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35"/>
  </p:notesMasterIdLst>
  <p:handoutMasterIdLst>
    <p:handoutMasterId r:id="rId136"/>
  </p:handoutMasterIdLst>
  <p:sldIdLst>
    <p:sldId id="269" r:id="rId2"/>
    <p:sldId id="337" r:id="rId3"/>
    <p:sldId id="270" r:id="rId4"/>
    <p:sldId id="383" r:id="rId5"/>
    <p:sldId id="469" r:id="rId6"/>
    <p:sldId id="470" r:id="rId7"/>
    <p:sldId id="471" r:id="rId8"/>
    <p:sldId id="472" r:id="rId9"/>
    <p:sldId id="473" r:id="rId10"/>
    <p:sldId id="475" r:id="rId11"/>
    <p:sldId id="474" r:id="rId12"/>
    <p:sldId id="476" r:id="rId13"/>
    <p:sldId id="477" r:id="rId14"/>
    <p:sldId id="384" r:id="rId15"/>
    <p:sldId id="375" r:id="rId16"/>
    <p:sldId id="376" r:id="rId17"/>
    <p:sldId id="377" r:id="rId18"/>
    <p:sldId id="352" r:id="rId19"/>
    <p:sldId id="325" r:id="rId20"/>
    <p:sldId id="342" r:id="rId21"/>
    <p:sldId id="441" r:id="rId22"/>
    <p:sldId id="343" r:id="rId23"/>
    <p:sldId id="345" r:id="rId24"/>
    <p:sldId id="346" r:id="rId25"/>
    <p:sldId id="330" r:id="rId26"/>
    <p:sldId id="333" r:id="rId27"/>
    <p:sldId id="328" r:id="rId28"/>
    <p:sldId id="329" r:id="rId29"/>
    <p:sldId id="327" r:id="rId30"/>
    <p:sldId id="332" r:id="rId31"/>
    <p:sldId id="335" r:id="rId32"/>
    <p:sldId id="351" r:id="rId33"/>
    <p:sldId id="400" r:id="rId34"/>
    <p:sldId id="326" r:id="rId35"/>
    <p:sldId id="368" r:id="rId36"/>
    <p:sldId id="370" r:id="rId37"/>
    <p:sldId id="371" r:id="rId38"/>
    <p:sldId id="372" r:id="rId39"/>
    <p:sldId id="373" r:id="rId40"/>
    <p:sldId id="374" r:id="rId41"/>
    <p:sldId id="324" r:id="rId42"/>
    <p:sldId id="271" r:id="rId43"/>
    <p:sldId id="257" r:id="rId44"/>
    <p:sldId id="258" r:id="rId45"/>
    <p:sldId id="307" r:id="rId46"/>
    <p:sldId id="347" r:id="rId47"/>
    <p:sldId id="259" r:id="rId48"/>
    <p:sldId id="276" r:id="rId49"/>
    <p:sldId id="260" r:id="rId50"/>
    <p:sldId id="277" r:id="rId51"/>
    <p:sldId id="261" r:id="rId52"/>
    <p:sldId id="278" r:id="rId53"/>
    <p:sldId id="447" r:id="rId54"/>
    <p:sldId id="262" r:id="rId55"/>
    <p:sldId id="263" r:id="rId56"/>
    <p:sldId id="310" r:id="rId57"/>
    <p:sldId id="264" r:id="rId58"/>
    <p:sldId id="313" r:id="rId59"/>
    <p:sldId id="314" r:id="rId60"/>
    <p:sldId id="315" r:id="rId61"/>
    <p:sldId id="321" r:id="rId62"/>
    <p:sldId id="316" r:id="rId63"/>
    <p:sldId id="317" r:id="rId64"/>
    <p:sldId id="318" r:id="rId65"/>
    <p:sldId id="319" r:id="rId66"/>
    <p:sldId id="320" r:id="rId67"/>
    <p:sldId id="322" r:id="rId68"/>
    <p:sldId id="311" r:id="rId69"/>
    <p:sldId id="273" r:id="rId70"/>
    <p:sldId id="266" r:id="rId71"/>
    <p:sldId id="267" r:id="rId72"/>
    <p:sldId id="282" r:id="rId73"/>
    <p:sldId id="268" r:id="rId74"/>
    <p:sldId id="443" r:id="rId75"/>
    <p:sldId id="284" r:id="rId76"/>
    <p:sldId id="453" r:id="rId77"/>
    <p:sldId id="460" r:id="rId78"/>
    <p:sldId id="457" r:id="rId79"/>
    <p:sldId id="461" r:id="rId80"/>
    <p:sldId id="462" r:id="rId81"/>
    <p:sldId id="355" r:id="rId82"/>
    <p:sldId id="411" r:id="rId83"/>
    <p:sldId id="410" r:id="rId84"/>
    <p:sldId id="412" r:id="rId85"/>
    <p:sldId id="426" r:id="rId86"/>
    <p:sldId id="414" r:id="rId87"/>
    <p:sldId id="415" r:id="rId88"/>
    <p:sldId id="417" r:id="rId89"/>
    <p:sldId id="463" r:id="rId90"/>
    <p:sldId id="289" r:id="rId91"/>
    <p:sldId id="381" r:id="rId92"/>
    <p:sldId id="353" r:id="rId93"/>
    <p:sldId id="464" r:id="rId94"/>
    <p:sldId id="290" r:id="rId95"/>
    <p:sldId id="292" r:id="rId96"/>
    <p:sldId id="294" r:id="rId97"/>
    <p:sldId id="349" r:id="rId98"/>
    <p:sldId id="465" r:id="rId99"/>
    <p:sldId id="439" r:id="rId100"/>
    <p:sldId id="444" r:id="rId101"/>
    <p:sldId id="445" r:id="rId102"/>
    <p:sldId id="448" r:id="rId103"/>
    <p:sldId id="295" r:id="rId104"/>
    <p:sldId id="466" r:id="rId105"/>
    <p:sldId id="467" r:id="rId106"/>
    <p:sldId id="440" r:id="rId107"/>
    <p:sldId id="296" r:id="rId108"/>
    <p:sldId id="297" r:id="rId109"/>
    <p:sldId id="286" r:id="rId110"/>
    <p:sldId id="379" r:id="rId111"/>
    <p:sldId id="357" r:id="rId112"/>
    <p:sldId id="363" r:id="rId113"/>
    <p:sldId id="386" r:id="rId114"/>
    <p:sldId id="438" r:id="rId115"/>
    <p:sldId id="427" r:id="rId116"/>
    <p:sldId id="404" r:id="rId117"/>
    <p:sldId id="468" r:id="rId118"/>
    <p:sldId id="432" r:id="rId119"/>
    <p:sldId id="433" r:id="rId120"/>
    <p:sldId id="434" r:id="rId121"/>
    <p:sldId id="435" r:id="rId122"/>
    <p:sldId id="437" r:id="rId123"/>
    <p:sldId id="436" r:id="rId124"/>
    <p:sldId id="387" r:id="rId125"/>
    <p:sldId id="389" r:id="rId126"/>
    <p:sldId id="394" r:id="rId127"/>
    <p:sldId id="393" r:id="rId128"/>
    <p:sldId id="390" r:id="rId129"/>
    <p:sldId id="392" r:id="rId130"/>
    <p:sldId id="366" r:id="rId131"/>
    <p:sldId id="403" r:id="rId132"/>
    <p:sldId id="360" r:id="rId133"/>
    <p:sldId id="281" r:id="rId134"/>
  </p:sldIdLst>
  <p:sldSz cx="9144000" cy="6858000" type="screen4x3"/>
  <p:notesSz cx="6858000" cy="9180513"/>
  <p:defaultTextStyle>
    <a:defPPr>
      <a:defRPr lang="en-US"/>
    </a:defPPr>
    <a:lvl1pPr algn="l" rtl="0" fontAlgn="base">
      <a:spcBef>
        <a:spcPct val="20000"/>
      </a:spcBef>
      <a:spcAft>
        <a:spcPct val="0"/>
      </a:spcAft>
      <a:buSzPct val="75000"/>
      <a:buFont typeface="Wingdings" pitchFamily="2" charset="2"/>
      <a:buChar char="l"/>
      <a:defRPr i="1" kern="1200">
        <a:solidFill>
          <a:srgbClr val="FFFF00"/>
        </a:solidFill>
        <a:latin typeface="Arial" charset="0"/>
        <a:ea typeface="+mn-ea"/>
        <a:cs typeface="+mn-cs"/>
      </a:defRPr>
    </a:lvl1pPr>
    <a:lvl2pPr marL="457200" algn="l" rtl="0" fontAlgn="base">
      <a:spcBef>
        <a:spcPct val="20000"/>
      </a:spcBef>
      <a:spcAft>
        <a:spcPct val="0"/>
      </a:spcAft>
      <a:buSzPct val="75000"/>
      <a:buFont typeface="Wingdings" pitchFamily="2" charset="2"/>
      <a:buChar char="l"/>
      <a:defRPr i="1" kern="1200">
        <a:solidFill>
          <a:srgbClr val="FFFF00"/>
        </a:solidFill>
        <a:latin typeface="Arial" charset="0"/>
        <a:ea typeface="+mn-ea"/>
        <a:cs typeface="+mn-cs"/>
      </a:defRPr>
    </a:lvl2pPr>
    <a:lvl3pPr marL="914400" algn="l" rtl="0" fontAlgn="base">
      <a:spcBef>
        <a:spcPct val="20000"/>
      </a:spcBef>
      <a:spcAft>
        <a:spcPct val="0"/>
      </a:spcAft>
      <a:buSzPct val="75000"/>
      <a:buFont typeface="Wingdings" pitchFamily="2" charset="2"/>
      <a:buChar char="l"/>
      <a:defRPr i="1" kern="1200">
        <a:solidFill>
          <a:srgbClr val="FFFF00"/>
        </a:solidFill>
        <a:latin typeface="Arial" charset="0"/>
        <a:ea typeface="+mn-ea"/>
        <a:cs typeface="+mn-cs"/>
      </a:defRPr>
    </a:lvl3pPr>
    <a:lvl4pPr marL="1371600" algn="l" rtl="0" fontAlgn="base">
      <a:spcBef>
        <a:spcPct val="20000"/>
      </a:spcBef>
      <a:spcAft>
        <a:spcPct val="0"/>
      </a:spcAft>
      <a:buSzPct val="75000"/>
      <a:buFont typeface="Wingdings" pitchFamily="2" charset="2"/>
      <a:buChar char="l"/>
      <a:defRPr i="1" kern="1200">
        <a:solidFill>
          <a:srgbClr val="FFFF00"/>
        </a:solidFill>
        <a:latin typeface="Arial" charset="0"/>
        <a:ea typeface="+mn-ea"/>
        <a:cs typeface="+mn-cs"/>
      </a:defRPr>
    </a:lvl4pPr>
    <a:lvl5pPr marL="1828800" algn="l" rtl="0" fontAlgn="base">
      <a:spcBef>
        <a:spcPct val="20000"/>
      </a:spcBef>
      <a:spcAft>
        <a:spcPct val="0"/>
      </a:spcAft>
      <a:buSzPct val="75000"/>
      <a:buFont typeface="Wingdings" pitchFamily="2" charset="2"/>
      <a:buChar char="l"/>
      <a:defRPr i="1" kern="1200">
        <a:solidFill>
          <a:srgbClr val="FFFF00"/>
        </a:solidFill>
        <a:latin typeface="Arial" charset="0"/>
        <a:ea typeface="+mn-ea"/>
        <a:cs typeface="+mn-cs"/>
      </a:defRPr>
    </a:lvl5pPr>
    <a:lvl6pPr marL="2286000" algn="l" defTabSz="914400" rtl="0" eaLnBrk="1" latinLnBrk="0" hangingPunct="1">
      <a:defRPr i="1" kern="1200">
        <a:solidFill>
          <a:srgbClr val="FFFF00"/>
        </a:solidFill>
        <a:latin typeface="Arial" charset="0"/>
        <a:ea typeface="+mn-ea"/>
        <a:cs typeface="+mn-cs"/>
      </a:defRPr>
    </a:lvl6pPr>
    <a:lvl7pPr marL="2743200" algn="l" defTabSz="914400" rtl="0" eaLnBrk="1" latinLnBrk="0" hangingPunct="1">
      <a:defRPr i="1" kern="1200">
        <a:solidFill>
          <a:srgbClr val="FFFF00"/>
        </a:solidFill>
        <a:latin typeface="Arial" charset="0"/>
        <a:ea typeface="+mn-ea"/>
        <a:cs typeface="+mn-cs"/>
      </a:defRPr>
    </a:lvl7pPr>
    <a:lvl8pPr marL="3200400" algn="l" defTabSz="914400" rtl="0" eaLnBrk="1" latinLnBrk="0" hangingPunct="1">
      <a:defRPr i="1" kern="1200">
        <a:solidFill>
          <a:srgbClr val="FFFF00"/>
        </a:solidFill>
        <a:latin typeface="Arial" charset="0"/>
        <a:ea typeface="+mn-ea"/>
        <a:cs typeface="+mn-cs"/>
      </a:defRPr>
    </a:lvl8pPr>
    <a:lvl9pPr marL="3657600" algn="l" defTabSz="914400" rtl="0" eaLnBrk="1" latinLnBrk="0" hangingPunct="1">
      <a:defRPr i="1" kern="1200">
        <a:solidFill>
          <a:srgbClr val="FFFF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2">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esl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0000"/>
    <a:srgbClr val="FF6F17"/>
    <a:srgbClr val="FFFF00"/>
    <a:srgbClr val="F9A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476" autoAdjust="0"/>
  </p:normalViewPr>
  <p:slideViewPr>
    <p:cSldViewPr>
      <p:cViewPr varScale="1">
        <p:scale>
          <a:sx n="76" d="100"/>
          <a:sy n="76" d="100"/>
        </p:scale>
        <p:origin x="1806" y="90"/>
      </p:cViewPr>
      <p:guideLst>
        <p:guide orient="horz" pos="2160"/>
        <p:guide pos="2880"/>
      </p:guideLst>
    </p:cSldViewPr>
  </p:slideViewPr>
  <p:outlineViewPr>
    <p:cViewPr>
      <p:scale>
        <a:sx n="33" d="100"/>
        <a:sy n="33" d="100"/>
      </p:scale>
      <p:origin x="294" y="1555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824" y="-84"/>
      </p:cViewPr>
      <p:guideLst>
        <p:guide orient="horz" pos="2892"/>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0213" cy="458788"/>
          </a:xfrm>
          <a:prstGeom prst="rect">
            <a:avLst/>
          </a:prstGeom>
          <a:noFill/>
          <a:ln w="9525">
            <a:noFill/>
            <a:miter lim="800000"/>
            <a:headEnd/>
            <a:tailEnd/>
          </a:ln>
          <a:effectLst/>
        </p:spPr>
        <p:txBody>
          <a:bodyPr vert="horz" wrap="square" lIns="91639" tIns="45818" rIns="91639" bIns="45818" numCol="1" anchor="t" anchorCtr="0" compatLnSpc="1">
            <a:prstTxWarp prst="textNoShape">
              <a:avLst/>
            </a:prstTxWarp>
          </a:bodyPr>
          <a:lstStyle>
            <a:lvl1pPr defTabSz="915988">
              <a:spcBef>
                <a:spcPct val="0"/>
              </a:spcBef>
              <a:buSzTx/>
              <a:buFontTx/>
              <a:buNone/>
              <a:defRPr sz="1200" i="0">
                <a:solidFill>
                  <a:schemeClr val="tx1"/>
                </a:solidFill>
              </a:defRPr>
            </a:lvl1pPr>
          </a:lstStyle>
          <a:p>
            <a:endParaRPr lang="en-US"/>
          </a:p>
        </p:txBody>
      </p:sp>
      <p:sp>
        <p:nvSpPr>
          <p:cNvPr id="97283" name="Rectangle 3"/>
          <p:cNvSpPr>
            <a:spLocks noGrp="1" noChangeArrowheads="1"/>
          </p:cNvSpPr>
          <p:nvPr>
            <p:ph type="dt" sz="quarter" idx="1"/>
          </p:nvPr>
        </p:nvSpPr>
        <p:spPr bwMode="auto">
          <a:xfrm>
            <a:off x="3886200" y="0"/>
            <a:ext cx="2970213" cy="458788"/>
          </a:xfrm>
          <a:prstGeom prst="rect">
            <a:avLst/>
          </a:prstGeom>
          <a:noFill/>
          <a:ln w="9525">
            <a:noFill/>
            <a:miter lim="800000"/>
            <a:headEnd/>
            <a:tailEnd/>
          </a:ln>
          <a:effectLst/>
        </p:spPr>
        <p:txBody>
          <a:bodyPr vert="horz" wrap="square" lIns="91639" tIns="45818" rIns="91639" bIns="45818" numCol="1" anchor="t" anchorCtr="0" compatLnSpc="1">
            <a:prstTxWarp prst="textNoShape">
              <a:avLst/>
            </a:prstTxWarp>
          </a:bodyPr>
          <a:lstStyle>
            <a:lvl1pPr algn="r" defTabSz="915988">
              <a:spcBef>
                <a:spcPct val="0"/>
              </a:spcBef>
              <a:buSzTx/>
              <a:buFontTx/>
              <a:buNone/>
              <a:defRPr sz="1200" i="0">
                <a:solidFill>
                  <a:schemeClr val="tx1"/>
                </a:solidFill>
              </a:defRPr>
            </a:lvl1pPr>
          </a:lstStyle>
          <a:p>
            <a:endParaRPr lang="en-US"/>
          </a:p>
        </p:txBody>
      </p:sp>
      <p:sp>
        <p:nvSpPr>
          <p:cNvPr id="97284" name="Rectangle 4"/>
          <p:cNvSpPr>
            <a:spLocks noGrp="1" noChangeArrowheads="1"/>
          </p:cNvSpPr>
          <p:nvPr>
            <p:ph type="ftr" sz="quarter" idx="2"/>
          </p:nvPr>
        </p:nvSpPr>
        <p:spPr bwMode="auto">
          <a:xfrm>
            <a:off x="0" y="8720138"/>
            <a:ext cx="2970213" cy="458787"/>
          </a:xfrm>
          <a:prstGeom prst="rect">
            <a:avLst/>
          </a:prstGeom>
          <a:noFill/>
          <a:ln w="9525">
            <a:noFill/>
            <a:miter lim="800000"/>
            <a:headEnd/>
            <a:tailEnd/>
          </a:ln>
          <a:effectLst/>
        </p:spPr>
        <p:txBody>
          <a:bodyPr vert="horz" wrap="square" lIns="91639" tIns="45818" rIns="91639" bIns="45818" numCol="1" anchor="b" anchorCtr="0" compatLnSpc="1">
            <a:prstTxWarp prst="textNoShape">
              <a:avLst/>
            </a:prstTxWarp>
          </a:bodyPr>
          <a:lstStyle>
            <a:lvl1pPr defTabSz="915988">
              <a:spcBef>
                <a:spcPct val="0"/>
              </a:spcBef>
              <a:buSzTx/>
              <a:buFontTx/>
              <a:buNone/>
              <a:defRPr sz="1200" i="0">
                <a:solidFill>
                  <a:schemeClr val="tx1"/>
                </a:solidFill>
              </a:defRPr>
            </a:lvl1pPr>
          </a:lstStyle>
          <a:p>
            <a:endParaRPr lang="en-US"/>
          </a:p>
        </p:txBody>
      </p:sp>
      <p:sp>
        <p:nvSpPr>
          <p:cNvPr id="97285" name="Rectangle 5"/>
          <p:cNvSpPr>
            <a:spLocks noGrp="1" noChangeArrowheads="1"/>
          </p:cNvSpPr>
          <p:nvPr>
            <p:ph type="sldNum" sz="quarter" idx="3"/>
          </p:nvPr>
        </p:nvSpPr>
        <p:spPr bwMode="auto">
          <a:xfrm>
            <a:off x="3886200" y="8720138"/>
            <a:ext cx="2970213" cy="458787"/>
          </a:xfrm>
          <a:prstGeom prst="rect">
            <a:avLst/>
          </a:prstGeom>
          <a:noFill/>
          <a:ln w="9525">
            <a:noFill/>
            <a:miter lim="800000"/>
            <a:headEnd/>
            <a:tailEnd/>
          </a:ln>
          <a:effectLst/>
        </p:spPr>
        <p:txBody>
          <a:bodyPr vert="horz" wrap="square" lIns="91639" tIns="45818" rIns="91639" bIns="45818" numCol="1" anchor="b" anchorCtr="0" compatLnSpc="1">
            <a:prstTxWarp prst="textNoShape">
              <a:avLst/>
            </a:prstTxWarp>
          </a:bodyPr>
          <a:lstStyle>
            <a:lvl1pPr algn="r" defTabSz="915988">
              <a:spcBef>
                <a:spcPct val="0"/>
              </a:spcBef>
              <a:buSzTx/>
              <a:buFontTx/>
              <a:buNone/>
              <a:defRPr sz="1200" i="0">
                <a:solidFill>
                  <a:schemeClr val="tx1"/>
                </a:solidFill>
              </a:defRPr>
            </a:lvl1pPr>
          </a:lstStyle>
          <a:p>
            <a:fld id="{F783F421-0CF7-4E8C-9102-BD55698EB95C}" type="slidenum">
              <a:rPr lang="en-US"/>
              <a:pPr/>
              <a:t>‹#›</a:t>
            </a:fld>
            <a:endParaRPr lang="en-US"/>
          </a:p>
        </p:txBody>
      </p:sp>
    </p:spTree>
    <p:extLst>
      <p:ext uri="{BB962C8B-B14F-4D97-AF65-F5344CB8AC3E}">
        <p14:creationId xmlns:p14="http://schemas.microsoft.com/office/powerpoint/2010/main" val="593903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SzTx/>
              <a:buFontTx/>
              <a:buNone/>
              <a:defRPr sz="1200" i="0">
                <a:solidFill>
                  <a:schemeClr val="tx1"/>
                </a:solidFill>
              </a:defRPr>
            </a:lvl1pPr>
          </a:lstStyle>
          <a:p>
            <a:endParaRPr lang="en-US"/>
          </a:p>
        </p:txBody>
      </p:sp>
      <p:sp>
        <p:nvSpPr>
          <p:cNvPr id="214019"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SzTx/>
              <a:buFontTx/>
              <a:buNone/>
              <a:defRPr sz="1200" i="0">
                <a:solidFill>
                  <a:schemeClr val="tx1"/>
                </a:solidFill>
              </a:defRPr>
            </a:lvl1pPr>
          </a:lstStyle>
          <a:p>
            <a:endParaRPr lang="en-US"/>
          </a:p>
        </p:txBody>
      </p:sp>
      <p:sp>
        <p:nvSpPr>
          <p:cNvPr id="214020" name="Rectangle 4"/>
          <p:cNvSpPr>
            <a:spLocks noGrp="1" noRot="1" noChangeAspect="1" noChangeArrowheads="1" noTextEdit="1"/>
          </p:cNvSpPr>
          <p:nvPr>
            <p:ph type="sldImg" idx="2"/>
          </p:nvPr>
        </p:nvSpPr>
        <p:spPr bwMode="auto">
          <a:xfrm>
            <a:off x="1133475" y="688975"/>
            <a:ext cx="4589463" cy="3441700"/>
          </a:xfrm>
          <a:prstGeom prst="rect">
            <a:avLst/>
          </a:prstGeom>
          <a:noFill/>
          <a:ln w="9525">
            <a:solidFill>
              <a:srgbClr val="000000"/>
            </a:solidFill>
            <a:miter lim="800000"/>
            <a:headEnd/>
            <a:tailEnd/>
          </a:ln>
          <a:effectLst/>
        </p:spPr>
      </p:sp>
      <p:sp>
        <p:nvSpPr>
          <p:cNvPr id="214021" name="Rectangle 5"/>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4022" name="Rectangle 6"/>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SzTx/>
              <a:buFontTx/>
              <a:buNone/>
              <a:defRPr sz="1200" i="0">
                <a:solidFill>
                  <a:schemeClr val="tx1"/>
                </a:solidFill>
              </a:defRPr>
            </a:lvl1pPr>
          </a:lstStyle>
          <a:p>
            <a:endParaRPr lang="en-US"/>
          </a:p>
        </p:txBody>
      </p:sp>
      <p:sp>
        <p:nvSpPr>
          <p:cNvPr id="214023" name="Rectangle 7"/>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SzTx/>
              <a:buFontTx/>
              <a:buNone/>
              <a:defRPr sz="1200" i="0">
                <a:solidFill>
                  <a:schemeClr val="tx1"/>
                </a:solidFill>
              </a:defRPr>
            </a:lvl1pPr>
          </a:lstStyle>
          <a:p>
            <a:fld id="{CAA4BC33-FFAC-406D-8517-5BFDA5D0FEC3}" type="slidenum">
              <a:rPr lang="en-US"/>
              <a:pPr/>
              <a:t>‹#›</a:t>
            </a:fld>
            <a:endParaRPr lang="en-US"/>
          </a:p>
        </p:txBody>
      </p:sp>
    </p:spTree>
    <p:extLst>
      <p:ext uri="{BB962C8B-B14F-4D97-AF65-F5344CB8AC3E}">
        <p14:creationId xmlns:p14="http://schemas.microsoft.com/office/powerpoint/2010/main" val="23415867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AC491-6E00-4054-A161-DD9957A249A7}" type="slidenum">
              <a:rPr lang="en-US"/>
              <a:pPr/>
              <a:t>1</a:t>
            </a:fld>
            <a:endParaRPr 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0AAA7-5F4C-4E91-A4AC-48AA17C3D0DD}" type="slidenum">
              <a:rPr lang="en-US"/>
              <a:pPr/>
              <a:t>18</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r>
              <a:rPr lang="en-US"/>
              <a:t>There are many low-tech devices that can assist people with low vision. Non-optical devices are technologies that do not enlarge or magnify, but can be very helpful. (Click mouse) The benefits of good lighting is often overlooked. The availability of good lighting and the ability to control the amount of light can greatly enhance one’s ability to see and read. Both natural lighting and artificial light can be very helpful. </a:t>
            </a:r>
          </a:p>
          <a:p>
            <a:r>
              <a:rPr lang="en-US"/>
              <a:t>(Click mouse)</a:t>
            </a:r>
          </a:p>
          <a:p>
            <a:r>
              <a:rPr lang="en-US"/>
              <a:t>Book stands, or reading stands that can hold reading materials are also useful to many readers with low vision.</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4038E-34CC-4CDD-86A1-012BAE8D8EB9}" type="slidenum">
              <a:rPr lang="en-US"/>
              <a:pPr/>
              <a:t>121</a:t>
            </a:fld>
            <a:endParaRPr 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en-US"/>
              <a:t>It also offers …</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6AE13-748B-4BC8-A58C-47C79D884F75}" type="slidenum">
              <a:rPr lang="en-US"/>
              <a:pPr/>
              <a:t>122</a:t>
            </a:fld>
            <a:endParaRPr 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t>“But wait, there’s more.” It allows the user to …</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BB5275-872C-403F-94A4-FADBE58FE872}" type="slidenum">
              <a:rPr lang="en-US"/>
              <a:pPr/>
              <a:t>123</a:t>
            </a:fld>
            <a:endParaRPr lang="en-US"/>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p:txBody>
          <a:bodyPr/>
          <a:lstStyle/>
          <a:p>
            <a:r>
              <a:rPr lang="en-US"/>
              <a:t>The system can even be configured in such as way that the user can speak commands to the system to tell it what the user would like to do.</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AD0DD-127D-47CE-AF86-8A6860331CB0}" type="slidenum">
              <a:rPr lang="en-US"/>
              <a:pPr/>
              <a:t>124</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US"/>
              <a:t>There is specialized scan and reading software specifically designed for people who are blind or have low vision. Programs like Kurzweil and  OpenBook allow the user to control both the visual and auditory presentation of the desired information. While these programs are rather expensive, approximately $1,000, many users feel that they provide access to information that the user may not otherwise be able to access.</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AF7B5-A047-403E-9A9E-5D2D4563AB50}" type="slidenum">
              <a:rPr lang="en-US"/>
              <a:pPr/>
              <a:t>125</a:t>
            </a:fld>
            <a:endParaRPr 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r>
              <a:rPr lang="en-US"/>
              <a:t>There are many different models of accessible calculators from which consumers can choose. MaxiAids, Independent Living Aids, LS&amp;S Group, and other offer both large print displays and talking calculators. </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F940B-E012-46E8-84E5-65C47FC7D537}" type="slidenum">
              <a:rPr lang="en-US"/>
              <a:pPr/>
              <a:t>126</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r>
              <a:rPr lang="en-US"/>
              <a:t>Portable talking money identifiers have decreased in cost over the years to approximately $100. </a:t>
            </a:r>
          </a:p>
          <a:p>
            <a:r>
              <a:rPr lang="en-US"/>
              <a:t>Taking dictionaries have not become so affordable. There is a children’s talking dictionary form Franklin for approximately $50 but it only goes to about third grade level. </a:t>
            </a:r>
          </a:p>
          <a:p>
            <a:r>
              <a:rPr lang="en-US"/>
              <a:t>The fully accessible Language Master talking dictionary from Franklin sells for approximately $450. It speaks each letter as a word is typed intot he device, the whole word, and the definition of the word. This is the most useful talking dictionary for middle school, high school, and college students. Many adults also find this to be a valuable tool because of its dictionary, thesaurus, and grammar guide.</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30006-D26F-49F7-B4E3-0F305F06435E}" type="slidenum">
              <a:rPr lang="en-US"/>
              <a:pPr/>
              <a:t>127</a:t>
            </a:fld>
            <a:endParaRPr lang="en-US"/>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p:txBody>
          <a:bodyPr/>
          <a:lstStyle/>
          <a:p>
            <a:r>
              <a:rPr lang="en-US"/>
              <a:t>Accessible personal digital assistants specifically designed for people who are blind or have low vision do nto generally offer a visual display, but rather provide information in an auditory format or with a refreshable braille display. These  tools can be used to read  a wide variety of files. Newer models even allow the user to browse the Internet, send and receive e-mail, and in some cases act as a GPS system for traveling.</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42A9A-2486-4A02-9795-631B48B69BAF}" type="slidenum">
              <a:rPr lang="en-US"/>
              <a:pPr/>
              <a:t>128</a:t>
            </a:fld>
            <a:endParaRPr 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r>
              <a:rPr lang="en-US"/>
              <a:t>People with low vision often find it difficult to produce hand written text that is easily read by themselves and by others. Low tech tools such as bold or raised lined paper used with a bold marker can be very helpful to these individuals. Those who have specific writing tasks benefit from a writing guide specifically designed for that task.</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32F85-5ED7-4715-9947-E32CF8D2B77A}" type="slidenum">
              <a:rPr lang="en-US"/>
              <a:pPr/>
              <a:t>129</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US"/>
              <a:t>Some people may prefer to use one of the dedicated word processors such as the Neo or Dana from Alphasmart a useful writing tool. For those who will need to write lengthy documents the best writing tool will be an accessible computer with word processing software. Common features  found in most word processing programs can greatly increase the writer’s efficiency and accuracy.</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FA7E9-77E1-4EE3-933B-5E647328DADB}" type="slidenum">
              <a:rPr lang="en-US"/>
              <a:pPr/>
              <a:t>130</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en-US"/>
              <a:t>Cell phones can be made accessible to people with low vision through the use of screen magnification software or screen reading software loaded onto the phone. There are two major companies providing these programs, Code Factory and Nuance. Because of the small size of cell phone screens, many users find the screen magnification software to be inadequate and choose to use the speech provided by the screen reading programs. </a:t>
            </a:r>
          </a:p>
          <a:p>
            <a:r>
              <a:rPr lang="en-US"/>
              <a:t>Some cell phone manufacturers are beginning to provide magnification and speech access as part of the standard features offered on their phones. Apple has led the way with Zoom and VoiceOver for their iPhones. This is an exciting development in technology. Applications that allow the user to read e-books, turn the phone into a small video magnifier, and provide GPS options are becoming common. Some users are finding  that voice commands for their phones allow them to use features that might otherwise be in accessible.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4CCD58-CA74-4F43-B897-26B51D50944D}" type="slidenum">
              <a:rPr lang="en-US"/>
              <a:pPr/>
              <a:t>19</a:t>
            </a:fld>
            <a:endParaRPr lang="en-US"/>
          </a:p>
        </p:txBody>
      </p:sp>
      <p:sp>
        <p:nvSpPr>
          <p:cNvPr id="308226" name="Rectangle 2"/>
          <p:cNvSpPr>
            <a:spLocks noGrp="1" noRot="1" noChangeAspect="1" noChangeArrowheads="1" noTextEdit="1"/>
          </p:cNvSpPr>
          <p:nvPr>
            <p:ph type="sldImg"/>
          </p:nvPr>
        </p:nvSpPr>
        <p:spPr>
          <a:ln/>
        </p:spPr>
      </p:sp>
      <p:sp>
        <p:nvSpPr>
          <p:cNvPr id="308227" name="Rectangle 3"/>
          <p:cNvSpPr>
            <a:spLocks noGrp="1" noChangeArrowheads="1"/>
          </p:cNvSpPr>
          <p:nvPr>
            <p:ph type="body" idx="1"/>
          </p:nvPr>
        </p:nvSpPr>
        <p:spPr/>
        <p:txBody>
          <a:bodyPr/>
          <a:lstStyle/>
          <a:p>
            <a:r>
              <a:rPr lang="en-US"/>
              <a:t>Too little light, too much light, glare, the direction of the light, and the light source are factors that can effect one’s ability to accomplish visual tasks.. </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166B60-2282-4913-B5C0-D736626D77B4}" type="slidenum">
              <a:rPr lang="en-US"/>
              <a:pPr/>
              <a:t>131</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r>
              <a:rPr lang="en-US"/>
              <a:t>The Jitterbug is a cell phone that was specifically designed for seniors and others who might have difficulty placing and receiving calls on a standard cell phone. It does not offer any of the options found on smart phones, but it does serve as a good tool for just making basic phone calls.</a:t>
            </a:r>
          </a:p>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0AF1B-5AEF-41E2-B17D-85827FC526ED}" type="slidenum">
              <a:rPr lang="en-US"/>
              <a:pPr/>
              <a:t>132</a:t>
            </a:fld>
            <a:endParaRPr 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r>
              <a:rPr lang="en-US"/>
              <a:t>There are GPS systems specifically designed for people who are blind or have low vision. These devices only provide auditory or braille output. None have attempted to make an accessible system that uses a visual display. It may be  that some of the accessible smart phones will provide  such a feature. There are dedicated units like the Trekker Breeze and then others that use software loaded onto an accessible personal digital assistant.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D77930-1C99-4822-B04B-F07B6EB97885}" type="slidenum">
              <a:rPr lang="en-US"/>
              <a:pPr/>
              <a:t>20</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t>Natural light can be easily controlled with blinds, shades  or curtains. (You might want to point out the picture on the left in which glare is caused by the light entering through the windows and how it can be controlled by the shades.) Even though we may not always be able to control the light, it is important for consumers to be aware of the effect that controlling the light can have on their ability to function efficiently.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BFB974-83E7-45DF-B1B1-2D0BBCF8B934}" type="slidenum">
              <a:rPr lang="en-US"/>
              <a:pPr/>
              <a:t>21</a:t>
            </a:fld>
            <a:endParaRPr lang="en-US"/>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r>
              <a:rPr lang="en-US"/>
              <a:t>Use the term “light filtration system” because most schools will not allow students to wear “sunglasses.”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AFA15-3B75-4321-8FB9-F1AE8907D990}" type="slidenum">
              <a:rPr lang="en-US"/>
              <a:pPr/>
              <a:t>22</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t>These various types are available. Users may prefer one over another.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7C7E2-1040-41E3-B56E-4B694B8197D0}" type="slidenum">
              <a:rPr lang="en-US"/>
              <a:pPr/>
              <a:t>23</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r>
              <a:rPr lang="en-US"/>
              <a:t>Point out the advantages of having different types of task lighting to accomplish different types of tasks.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7A6468-C0E5-49F1-97B9-F2412C11C8E5}" type="slidenum">
              <a:rPr lang="en-US"/>
              <a:pPr/>
              <a:t>25</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r>
              <a:rPr lang="en-US"/>
              <a:t>This slide demonstrates the wide variety of styles available.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921E4-2E62-4B5A-A2E4-B986901E7A06}" type="slidenum">
              <a:rPr lang="en-US"/>
              <a:pPr/>
              <a:t>26</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r>
              <a:rPr lang="en-US"/>
              <a:t>Some  models that clamp onto a table or desk also have the option of a magnifier, and some even have a tray or clamp to hold the materials you might be working with. Be sure to point out that the magnifier will be low power, usually 2-3 X  which may or may not be  enough to complete the desired task or for reading.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F3B1C2-E016-44DE-8744-CF05FF3C972B}" type="slidenum">
              <a:rPr lang="en-US"/>
              <a:pPr/>
              <a:t>27</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r>
              <a:rPr lang="en-US"/>
              <a:t>This slide demonstrates the wide variety of portable lights available.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DA95E1-6F7C-4947-9019-2F9B1EDBF97D}" type="slidenum">
              <a:rPr lang="en-US"/>
              <a:pPr/>
              <a:t>28</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r>
              <a:rPr lang="en-US"/>
              <a:t>Be careful if choosing a “book light.” Most offer a very low level of illumination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D339A-E332-4F35-B59F-54AE460444A6}" type="slidenum">
              <a:rPr lang="en-US"/>
              <a:pPr/>
              <a:t>2</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4123E-5257-45AA-8132-AAA0D560A617}" type="slidenum">
              <a:rPr lang="en-US"/>
              <a:pPr/>
              <a:t>29</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r>
              <a:rPr lang="en-US"/>
              <a:t>Good choice for a portable, travel light.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0C88E-900C-4D58-9C9E-1BE287FCE1D7}" type="slidenum">
              <a:rPr lang="en-US"/>
              <a:pPr/>
              <a:t>30</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r>
              <a:rPr lang="en-US"/>
              <a:t>Many models are available, some offer magnifiers, trays, or clamps. Remember, magnifiers will have low degree of magnification so it’s important to test it out with the materials the consumer will be using for reading or to complete tasks.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4515D9-8AEC-4AA7-BD03-9D2D49175E30}" type="slidenum">
              <a:rPr lang="en-US"/>
              <a:pPr/>
              <a:t>31</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a:t>Hand held and head mounted for different types of tasks.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F5C5D-A056-4D96-A911-87D05664AB69}" type="slidenum">
              <a:rPr lang="en-US"/>
              <a:pPr/>
              <a:t>32</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pPr marL="228600" indent="-228600"/>
            <a:r>
              <a:rPr lang="en-US"/>
              <a:t>Book / reading stands are very useful for two reasons.</a:t>
            </a:r>
          </a:p>
          <a:p>
            <a:pPr marL="228600" indent="-228600">
              <a:buFontTx/>
              <a:buAutoNum type="arabicParenR"/>
            </a:pPr>
            <a:r>
              <a:rPr lang="en-US"/>
              <a:t>They place the reading material at a good angle for reading and reduce back and neck strain.</a:t>
            </a:r>
          </a:p>
          <a:p>
            <a:pPr marL="228600" indent="-228600">
              <a:buFontTx/>
              <a:buAutoNum type="arabicParenR"/>
            </a:pPr>
            <a:r>
              <a:rPr lang="en-US"/>
              <a:t>They allow the user to have their hands free in case they wish to use a magnifier or write.</a:t>
            </a:r>
          </a:p>
          <a:p>
            <a:pPr marL="228600" indent="-228600"/>
            <a:r>
              <a:rPr lang="en-US"/>
              <a:t>Portable (bottom left corner), medium sized (top right &amp; middle), and heavy duty (bottom right)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C5DA6-428B-4458-B938-7F9487CE6B0B}" type="slidenum">
              <a:rPr lang="en-US"/>
              <a:pPr/>
              <a:t>33</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a:t>There is a model that combines both, but the illumination is not very bright.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AF9353-E9D0-46E3-9B6B-D88D097B8A1E}" type="slidenum">
              <a:rPr lang="en-US"/>
              <a:pPr/>
              <a:t>34</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dirty="0"/>
              <a:t>These copy holders are very useful for anyone who needs to read text  while typing on a computer.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FA708-37D2-4CF0-AAB2-ECB5DE4419A0}" type="slidenum">
              <a:rPr lang="en-US"/>
              <a:pPr/>
              <a:t>35</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a:t>Optical devices will need to be prescribed by a doctor as a recommendation from a low vision evaluation.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85143-3A71-4A63-8F3D-03C5DB35E83D}" type="slidenum">
              <a:rPr lang="en-US"/>
              <a:pPr/>
              <a:t>37</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a:t>These magnifiers are available in many different powers, different sizes, and styles. They may or may not include a built-in light source.  Some  are very portable like the one in the bottom right corner while others can be carried in a purse or coat pocket. Hand held magnifiers must be held the correct distance from the page in order to keep the image in focus. Some people find this difficult, especially if they have any type of motor problems such as spasticity or arthritis.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F68FE-0B12-48CC-9524-598E3017C63A}" type="slidenum">
              <a:rPr lang="en-US"/>
              <a:pPr/>
              <a:t>38</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r>
              <a:rPr lang="en-US"/>
              <a:t>Stand magnifiers are made so that the user places the device directly on the page or material to be viewed. This ensures that the magnifier is in focus. The user doesn’t have to hold the device as steady as with the hand held magnifier. These are also available in a variety of powers, styles, and illuminated or  non-illuminated.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784AF-8323-43EE-B427-C2D97205BC2B}" type="slidenum">
              <a:rPr lang="en-US"/>
              <a:pPr/>
              <a:t>39</a:t>
            </a:fld>
            <a:endParaRPr lang="en-US"/>
          </a:p>
        </p:txBody>
      </p:sp>
      <p:sp>
        <p:nvSpPr>
          <p:cNvPr id="327682"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p:txBody>
          <a:bodyPr/>
          <a:lstStyle/>
          <a:p>
            <a:r>
              <a:rPr lang="en-US"/>
              <a:t>Some magnifiers are made to clip-on to a regular pair of glasses.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7FE301-0BB1-4A58-BC8F-EAE2865DB481}" type="slidenum">
              <a:rPr lang="en-US"/>
              <a:pPr/>
              <a:t>3</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AE86C5-2092-4789-934D-0676FE5E08DA}" type="slidenum">
              <a:rPr lang="en-US"/>
              <a:pPr/>
              <a:t>40</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r>
              <a:rPr lang="en-US"/>
              <a:t>Telescopes,  or monoculars, are available in a wide variety of powers and styles. Most are held in the hand but some can be clipped onto a pari of glasses or mounted right into the glasses. Again, these are devices that should be prescribed by a doctor specializing in low vision.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733A8-A56D-4B25-BE07-06145AC30B35}" type="slidenum">
              <a:rPr lang="en-US"/>
              <a:pPr/>
              <a:t>41</a:t>
            </a:fld>
            <a:endParaRPr lang="en-US"/>
          </a:p>
        </p:txBody>
      </p:sp>
      <p:sp>
        <p:nvSpPr>
          <p:cNvPr id="329730" name="Rectangle 2"/>
          <p:cNvSpPr>
            <a:spLocks noGrp="1" noRot="1" noChangeAspect="1" noChangeArrowheads="1" noTextEdit="1"/>
          </p:cNvSpPr>
          <p:nvPr>
            <p:ph type="sldImg"/>
          </p:nvPr>
        </p:nvSpPr>
        <p:spPr>
          <a:ln/>
        </p:spPr>
      </p:sp>
      <p:sp>
        <p:nvSpPr>
          <p:cNvPr id="329731" name="Rectangle 3"/>
          <p:cNvSpPr>
            <a:spLocks noGrp="1" noChangeArrowheads="1"/>
          </p:cNvSpPr>
          <p:nvPr>
            <p:ph type="body" idx="1"/>
          </p:nvPr>
        </p:nvSpPr>
        <p:spPr/>
        <p:txBody>
          <a:bodyPr/>
          <a:lstStyle/>
          <a:p>
            <a:r>
              <a:rPr lang="en-US"/>
              <a:t>Video magnifiers have been around since the 1970s. They are often called CCTVs, but a more descriptive name is electronic or viceo magnifiers. These devices are relatively easy to use, but training can improve most people’s efficient use of the device. </a:t>
            </a:r>
          </a:p>
          <a:p>
            <a:endParaRPr lang="en-US"/>
          </a:p>
          <a:p>
            <a:r>
              <a:rPr lang="en-US"/>
              <a:t>Most video magnifiers have three basic components: </a:t>
            </a:r>
          </a:p>
          <a:p>
            <a:r>
              <a:rPr lang="en-US"/>
              <a:t>	a camera with the ability to zoom in and out</a:t>
            </a:r>
          </a:p>
          <a:p>
            <a:r>
              <a:rPr lang="en-US"/>
              <a:t>	a monitor or TV for the image to be displayed on, and</a:t>
            </a:r>
          </a:p>
          <a:p>
            <a:r>
              <a:rPr lang="en-US"/>
              <a:t>	a platform or table to place the viewing material referred to as an X/Y table</a:t>
            </a:r>
          </a:p>
          <a:p>
            <a:r>
              <a:rPr lang="en-US"/>
              <a:t>Some of the portable units do not have an X/Y table.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82C1C-CE88-4568-92EA-684C84D252F4}" type="slidenum">
              <a:rPr lang="en-US"/>
              <a:pPr/>
              <a:t>42</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a:t>These devices have developed into different categories over the years. I’ll talk about each of the models in more detail in later slides. </a:t>
            </a:r>
          </a:p>
          <a:p>
            <a:endParaRPr lang="en-US"/>
          </a:p>
          <a:p>
            <a:r>
              <a:rPr lang="en-US"/>
              <a:t>Desktop models were the first to be introduced and they range in price from approximately $1,500 - $4,000.</a:t>
            </a:r>
          </a:p>
          <a:p>
            <a:r>
              <a:rPr lang="en-US"/>
              <a:t>Flex-arm camera models have the camera mounted on an arm in such a way that they can be rotated for both near and distance viewing. These models sell for $2,00 - $4,000.</a:t>
            </a:r>
          </a:p>
          <a:p>
            <a:r>
              <a:rPr lang="en-US"/>
              <a:t>Portable models with hand-held cameras look similar to a computer mouse, connect to a TV or monitor, and range in price $40 - $1,000.</a:t>
            </a:r>
          </a:p>
          <a:p>
            <a:r>
              <a:rPr lang="en-US"/>
              <a:t>Electronic pocket models are small battery powered units than can easily be transported and cost between $250 - $2,100.</a:t>
            </a:r>
          </a:p>
          <a:p>
            <a:r>
              <a:rPr lang="en-US"/>
              <a:t>Head mounted display models use a pair of goggles to display the image and sell for $2,000 - $4,000.</a:t>
            </a:r>
          </a:p>
          <a:p>
            <a:r>
              <a:rPr lang="en-US"/>
              <a:t>The newest models fall into the digital imaging systems category. These units combine computer chip technology with optical lens systems and cost between $1,000 – $5,000.</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153DE2-EB1F-4D01-A54C-8AE713E3CE77}" type="slidenum">
              <a:rPr lang="en-US"/>
              <a:pPr/>
              <a:t>43</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pPr>
              <a:lnSpc>
                <a:spcPct val="80000"/>
              </a:lnSpc>
            </a:pPr>
            <a:r>
              <a:rPr lang="en-US" sz="1000"/>
              <a:t>Desktop models are good for longer reading tasks. When writing the user must deal with the fact that they are writing in a horizontal plane and viewing in in a vertical plane on the monitor. This can be confusing for some people at first, but most will adjust to it.</a:t>
            </a:r>
          </a:p>
          <a:p>
            <a:pPr>
              <a:lnSpc>
                <a:spcPct val="80000"/>
              </a:lnSpc>
            </a:pPr>
            <a:r>
              <a:rPr lang="en-US" sz="1000"/>
              <a:t>Desktop models also offer the highest degree of magnification and a continuous zoom feature for adjusting the magnification to the ideal size for the user.</a:t>
            </a:r>
          </a:p>
          <a:p>
            <a:pPr>
              <a:lnSpc>
                <a:spcPct val="80000"/>
              </a:lnSpc>
            </a:pPr>
            <a:r>
              <a:rPr lang="en-US" sz="1000"/>
              <a:t>These models offer reverse polarity; light text on a dark background which provides higher contrast for some users.</a:t>
            </a:r>
          </a:p>
          <a:p>
            <a:pPr>
              <a:lnSpc>
                <a:spcPct val="80000"/>
              </a:lnSpc>
            </a:pPr>
            <a:r>
              <a:rPr lang="en-US" sz="1000"/>
              <a:t>In addition to a full color mode they also offer a false color mode that allows the user to select the text and background colors separately.</a:t>
            </a:r>
          </a:p>
          <a:p>
            <a:pPr>
              <a:lnSpc>
                <a:spcPct val="80000"/>
              </a:lnSpc>
            </a:pPr>
            <a:r>
              <a:rPr lang="en-US" sz="1000"/>
              <a:t>Some models offer masks or occluders which allow the user to block off certain parts of the screen so that the magnified image only appears in a certain location on the screen. This is a good feature for users who have difficulty tracking, or staying on the desired line, while reading. The desired lne of text can be underlined or a feature similar to window shades or blinds can be adjusted so that only one line of text is visible.</a:t>
            </a:r>
          </a:p>
          <a:p>
            <a:pPr>
              <a:lnSpc>
                <a:spcPct val="80000"/>
              </a:lnSpc>
            </a:pPr>
            <a:r>
              <a:rPr lang="en-US" sz="1000"/>
              <a:t>Some users experience nausea or sea-sickness when reading because the line of text appears to move up and down as they move the X/Y table. Video magnifiers that have a friction brake can be adjusted so that the amount of pressure required to move the X/Y table in and out (text moves up or down) is increased thus eliminating the accidental movement.</a:t>
            </a:r>
          </a:p>
          <a:p>
            <a:pPr>
              <a:lnSpc>
                <a:spcPct val="80000"/>
              </a:lnSpc>
            </a:pPr>
            <a:r>
              <a:rPr lang="en-US" sz="1000"/>
              <a:t>Margin stops are a feature found on some models that assist in reading columns in newspapers and magazines. They can be adjusted so that the movement of the X/Y table is restricted to the width of the column being read.</a:t>
            </a:r>
          </a:p>
          <a:p>
            <a:pPr>
              <a:lnSpc>
                <a:spcPct val="80000"/>
              </a:lnSpc>
            </a:pPr>
            <a:r>
              <a:rPr lang="en-US" sz="1000"/>
              <a:t>Most models also have auto focus and manual focus. Manual focus is good for writing and handicrafts when the user wants it to stay focused on the target and not jump around to the pencil, their hands, etc.</a:t>
            </a:r>
          </a:p>
          <a:p>
            <a:pPr>
              <a:lnSpc>
                <a:spcPct val="80000"/>
              </a:lnSpc>
            </a:pPr>
            <a:r>
              <a:rPr lang="en-US" sz="1000"/>
              <a:t>One feature that some users find helpful is freeze frame. This feature allows the user to freeze an image on the screen and then remove the item. This can be helpful for reading directions on a box or package that has to be manipulated. Freeze frame is not available on all models so if the tasks to be completed could benefit from this the user will want to select a model that does offer freeze frame. It may be named differently by some manufacturers, but it basically does the same thing.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81122-046E-4BF0-8484-5C461B34072D}" type="slidenum">
              <a:rPr lang="en-US"/>
              <a:pPr/>
              <a:t>44</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r>
              <a:rPr lang="en-US"/>
              <a:t>Desktop models are usually heavy and difficult to move from one location to another.</a:t>
            </a:r>
          </a:p>
          <a:p>
            <a:r>
              <a:rPr lang="en-US"/>
              <a:t>They generally require a good bit of desktop space because of their size and the need to move the X/Y table horizontally and vertically.</a:t>
            </a:r>
          </a:p>
          <a:p>
            <a:r>
              <a:rPr lang="en-US"/>
              <a:t>Most desktop models do not offer distance viewing features that might be needed in an educational or employment setting.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8422F-AB4D-4725-9CC4-9F818DA2D8CC}" type="slidenum">
              <a:rPr lang="en-US"/>
              <a:pPr/>
              <a:t>45</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r>
              <a:rPr lang="en-US"/>
              <a:t>At times the distinction between desktop models and flex-arm camera models is not too clear. While desktop models usually have the camera mounted in the basic housing of the unit, the flex-arm camera models generally have the camera mounted on an arm or pole. The head of the camera can be rotated to different positions thus allowing near, intermediate, and distance viewing.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6A1F70-C55F-4195-BEA5-223246E5BEA2}" type="slidenum">
              <a:rPr lang="en-US"/>
              <a:pPr/>
              <a:t>46</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US"/>
              <a:t>Aumed (China) makes Aumax VGA in this in-between category.(top left photo)</a:t>
            </a:r>
          </a:p>
          <a:p>
            <a:r>
              <a:rPr lang="en-US"/>
              <a:t>HumanWare makes the SmartView Graduate (bottom right photo)</a:t>
            </a:r>
          </a:p>
          <a:p>
            <a:r>
              <a:rPr lang="en-US"/>
              <a:t>The MultiView from Optelec also offer near, intermediate, and distance viewing (bottom center photo)</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61883-FB6B-4C7C-8686-B4FD773048E6}" type="slidenum">
              <a:rPr lang="en-US"/>
              <a:pPr/>
              <a:t>47</a:t>
            </a:fld>
            <a:endParaRPr lang="en-US"/>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p:txBody>
          <a:bodyPr/>
          <a:lstStyle/>
          <a:p>
            <a:r>
              <a:rPr lang="en-US"/>
              <a:t>Video magnifiers with the camera mounted on a flexible arm offer the advantage of near and distance viewing</a:t>
            </a:r>
          </a:p>
          <a:p>
            <a:r>
              <a:rPr lang="en-US"/>
              <a:t>These models also offer many of the features found on desktop models:</a:t>
            </a:r>
          </a:p>
          <a:p>
            <a:r>
              <a:rPr lang="en-US"/>
              <a:t>	full color</a:t>
            </a:r>
          </a:p>
          <a:p>
            <a:r>
              <a:rPr lang="en-US"/>
              <a:t>	false color</a:t>
            </a:r>
          </a:p>
          <a:p>
            <a:r>
              <a:rPr lang="en-US"/>
              <a:t>	reverse polarity</a:t>
            </a:r>
          </a:p>
          <a:p>
            <a:r>
              <a:rPr lang="en-US"/>
              <a:t>	auto focus / manual focus.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16872-D776-4FE9-88E8-8DC397A11574}" type="slidenum">
              <a:rPr lang="en-US"/>
              <a:pPr/>
              <a:t>48</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r>
              <a:rPr lang="en-US"/>
              <a:t>Many of the models in this category offer portability and can be easily moved from one location to another.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EF9DF1-35F3-4B75-83AC-4C960AD20F82}" type="slidenum">
              <a:rPr lang="en-US"/>
              <a:pPr/>
              <a:t>49</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r>
              <a:rPr lang="en-US"/>
              <a:t>These models generally have a smaller footprint and take up less space on the user’s desk or work area than a desktop model.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85707-45B1-4FDF-B284-C18E27892194}" type="slidenum">
              <a:rPr lang="en-US"/>
              <a:pPr/>
              <a:t>4</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32C04-59C8-4F2D-8A47-6729B324070B}" type="slidenum">
              <a:rPr lang="en-US"/>
              <a:pPr/>
              <a:t>50</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r>
              <a:rPr lang="en-US"/>
              <a:t>The major disadvantage of any portable system is the amount of time it takes to set up the device and then pack it up when the user is ready to move to another location.</a:t>
            </a:r>
          </a:p>
          <a:p>
            <a:r>
              <a:rPr lang="en-US"/>
              <a:t>Most of these units do not include an X/Y table which may make it more difficult for users to read books and magazines.</a:t>
            </a:r>
          </a:p>
          <a:p>
            <a:r>
              <a:rPr lang="en-US"/>
              <a:t>Many flex-arm camera models do not include a monitor. Therefore the user will need to have a monitor in all the locations where they wish to use the device or connect it to a laptop computer to use the laptop’s monitor.</a:t>
            </a:r>
          </a:p>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6DA00-17D8-4C51-B22A-490E3F76E5F1}" type="slidenum">
              <a:rPr lang="en-US"/>
              <a:pPr/>
              <a:t>51</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p:txBody>
          <a:bodyPr/>
          <a:lstStyle/>
          <a:p>
            <a:r>
              <a:rPr lang="en-US"/>
              <a:t>Video magnifiers that use a hand-held camera are often one of the best tools for short reading tasks often referred to as “spot reading.” They’re great for reading a prescription bottle, directions on a package, a phone bill, or any other task of short duration.</a:t>
            </a:r>
          </a:p>
          <a:p>
            <a:r>
              <a:rPr lang="en-US"/>
              <a:t>Some of these units include a display or monitor while others connect to a TV or computer monitor.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2851E-8B4D-4060-A201-D6508DBF7C07}" type="slidenum">
              <a:rPr lang="en-US"/>
              <a:pPr/>
              <a:t>52</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a:t>The video magnifiers in this category are lightweight and easily transported. Ones that include a display monitor are usually available in a case about the size of a brief case.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5FBE14-9072-4C56-9C71-FF89758F76C5}" type="slidenum">
              <a:rPr lang="en-US"/>
              <a:pPr/>
              <a:t>53</a:t>
            </a:fld>
            <a:endParaRPr lang="en-U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en-US"/>
              <a:t>One feature of many of these units that make them attractive to seniors is that they can be connected to a standard TV. This allows them to just carry the camera unit when visiting family and friends.</a:t>
            </a:r>
          </a:p>
          <a:p>
            <a:r>
              <a:rPr lang="en-US"/>
              <a:t>The other major advantage of this category of video magnifiers is their relative low cost. They range in price from approximately $40 to $1,000. The bottom center photo shows the $40 model, but it has to be connected to a computer. The other devices show here are approximately $100and can be connected to a TV. They do not offer as much magnification as models in the desktop and some other categories, but their price and convenience make them a good tool for some users.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94C80-C6A7-4294-9BCB-8997AAB31D90}" type="slidenum">
              <a:rPr lang="en-US"/>
              <a:pPr/>
              <a:t>54</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a:t>Using a TV or computer monitor can be both and advantage and disadvantage of models in this category. While it may seem easy to gain access to a TV there are tasks such as reading a price tag in a store where units that do not include a monitor would not be usable.</a:t>
            </a:r>
          </a:p>
          <a:p>
            <a:r>
              <a:rPr lang="en-US"/>
              <a:t>The biggest disadvantage to models with a hand-held camera is the manipulation of the camera. That’s why these devices are better for short reading tasks as opposed  to reading a book. Most users will find it fatiguing to read multiple pages of print with a device that requires you to repeatedly move the camera from left to right over the text. This is particularly difficult for individuals who have any type of motor impairments or spasticity such as a Parkinson’s patient.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877CB-AAF8-487B-8BFB-D8DCC3D23AC1}" type="slidenum">
              <a:rPr lang="en-US"/>
              <a:pPr/>
              <a:t>55</a:t>
            </a:fld>
            <a:endParaRPr lang="en-US"/>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r>
              <a:rPr lang="en-US"/>
              <a:t>The other major disadvantage of video magnifiers in this category is that they are not very helpful for tasks that require handwriting. People are often very attracted to these units because of their price, but caution must be taken to make sure the device will allow the user to accomplish the desired task in a manner that is comfortable and efficient.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0D533-426E-49B9-8A70-9C8CEA0F3B29}" type="slidenum">
              <a:rPr lang="en-US"/>
              <a:pPr/>
              <a:t>56</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r>
              <a:rPr lang="en-US"/>
              <a:t>One of the newer categories of video magnifiers can be referred to as electronic pocket models. This category has grown so rapidly in the past few years that it can now be divided into models that are large, medium, and small. Some of the smaller units are priced around $250-400. The medium sized models are in the $450-800 price range while the larger devices may range from $1,000-2,000.</a:t>
            </a:r>
          </a:p>
          <a:p>
            <a:r>
              <a:rPr lang="en-US"/>
              <a:t>These units offer many of the features of other types of video magnifiers:</a:t>
            </a:r>
          </a:p>
          <a:p>
            <a:r>
              <a:rPr lang="en-US"/>
              <a:t>	range of magnification, but not as wide as desktop models</a:t>
            </a:r>
          </a:p>
          <a:p>
            <a:r>
              <a:rPr lang="en-US"/>
              <a:t>	true color / false color / reverse polarity</a:t>
            </a:r>
          </a:p>
          <a:p>
            <a:r>
              <a:rPr lang="en-US"/>
              <a:t>	auto focus</a:t>
            </a:r>
          </a:p>
          <a:p>
            <a:r>
              <a:rPr lang="en-US"/>
              <a:t>	freeze frame</a:t>
            </a:r>
          </a:p>
          <a:p>
            <a:r>
              <a:rPr lang="en-US"/>
              <a:t>But one of their biggest advantages is that they are battery powered and can be easily transported.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F53EA-5583-449E-A1F7-F35381C28610}" type="slidenum">
              <a:rPr lang="en-US"/>
              <a:pPr/>
              <a:t>57</a:t>
            </a:fld>
            <a:endParaRPr lang="en-US"/>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p:txBody>
          <a:bodyPr/>
          <a:lstStyle/>
          <a:p>
            <a:r>
              <a:rPr lang="en-US"/>
              <a:t>Models that fall into the large category generally have a 5-7 inch screen that can be angled for optimum viewing. These units can be used for handwriting on a limited basis. Tasks such as filling out a check, recording information in a check book register, completing a form,  or completing short answer questions on a test are possible with these devices.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07AAC-496D-401F-8D57-C371DD186EC0}" type="slidenum">
              <a:rPr lang="en-US"/>
              <a:pPr/>
              <a:t>58</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r>
              <a:rPr lang="en-US"/>
              <a:t>The main disadvantage to the large electronic pocket model video magnifiers is their physical size. The are small enough to fit into a large purse or maybe the side pocket of a man’s suit, but too large for many purses or a shirt pocket. This may or may not be a big issue for some  users who would be carrying the device in a backpack, book bag, or briefcase.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156FC-0AB9-423C-8CEC-976DBA25D863}" type="slidenum">
              <a:rPr lang="en-US"/>
              <a:pPr/>
              <a:t>59</a:t>
            </a:fld>
            <a:endParaRPr lang="en-US"/>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a:t>Electronic pocket model video magnifiers are available in two configurations. Some models have the camera mounted on  the left or right edge of the unit while others have the camera mounted in the center. Units that have the camera mounted on the side can be confusing for some users. It is natural to place the device directly over the desired viewing target just as one would with a traditional hand-held or stand magnifier. When  using this approach with a model that has the camera on the side the viewer will see an image of the text or item directly under the camera lens, not what’s directly under the center of the device. The user must learn to adjust to the camera location in order to locate the desired information. Most users adjust to this fairly quickly with a bit of practice. This could be a factor or feature that might help a user when trying to decide which of the many models in this category to select.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B14AD-CF8E-4C62-BC9A-1CC13EA3CEAC}" type="slidenum">
              <a:rPr lang="en-US"/>
              <a:pPr/>
              <a:t>5</a:t>
            </a:fld>
            <a:endParaRPr 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A04F2-B727-4A96-94D6-A1B30202B099}" type="slidenum">
              <a:rPr lang="en-US"/>
              <a:pPr/>
              <a:t>60</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a:t>Most of the medium sized electronic pocket model video magnifiers are designed to use with two hands. Several models include a fold-out handle that allows the user to hold the device in one hand and hold an object or item to be viewed in the other hand. This can  be a very useful feature for reading text on a variety of items as opposed to reading a book or magazine.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CABA2-98F5-490B-83C1-B01B2FD85B0D}" type="slidenum">
              <a:rPr lang="en-US"/>
              <a:pPr/>
              <a:t>61</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a:t>There are two models available in this category that also offer distance viewing. The FarView from Optelec and the SenseView Duo from HIMS allow the user to press a button that changes the camera lens in such a way that will allow the user to see targets in the distance. This can be very useful for viewing text on a black/white board, reading signs in a store or fast food restaurant, or for just looking at something far away, As with any device that provide a high degree of magnification these units are somewhat difficult to hold still. This is where the freeze frame feature comes in very handy. The user can freeze the image, or take a picture, and then use the zoom-in function to see the distance target. If  you zoom-in first and then use freeze frame there is a very good chance that the image will be a bit blurry. However, this is not always a big problem depending on the level of detail you need to see in the image. When trying to locate the Menswear section in a discount store the user may not need to be able to clearly read every letter in the sign to identify it so an image that is somewhat blurred might still be very helpful. The only negative aspect of these devices is their price. You’ll have to pay over $1,000 to have the advantage of distance viewing in an electronic pocket model video magnifier.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F72C9-90B7-48C5-B4B7-63E24C26F310}" type="slidenum">
              <a:rPr lang="en-US"/>
              <a:pPr/>
              <a:t>62</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r>
              <a:rPr lang="en-US"/>
              <a:t>The medium sized electronic pocket model video magnifiers are available in a wide variety of styles. Most offer a magnification range between 3X and 20X along with true &amp; false color, reverse polarity, and freeze frame.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213D24-12C4-4079-AFA0-665D1FF766FC}" type="slidenum">
              <a:rPr lang="en-US"/>
              <a:pPr/>
              <a:t>66</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r>
              <a:rPr lang="en-US"/>
              <a:t>Small electronic pocket model video magnifiers are less expensive than other models in this category. They are truly pocket-able and easily fit into a shirt or pant pocket. These are great tools for spot reading out in the community because of their small size, built-in light, and long battery life.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EFE4C1-C391-4149-9ADA-CF0885C2CF3D}" type="slidenum">
              <a:rPr lang="en-US"/>
              <a:pPr/>
              <a:t>67</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a:t>More models are becoming available in this category.</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39136-3D4C-4F57-9754-74800AB3E2C0}" type="slidenum">
              <a:rPr lang="en-US"/>
              <a:pPr/>
              <a:t>68</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a:t>The advantages of electronic pocket model video magnifiers are that they are less expensive than other models. They use rechargeable batteries so they are truly portable, and they are good for spot reading in a variety of locations.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3950E1-70A7-40E4-9510-8C32B7797C84}" type="slidenum">
              <a:rPr lang="en-US"/>
              <a:pPr/>
              <a:t>69</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a:t>The disadvantages of devices in this category are the need to move the camera over the material to be viewed,  the difficulty of trying  to write using the device, and the fact that the edges of the device often catch on the edges of magazines or other reading material. One additional feature  that a potential user will want to consider is that many of these devices do not offer a continuous smooth zooming ability. Most have a button  that when pressed cycles through three or four different magnification levels. Some users will find this acceptable while others will prefer a model that offers a continuous zoom feature.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E373C-955E-4C3C-8094-58FAD9B91712}" type="slidenum">
              <a:rPr lang="en-US"/>
              <a:pPr/>
              <a:t>70</a:t>
            </a:fld>
            <a:endParaRPr lang="en-US"/>
          </a:p>
        </p:txBody>
      </p:sp>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p:txBody>
          <a:bodyPr/>
          <a:lstStyle/>
          <a:p>
            <a:r>
              <a:rPr lang="en-US"/>
              <a:t>Video magnifiers that offer a head mounted display are no longer widely available as they once were. While their portability made them attractive, their expense and appearance made many potential users turn away from them.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5D3047-A51A-4289-9580-B819308F7EE8}" type="slidenum">
              <a:rPr lang="en-US"/>
              <a:pPr/>
              <a:t>71</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r>
              <a:rPr lang="en-US"/>
              <a:t>Video magnifiers that are categorized as digital imaging systems combine high resolution optics with basic computer technologies. Devices in this category take a digital picture of text placed under the camera and process the information to allow the user to view it in several ways. In addition to the familiar options for magnification, color, and polarity, these systems can display the text in a “word-wrap”  mode similar to how a computer based word processing program displays text. This allows the user to view the text in a column similar to a prompter used by news casters and politicians without having to physically move the reading material. Others prefer to use the option that presents the text as one continuous line of text, or just one word at a time.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40D7B-EB8F-4D99-9A2A-639D8FC256A9}" type="slidenum">
              <a:rPr lang="en-US"/>
              <a:pPr/>
              <a:t>72</a:t>
            </a:fld>
            <a:endParaRPr lang="en-US"/>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a:t>The expense of this model has limited its wide spread use. This unit, as do others in this category, has difficulty with text printed on colored backgrounds often found in elementary school textbooks and some magazines. One other limitation of these models is that graphical information such as maps, photographs, and drawings can only be viewed in the live camera mode. The user can switch between the live camera mode and the digitized text reading mode so many users are able to adjust to this limitation.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EEA74-E5A5-462B-97FB-5B2C39DAFF6B}" type="slidenum">
              <a:rPr lang="en-US"/>
              <a:pPr/>
              <a:t>14</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r>
              <a:rPr lang="en-US"/>
              <a:t>Emphasize the importance of the “toolbox” concept. There is not one single tool that will assist people in accomplishing all the tasks required for education, employment, and personal needs. We don’t have a “Swiss army knife” yet. There are some multi-purpose tools that we’ll talk abouut later, but we don’t have any that will do everything.</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A762F-9930-423E-B397-8A64FE202CC3}" type="slidenum">
              <a:rPr lang="en-US"/>
              <a:pPr/>
              <a:t>73</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t>The  ZoomEx systems is a lightweight camera that connects to a laptop computer for increased portability and reduced cost.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E5826-5CD0-4B46-834E-AA52EC0AC553}" type="slidenum">
              <a:rPr lang="en-US"/>
              <a:pPr/>
              <a:t>74</a:t>
            </a:fld>
            <a:endParaRPr lang="en-US"/>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a:t>This system offers the user several different modes for accessing the printed information. There is a live camera  mode that is similar to a desktop video magnifier. Where this unit differs is in its ability to allow the user to press the Arrow keys on the computer to move the view of the camera  around so that the entire page can be seen without having to physically move it. This eliminates the problem of wavy line of text discussed earlier which may cause some users to feel nauseous. The third viewing option is similar to those found on the myReader 2 including the column mode and the single line mode. </a:t>
            </a:r>
          </a:p>
          <a:p>
            <a:r>
              <a:rPr lang="en-US"/>
              <a:t>The next mode uses optical character recognition (OCR) software to convert the image of the text into editable text that can be saved as a file. This file can then be opened on the computer with a word processing program and accessed with screen magnification software or screen reading software.</a:t>
            </a:r>
          </a:p>
          <a:p>
            <a:r>
              <a:rPr lang="en-US"/>
              <a:t>The last option produces a reading experience referred to as audio assisted reading or audio supported reading. In this mode, text is displayed on the screen in the user’s preferred size, font, and color combination. While viewing this text each word is highlighted in reverse video and spoken via synthesized speech producing a visual and auditory presentation of the information. Many people find this to be an excellent and efficient way of reading large quantities of text.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BEA77-E9DB-4A39-94D6-E8169200E92C}" type="slidenum">
              <a:rPr lang="en-US"/>
              <a:pPr/>
              <a:t>75</a:t>
            </a:fld>
            <a:endParaRPr lang="en-US"/>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p:txBody>
          <a:bodyPr/>
          <a:lstStyle/>
          <a:p>
            <a:r>
              <a:rPr lang="en-US"/>
              <a:t>The Zoom-Twix system, also from ABIsee, Inc. adds a second camera to the system to provide distance viewing capability. A  keyboard command allows the user to quickly switch between near and distance viewing as needed.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0CEBF-B5D1-487F-B78B-BD9BAE41FD77}" type="slidenum">
              <a:rPr lang="en-US"/>
              <a:pPr/>
              <a:t>76</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r>
              <a:rPr lang="en-US"/>
              <a:t>Read It Scholar Is another model in this category that is portable and offers both near and distance viewing, It is made in England by VisionAid Technologies, and sold in the US by Magnification Resources, Inc. for approximately $3,500.</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96A746-BA14-4E1E-A34A-17C27395F56D}" type="slidenum">
              <a:rPr lang="en-US"/>
              <a:pPr/>
              <a:t>77</a:t>
            </a:fld>
            <a:endParaRPr lang="en-US"/>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r>
              <a:rPr lang="en-US"/>
              <a:t>This system offers similar features to ZoomTwix including live camera mode, cursor-key scrolling of image, digital reformatting for ease of reading, text capture with OCR software, and highlighted text supported by synthesized speech. The text can be viewed as a column, an overlay, or in either a verticle or horizontal mode.</a:t>
            </a:r>
          </a:p>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09941-7747-4F61-8006-7427792DE929}" type="slidenum">
              <a:rPr lang="en-US"/>
              <a:pPr/>
              <a:t>78</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a:t>The PEARL system from Freedom Scientific is another model in this category that offers similar features, but currently does not offer a distance viewing feature. PEARL uses Freedom Scientific’s OCR program, OpenBook, to produce the speech and highlighted text. It is also a lightweight camera unit that connects to a laptop computer for portability.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F9390-2313-4AA3-8CAA-C8A941145834}" type="slidenum">
              <a:rPr lang="en-US"/>
              <a:pPr/>
              <a:t>79</a:t>
            </a:fld>
            <a:endParaRPr lang="en-US"/>
          </a:p>
        </p:txBody>
      </p:sp>
      <p:sp>
        <p:nvSpPr>
          <p:cNvPr id="369666" name="Rectangle 2"/>
          <p:cNvSpPr>
            <a:spLocks noGrp="1" noRot="1" noChangeAspect="1" noChangeArrowheads="1" noTextEdit="1"/>
          </p:cNvSpPr>
          <p:nvPr>
            <p:ph type="sldImg"/>
          </p:nvPr>
        </p:nvSpPr>
        <p:spPr>
          <a:ln/>
        </p:spPr>
      </p:sp>
      <p:sp>
        <p:nvSpPr>
          <p:cNvPr id="369667" name="Rectangle 3"/>
          <p:cNvSpPr>
            <a:spLocks noGrp="1" noChangeArrowheads="1"/>
          </p:cNvSpPr>
          <p:nvPr>
            <p:ph type="body" idx="1"/>
          </p:nvPr>
        </p:nvSpPr>
        <p:spPr/>
        <p:txBody>
          <a:bodyPr/>
          <a:lstStyle/>
          <a:p>
            <a:r>
              <a:rPr lang="en-US"/>
              <a:t>The Kindle e-book reader offers easy ordering of books from the Amazon Bookstore. The Kindle 2 and Kindle DX only offer speech access and the ability to adjust the size of the text once the book is open. The menus that must be used are not accessible. In the Kindle 3 model the menus can be navigated with speech. Two accessibility options still remain. The first is that some publishers will not allow their books to be accessed through the synthesized speech of the Kindle. The other major deficit involves navigating through the book when using the Kindle speech feature. If a reader wishes to hear a certain part of the text again, the only option is to return to the top of the current page and then begin reading again. This can be a very inefficient process for those students who wish to review specific passages or employees preparing for a business presentation. These limitations inhibit the widespread use of the Kindle for many people with low vision.</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BCB63C-8339-4F6A-BF79-B421D07F0045}" type="slidenum">
              <a:rPr lang="en-US"/>
              <a:pPr/>
              <a:t>80</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t>The Sony E-reader, the Barnes &amp; Noble “nook”, and  the eDGe all offer very limited options for users with low vision to adjust the size of the text.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CBFA4-E45B-47D8-A7EC-00C4FAA3E8CC}" type="slidenum">
              <a:rPr lang="en-US"/>
              <a:pPr/>
              <a:t>81</a:t>
            </a:fld>
            <a:endParaRPr lang="en-US"/>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p:txBody>
          <a:bodyPr/>
          <a:lstStyle/>
          <a:p>
            <a:r>
              <a:rPr lang="en-US"/>
              <a:t>The ClassMate Reader is a good option to consider for students in K-12. It can display text in a variety of font styles at up to a 20 point size. This will be adequate for some users but obviously not for all. It’s usefulness if expanded by the highlighting of text as it is spoken via synthesized speech.</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12123-7D98-4C01-B5DE-EB8D220D1355}" type="slidenum">
              <a:rPr lang="en-US"/>
              <a:pPr/>
              <a:t>82</a:t>
            </a:fld>
            <a:endParaRPr lang="en-US"/>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r>
              <a:rPr lang="en-US"/>
              <a:t>The ClassMate Reader works with a wide variety of file formats including the most commonly used formats for textbooks.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9B796-11E9-439A-BE46-E07C886F5869}" type="slidenum">
              <a:rPr lang="en-US"/>
              <a:pPr/>
              <a:t>15</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r>
              <a:rPr lang="en-US"/>
              <a:t>Ask question, “What size is large print?...Is it 14 point, 16 point, 18, 24, or larger?”</a:t>
            </a:r>
          </a:p>
          <a:p>
            <a:r>
              <a:rPr lang="en-US"/>
              <a:t>	(Let participants answer)</a:t>
            </a:r>
          </a:p>
          <a:p>
            <a:r>
              <a:rPr lang="en-US"/>
              <a:t>There is no law or statute in the United States that regulates or defines what size text is considered large print.</a:t>
            </a:r>
          </a:p>
          <a:p>
            <a:r>
              <a:rPr lang="en-US"/>
              <a:t>Fourteen point is larger than standard 12 point print, but most people don’t consider it large print.</a:t>
            </a:r>
          </a:p>
          <a:p>
            <a:r>
              <a:rPr lang="en-US"/>
              <a:t>The US Post Office considers 16 point large print.</a:t>
            </a:r>
          </a:p>
          <a:p>
            <a:r>
              <a:rPr lang="en-US"/>
              <a:t>The American Printing House for the Blind produces K-12 textbooks and other educational materials in 18-24 point large print.</a:t>
            </a:r>
          </a:p>
          <a:p>
            <a:r>
              <a:rPr lang="en-US"/>
              <a:t>Some books are available in LP, along with calendars, address books, dictionaries,  and other publications.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B7A156-0A3C-437F-946F-9A249B0B2921}" type="slidenum">
              <a:rPr lang="en-US"/>
              <a:pPr/>
              <a:t>89</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r>
              <a:rPr lang="en-US"/>
              <a:t>One of the best options currently available for an e-book reader for someone with low vision is the Apple iPad. This device offers a magnification program called Zoom that will enlarge the text on the screen. The system can also be set to display light text on a dark background for higher contrast if desired. If the user prefers, the speech program VoiceOver can be used to hear the text spoken. Unfortunately, at this time, these two programs can not be used simultaneously. Continued improvements in this platform will offer greater flexibility in the futuer.</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33674-BE23-42BE-97F5-8151CAF194D1}" type="slidenum">
              <a:rPr lang="en-US"/>
              <a:pPr/>
              <a:t>90</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r>
              <a:rPr lang="en-US"/>
              <a:t>Can’t see your computer screen adequately? No problem, just get a big pair of glasses to place in from of the screen. (Hopefully this gets a laugh!)</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AC31F-EEF5-4826-BB30-6C3FBD9F65C7}" type="slidenum">
              <a:rPr lang="en-US"/>
              <a:pPr/>
              <a:t>91</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r>
              <a:rPr lang="en-US"/>
              <a:t>A larger monitor might possibly help in some cases. Larger monitors only make the text a little bit larger. They also increase the distance between  the user’s eyes and the edges of the monitor. In most cases the small increase in text size is negated by the increased viewing distance so a larger monitor by itself may be of little benefit. However, a larger monitor combined with some other options may prove useful to some people with low vision.</a:t>
            </a:r>
          </a:p>
          <a:p>
            <a:r>
              <a:rPr lang="en-US"/>
              <a:t>Another tool that some people think might be useful is a magnifying lens that can be placed in front of the monitor. These types of magnifiers only provide 1.25-2X magnification. For most users with low vision this will not be enough of an increase to be satisfactory. The other problem with these magnifiers is the distortion that occurs near the edges of the screen.</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AF1B99-C2EB-47C6-BFF7-3B0A86B73786}" type="slidenum">
              <a:rPr lang="en-US"/>
              <a:pPr/>
              <a:t>92</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r>
              <a:rPr lang="en-US"/>
              <a:t>Fully articulated flexible monitor arms can be very useful to some people with low vision, particularly when used  in  combination with a larger monitor or with some of the computer operating system adjustments that we will talk about in a few minutes. The big advantage of the adjustable monitor arm is that the user can raise the monitor to a comfortable (ergonomically correct) height for viewing, and then pull the monitor as close to their eyes as desired. This approach allows the user to have the monitor close while still be able to sit up straight and not have to lean toward the monitor.</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F85D3-73CD-43D7-9555-D7BC4686EC87}" type="slidenum">
              <a:rPr lang="en-US"/>
              <a:pPr/>
              <a:t>93</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a:t>There are several mice available from Microsoft that offer a magnify feature. They offer few other vision related features but may be just enough for some users using a combination of hardware and software options.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13640-2688-4E42-932A-19353EB26E9C}" type="slidenum">
              <a:rPr lang="en-US"/>
              <a:pPr/>
              <a:t>94</a:t>
            </a:fld>
            <a:endParaRPr 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r>
              <a:rPr lang="en-US"/>
              <a:t>By making some adjustments to the way the Windows operating system displays information on the screen the user can increase  the size of various screen elements such as icons, menus, and text. Using these adjustments in combination with a larger monitor mounted on an adjustable monitor arm may be adequate for some users.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84F66-6B6B-421F-B011-F763D8773409}" type="slidenum">
              <a:rPr lang="en-US"/>
              <a:pPr/>
              <a:t>95</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r>
              <a:rPr lang="en-US"/>
              <a:t>Another item that can be adjusted which might increase the accessibility of the computer for someone with low vision is the size and color of the mouse pointer. There is also a feature in Windows called the Accessibility Wizard that is designed to assist users in adjusting the system to make it more accessible. The user may need a sighted assistant to make these adjustments at first. If these adjustments are not adequate then the user can try the Microsoft Magnifier which is a program that enlarges text and images on the screen. It does not have as  many features as the screen magnification programs we will talk about in a few minutes, but it may useful in combination with some of the hardware options discussed earlier.</a:t>
            </a:r>
          </a:p>
          <a:p>
            <a:r>
              <a:rPr lang="en-US"/>
              <a:t>Macintosh computer users can access the Zoom screen magnifier or the Voice Over screen reader to improve access on their computers.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51F82-73B5-4525-B65C-6843BB255892}" type="slidenum">
              <a:rPr lang="en-US"/>
              <a:pPr/>
              <a:t>96</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r>
              <a:rPr lang="en-US"/>
              <a:t>There are multitudes of free mouse pointer / cursors available on-line. You can search for “big cursors.”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AB78E-00C7-4626-8FFE-44EB0DEFD39F}" type="slidenum">
              <a:rPr lang="en-US"/>
              <a:pPr/>
              <a:t>99</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r>
              <a:rPr lang="en-US"/>
              <a:t>This program  is specifically designed for people using the screen reading program JAWS and the Magic screen magnifier.</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C427C-AE14-40C1-AD3F-740C30CA75AB}" type="slidenum">
              <a:rPr lang="en-US"/>
              <a:pPr/>
              <a:t>100</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a:t>These three typing tutors work with screen magnifiers and screen readers.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141BE2-C20E-41AA-A797-9C05829D807A}" type="slidenum">
              <a:rPr lang="en-US"/>
              <a:pPr/>
              <a:t>16</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r>
              <a:rPr lang="en-US"/>
              <a:t>Libraries and some book clubs are now offering titles in large print. It’s not just the point size that determines the ease of reading for people with low vision.  The font selected for the text is another important variable. Surveys of readers with low vision indicate that san serif fonts are easier to read. The embellishments on serif fonts such as Times New Roman add visual clutter and are more difficult to read. Fonts without serifs, Arial, Verdana, Tahoma, and APHont are much easier to read. APHont was created by the American Printing House for the Blind based on feedback from readers with low vision who participated in the surveys. For example: the letter “g” is represented differently in different fonts. The examples shown here are Times New Roman, Arial, Verdana, Tahoma, and APHont. Fonts such as Times New Roman use a circle below the line as opposed to the traditional curved tail used by Arial and Verdana. One of the differences found in APHont is the increased space between the bottom of the circle part of the letter “g” and its descending tail. This extra space makes it more easily identified by many readers with low vision.</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2CD3E-FD0B-4E1F-A4D5-5C63054F0C4F}" type="slidenum">
              <a:rPr lang="en-US"/>
              <a:pPr/>
              <a:t>101</a:t>
            </a:fld>
            <a:endParaRPr lang="en-US"/>
          </a:p>
        </p:txBody>
      </p:sp>
      <p:sp>
        <p:nvSpPr>
          <p:cNvPr id="388098" name="Rectangle 2"/>
          <p:cNvSpPr>
            <a:spLocks noGrp="1" noRot="1" noChangeAspect="1" noChangeArrowheads="1" noTextEdit="1"/>
          </p:cNvSpPr>
          <p:nvPr>
            <p:ph type="sldImg"/>
          </p:nvPr>
        </p:nvSpPr>
        <p:spPr>
          <a:ln/>
        </p:spPr>
      </p:sp>
      <p:sp>
        <p:nvSpPr>
          <p:cNvPr id="388099" name="Rectangle 3"/>
          <p:cNvSpPr>
            <a:spLocks noGrp="1" noChangeArrowheads="1"/>
          </p:cNvSpPr>
          <p:nvPr>
            <p:ph type="body" idx="1"/>
          </p:nvPr>
        </p:nvSpPr>
        <p:spPr/>
        <p:txBody>
          <a:bodyPr/>
          <a:lstStyle/>
          <a:p>
            <a:r>
              <a:rPr lang="en-US"/>
              <a:t>Many people think that a large print keyboard will make working on the computer easier for people with low vision. For some individuals a large print keyboard may be helpful, especially if the user is a “hunt &amp; peck” typists. However if the individual is striving to be a “touch typist” there is a good chance that the large print on the keys will make the user spend more time looking for the correct keys and not leaning to type by touch. These large print keyboards should be avoided for students and competitive employees unless they do not intend to become touch typists.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95A64-B9C0-4A31-BD3F-350D4A50E3E6}" type="slidenum">
              <a:rPr lang="en-US"/>
              <a:pPr/>
              <a:t>102</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a:t>Identifying and locating keyboard commands for the compute programs people are using may be a problem. The website “keyboardhelpers.com” offer a wide variety of resources listing the keyboard short-cuts for many popular program.</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4D94A-AB64-4D02-B95D-5F47949E3390}" type="slidenum">
              <a:rPr lang="en-US"/>
              <a:pPr/>
              <a:t>103</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r>
              <a:rPr lang="en-US"/>
              <a:t>There are many free and shareware screen magnification programs available on the Internet. These can be useful for some people with low vision , but many find that these programs do not have the range of magnification and range of featuers that they need.</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13636-01FD-4E98-B8C3-1794A76E60DA}" type="slidenum">
              <a:rPr lang="en-US"/>
              <a:pPr/>
              <a:t>104</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r>
              <a:rPr lang="en-US"/>
              <a:t>Low cost screen magnifiers offer very basic features. </a:t>
            </a:r>
          </a:p>
          <a:p>
            <a:r>
              <a:rPr lang="en-US"/>
              <a:t>ZoomText Express offers magnification choices between 1X and 2X. For some users this will not be enough enlargement to work with their computer efficiently. Other users may find that this level of magnification in combination with some of the hardware options discussed earlier may be adequate.</a:t>
            </a:r>
          </a:p>
          <a:p>
            <a:r>
              <a:rPr lang="en-US"/>
              <a:t>WinZoom Lite magnifies from 1.5X – 4X.  This program offer more features, but the higher levels of magnification make some text look jagged.</a:t>
            </a:r>
          </a:p>
          <a:p>
            <a:r>
              <a:rPr lang="en-US"/>
              <a:t>Both of these program offer a Full screen viewing mode and a lens viewing mode in addition to options for selecting the size and color of the mouse pointer/cursor.</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71242-21BC-40D0-A15C-71B6C1B92289}" type="slidenum">
              <a:rPr lang="en-US"/>
              <a:pPr/>
              <a:t>105</a:t>
            </a:fld>
            <a:endParaRPr lang="en-US"/>
          </a:p>
        </p:txBody>
      </p:sp>
      <p:sp>
        <p:nvSpPr>
          <p:cNvPr id="394242" name="Rectangle 2"/>
          <p:cNvSpPr>
            <a:spLocks noGrp="1" noRot="1" noChangeAspect="1" noChangeArrowheads="1" noTextEdit="1"/>
          </p:cNvSpPr>
          <p:nvPr>
            <p:ph type="sldImg"/>
          </p:nvPr>
        </p:nvSpPr>
        <p:spPr>
          <a:ln/>
        </p:spPr>
      </p:sp>
      <p:sp>
        <p:nvSpPr>
          <p:cNvPr id="394243" name="Rectangle 3"/>
          <p:cNvSpPr>
            <a:spLocks noGrp="1" noChangeArrowheads="1"/>
          </p:cNvSpPr>
          <p:nvPr>
            <p:ph type="body" idx="1"/>
          </p:nvPr>
        </p:nvSpPr>
        <p:spPr/>
        <p:txBody>
          <a:bodyPr/>
          <a:lstStyle/>
          <a:p>
            <a:r>
              <a:rPr lang="en-US"/>
              <a:t>These screen magnifiers offer an attractive alternative to the full featured programs for many users who primarily use their computer for browsing the Internet, e-mail, and word processing. Most of these are available on CD or on a USB flash drive that can be used on different computers in various locations.</a:t>
            </a:r>
          </a:p>
          <a:p>
            <a:r>
              <a:rPr lang="en-US"/>
              <a:t>One feature that many uses like about these programs is that they offer the ability to have text spoken via synthesized speech. Students and busy professionals find the combination of seeing  the text and hearing it simultaneously a good tool for reading longer passages.</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8C460-00D2-4B50-A170-215E75A60EDF}" type="slidenum">
              <a:rPr lang="en-US"/>
              <a:pPr/>
              <a:t>106</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t>Full featured screen magnifiers offer uses more advanced features than can be found on the lower cost programs. These include custom configurations and options that can help an employee work more efficient with third party applications such as the software used by an insurance company to track their customers policies.</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AC9BF-8179-4462-A0C7-54CC22FDE2A2}" type="slidenum">
              <a:rPr lang="en-US"/>
              <a:pPr/>
              <a:t>107</a:t>
            </a:fld>
            <a:endParaRPr lang="en-US"/>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p:txBody>
          <a:bodyPr/>
          <a:lstStyle/>
          <a:p>
            <a:r>
              <a:rPr lang="en-US"/>
              <a:t>Screen magnification software can be adjusted to allow the user to view the enlarged image in a full screen mode, or have just one line of text enlarged. Another option is the lens view which is very similar to a magnifying glass which can be moved around the screen and magnifies whatever is underneath it. An adjustable and larger version of the lens mode is referred to as the “area” mode.. Finally, some programs offer the user the ability to have the screen split into two sections either vertically or horizontally. One section displays the magnified image and the other displays the unmagnified image. Efficient users learn to use keyboard commands to quickly switch between these views depending on the nature of the material they are trying to view.</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3E634-0F7F-4CC4-A8AC-EE66BF7EE3E5}" type="slidenum">
              <a:rPr lang="en-US"/>
              <a:pPr/>
              <a:t>108</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r>
              <a:rPr lang="en-US"/>
              <a:t>Other features of a screen magnifier that are import include the range of magnification, the ability to control the text and  background colors. While most programs allow the user to adjust the size and color of the mouse pointer, not all have features that help the user locate the insertion pointer when typing text into the computer. Some of the full featured programs offer the ability to set a “hot spot” on the screen and then have a “shortcut key” combination that can be pressed to make the view quickly jump to that location. Finally, some of the program in the mid-priced and  </a:t>
            </a:r>
            <a:br>
              <a:rPr lang="en-US"/>
            </a:br>
            <a:r>
              <a:rPr lang="en-US"/>
              <a:t>full featured categories also offer synthesized speech support to assist in reading text.</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94E533-0C95-409A-A895-BAA807A35B44}" type="slidenum">
              <a:rPr lang="en-US"/>
              <a:pPr/>
              <a:t>109</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r>
              <a:rPr lang="en-US"/>
              <a:t>If you/d like to learn more about video magnifiers and screen magnification technology there are four short videos available at the American Foundation for the Blind website that will be helpful to people who are unfamiliar with these technologies.</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2D04AB-F601-4E9C-B39C-422E18540CA5}" type="slidenum">
              <a:rPr lang="en-US"/>
              <a:pPr/>
              <a:t>110</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r>
              <a:rPr lang="en-US"/>
              <a:t>Many people with low vision at times choose to access information by listening to a recording or through synthesized speech. This can be accomplished with a live reader, an analog or digital recording, or through the use of a dedicated auditory e-book player.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7A6DA-53AB-4751-8E0C-33E39F0FEEE3}" type="slidenum">
              <a:rPr lang="en-US"/>
              <a:pPr/>
              <a:t>17</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p:txBody>
          <a:bodyPr/>
          <a:lstStyle/>
          <a:p>
            <a:r>
              <a:rPr lang="en-US" sz="1400" dirty="0"/>
              <a:t>Enlarging text documents on a photo-copying machine should only be used when there is no other option. (Click mouse) To achieve any significant degree of enlargement you will need to use 11 x 17” paper which is difficult to handle. It doesn’t fit in notebooks, file folders, etc. It ends up being folded in half which makes it cumbersome to use. Enlargement is determined by a percentage increase so you do not know the exact point size of the text. In many cases you will need to enlarge the enlargement 2 or 3 times. As the image of the text is repeatedly enlarged the quality begins to decrease making it more difficult to see for some readers.</a:t>
            </a:r>
          </a:p>
          <a:p>
            <a:r>
              <a:rPr lang="en-US" sz="1400" dirty="0"/>
              <a:t>	This type of enlargement can be used if there are no other options available, but it should never be used as the readers only option for accessing printed information. As you will see in the next few slides, there are numerous other options which will provide better access.</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D8D9F-4290-430A-9E56-24861583E4F2}" type="slidenum">
              <a:rPr lang="en-US"/>
              <a:pPr/>
              <a:t>111</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t>Dedicated audio e-book readers specifically designed for people who have low vision or who are blind work with a variety of file formats making these devices very popular. Their lightweight and long lasting batteries allow them to be used in a variety of settings.</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B4EC9-F5FE-459E-82AA-B08CB7A93BD2}" type="slidenum">
              <a:rPr lang="en-US"/>
              <a:pPr/>
              <a:t>112</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en-US"/>
              <a:t>Another category of tools that are used by people with low vision are often referred to as, scan and read systems. Some of these require the use of a personal computer while others are stand-alone devices similar to an appliance. Users investigating this area of technology will want to be careful about which option they choose. While most of these tools are very helpful, some require the user to visually hightlight the desired text they wish to have read, and offer limited options for navigating through the text. </a:t>
            </a:r>
          </a:p>
          <a:p>
            <a:r>
              <a:rPr lang="en-US"/>
              <a:t>With the advent of cameras in cell phones we are now seeing applications developed that provide this ability, and  some also include bar code scanning and paper currency identification.</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E5F9D5-F237-4A15-AF5A-13BB1CB07FD8}" type="slidenum">
              <a:rPr lang="en-US"/>
              <a:pPr/>
              <a:t>113</a:t>
            </a:fld>
            <a:endParaRPr 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r>
              <a:rPr lang="en-US"/>
              <a:t>Stand alone reading systems were first introduced in the late ’70s but were very large and extremely expensive. These units are now about the size of a sheet of 8 ½ x 11 inch paper and are simple enough for very young children to use.</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73367-BA38-4561-BB5E-AE41FFDB3B37}" type="slidenum">
              <a:rPr lang="en-US"/>
              <a:pPr/>
              <a:t>114</a:t>
            </a:fld>
            <a:endParaRPr 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r>
              <a:rPr lang="en-US"/>
              <a:t>Several companies have developed systems that can be used not only have the text read aloud, but with the additionj ofa monitor the use can also see the text in their preferred size, font, and color combination.</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B7A40-AD4B-4A17-B031-FDE2E65DE88C}" type="slidenum">
              <a:rPr lang="en-US"/>
              <a:pPr/>
              <a:t>115</a:t>
            </a:fld>
            <a:endParaRPr 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r>
              <a:rPr lang="en-US"/>
              <a:t>The scan,  read &amp; magnify system form EVAS is another model in this category that strives  \to make operation of the system very simple for users who have little or no experience with high tech devices.</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6E225C-F3F3-4120-BAA1-9BC78C7A16C9}" type="slidenum">
              <a:rPr lang="en-US"/>
              <a:pPr/>
              <a:t>116</a:t>
            </a:fld>
            <a:endParaRPr 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t>The Intel Reader is a tool designed for students with reading difficulties, but can also be used by individuals with low vision to access printed information. The unit can be place in its stand, or held over the item to be read. The built in camera  takes a picture of the text which is then converted with the optical character recognition software. The converted text is then read aloud by the unit’s speech synthesizer. Many students  are finding this tool to be very helpful in school.</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36CAB-EBC5-4E26-91D4-56DB89B4F517}" type="slidenum">
              <a:rPr lang="en-US"/>
              <a:pPr/>
              <a:t>117</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r>
              <a:rPr lang="en-US"/>
              <a:t>Text readers are software programs that run on computers. Most of these programs require the user to highlight the text they wish to have read aloud by the speech synthesizer. These programs generally have very limited ability to allow the user to easily navigate through the text. </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71249-5BBE-4E7E-8BA5-6917D07CFB43}" type="slidenum">
              <a:rPr lang="en-US"/>
              <a:pPr/>
              <a:t>118</a:t>
            </a:fld>
            <a:endParaRPr 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US"/>
              <a:t>The Guide Software Suite from the Dolphin company in the United Kingdom takes  the approach of combining many of the tools that one might need to use into one package. This program allows the user to access the information visually or through synthesized speech.  </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F26F7-0134-4D8F-9352-54F5C37E9114}" type="slidenum">
              <a:rPr lang="en-US"/>
              <a:pPr/>
              <a:t>119</a:t>
            </a:fld>
            <a:endParaRPr 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t>One of its big advantages is that all of its options are accessed through a consistent menu system. The user selects items by either pressing a number on the keyboard or by pressing the Enter key when they hear their desired choice spoken.</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265580-B750-4D8A-B21B-CE1557AF3EF5}" type="slidenum">
              <a:rPr lang="en-US"/>
              <a:pPr/>
              <a:t>120</a:t>
            </a:fld>
            <a:endParaRPr 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r>
              <a:rPr lang="en-US"/>
              <a:t>Its other big attraction of the Guide program for many users is the variety of applications it offers including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3902075"/>
            <a:ext cx="3400425" cy="2949575"/>
            <a:chOff x="0" y="2458"/>
            <a:chExt cx="2142" cy="1858"/>
          </a:xfrm>
        </p:grpSpPr>
        <p:sp>
          <p:nvSpPr>
            <p:cNvPr id="4608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4608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4608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4608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4608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4608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4608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4609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4609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6092" name="Rectangle 12"/>
          <p:cNvSpPr>
            <a:spLocks noGrp="1" noChangeArrowheads="1"/>
          </p:cNvSpPr>
          <p:nvPr>
            <p:ph type="dt" sz="quarter" idx="2"/>
          </p:nvPr>
        </p:nvSpPr>
        <p:spPr/>
        <p:txBody>
          <a:bodyPr/>
          <a:lstStyle>
            <a:lvl1pPr>
              <a:defRPr/>
            </a:lvl1pPr>
          </a:lstStyle>
          <a:p>
            <a:endParaRPr lang="en-US"/>
          </a:p>
        </p:txBody>
      </p:sp>
      <p:sp>
        <p:nvSpPr>
          <p:cNvPr id="46093" name="Rectangle 13"/>
          <p:cNvSpPr>
            <a:spLocks noGrp="1" noChangeArrowheads="1"/>
          </p:cNvSpPr>
          <p:nvPr>
            <p:ph type="ftr" sz="quarter" idx="3"/>
          </p:nvPr>
        </p:nvSpPr>
        <p:spPr/>
        <p:txBody>
          <a:bodyPr/>
          <a:lstStyle>
            <a:lvl1pPr>
              <a:defRPr/>
            </a:lvl1pPr>
          </a:lstStyle>
          <a:p>
            <a:endParaRPr lang="en-US"/>
          </a:p>
        </p:txBody>
      </p:sp>
      <p:sp>
        <p:nvSpPr>
          <p:cNvPr id="46094" name="Rectangle 14"/>
          <p:cNvSpPr>
            <a:spLocks noGrp="1" noChangeArrowheads="1"/>
          </p:cNvSpPr>
          <p:nvPr>
            <p:ph type="sldNum" sz="quarter" idx="4"/>
          </p:nvPr>
        </p:nvSpPr>
        <p:spPr/>
        <p:txBody>
          <a:bodyPr/>
          <a:lstStyle>
            <a:lvl1pPr>
              <a:defRPr/>
            </a:lvl1pPr>
          </a:lstStyle>
          <a:p>
            <a:fld id="{EB250BA8-3813-4476-A00C-3F7DF40EEA78}" type="slidenum">
              <a:rPr lang="en-US"/>
              <a:pPr/>
              <a:t>‹#›</a:t>
            </a:fld>
            <a:endParaRPr lang="en-US"/>
          </a:p>
        </p:txBody>
      </p:sp>
    </p:spTree>
  </p:cSld>
  <p:clrMapOvr>
    <a:masterClrMapping/>
  </p:clrMapOvr>
  <p:transition>
    <p:sndAc>
      <p:stSnd>
        <p:snd r:embed="rId1" name="click.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379658-E1C0-4687-9BE7-EE47F35D379D}" type="slidenum">
              <a:rPr lang="en-US"/>
              <a:pPr/>
              <a:t>‹#›</a:t>
            </a:fld>
            <a:endParaRPr lang="en-US"/>
          </a:p>
        </p:txBody>
      </p:sp>
    </p:spTree>
  </p:cSld>
  <p:clrMapOvr>
    <a:masterClrMapping/>
  </p:clrMapOvr>
  <p:transition>
    <p:sndAc>
      <p:stSnd>
        <p:snd r:embed="rId1" name="click.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E749F2-9BF0-445B-89F8-1B0BFA65DDA2}" type="slidenum">
              <a:rPr lang="en-US"/>
              <a:pPr/>
              <a:t>‹#›</a:t>
            </a:fld>
            <a:endParaRPr lang="en-US"/>
          </a:p>
        </p:txBody>
      </p:sp>
    </p:spTree>
  </p:cSld>
  <p:clrMapOvr>
    <a:masterClrMapping/>
  </p:clrMapOvr>
  <p:transition>
    <p:sndAc>
      <p:stSnd>
        <p:snd r:embed="rId1" name="click.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3520C43-12F4-431B-B8A5-4BB343B28FDE}" type="slidenum">
              <a:rPr lang="en-US"/>
              <a:pPr/>
              <a:t>‹#›</a:t>
            </a:fld>
            <a:endParaRPr lang="en-US"/>
          </a:p>
        </p:txBody>
      </p:sp>
    </p:spTree>
  </p:cSld>
  <p:clrMapOvr>
    <a:masterClrMapping/>
  </p:clrMapOvr>
  <p:transition>
    <p:sndAc>
      <p:stSnd>
        <p:snd r:embed="rId1" name="click.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9331B9CC-8127-4A02-8562-B7B2CBE0D8B0}" type="slidenum">
              <a:rPr lang="en-US"/>
              <a:pPr/>
              <a:t>‹#›</a:t>
            </a:fld>
            <a:endParaRPr lang="en-US"/>
          </a:p>
        </p:txBody>
      </p:sp>
    </p:spTree>
  </p:cSld>
  <p:clrMapOvr>
    <a:masterClrMapping/>
  </p:clrMapOvr>
  <p:transition>
    <p:sndAc>
      <p:stSnd>
        <p:snd r:embed="rId1" name="click.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DA886B-5F9A-4D49-A6BD-428AD987C372}" type="slidenum">
              <a:rPr lang="en-US"/>
              <a:pPr/>
              <a:t>‹#›</a:t>
            </a:fld>
            <a:endParaRPr lang="en-US"/>
          </a:p>
        </p:txBody>
      </p:sp>
    </p:spTree>
  </p:cSld>
  <p:clrMapOvr>
    <a:masterClrMapping/>
  </p:clrMapOvr>
  <p:transition>
    <p:sndAc>
      <p:stSnd>
        <p:snd r:embed="rId1" name="click.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61032CA-6F88-405E-804C-FA82EB914EAB}" type="slidenum">
              <a:rPr lang="en-US"/>
              <a:pPr/>
              <a:t>‹#›</a:t>
            </a:fld>
            <a:endParaRPr lang="en-US"/>
          </a:p>
        </p:txBody>
      </p:sp>
    </p:spTree>
  </p:cSld>
  <p:clrMapOvr>
    <a:masterClrMapping/>
  </p:clrMapOvr>
  <p:transition>
    <p:sndAc>
      <p:stSnd>
        <p:snd r:embed="rId1" name="click.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88BD71B-F856-45B1-8DCF-987310B69441}" type="slidenum">
              <a:rPr lang="en-US"/>
              <a:pPr/>
              <a:t>‹#›</a:t>
            </a:fld>
            <a:endParaRPr lang="en-US"/>
          </a:p>
        </p:txBody>
      </p:sp>
    </p:spTree>
  </p:cSld>
  <p:clrMapOvr>
    <a:masterClrMapping/>
  </p:clrMapOvr>
  <p:transition>
    <p:sndAc>
      <p:stSnd>
        <p:snd r:embed="rId1" name="click.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FE07D81-BF46-456C-A024-CB01BC398947}" type="slidenum">
              <a:rPr lang="en-US"/>
              <a:pPr/>
              <a:t>‹#›</a:t>
            </a:fld>
            <a:endParaRPr lang="en-US"/>
          </a:p>
        </p:txBody>
      </p:sp>
    </p:spTree>
  </p:cSld>
  <p:clrMapOvr>
    <a:masterClrMapping/>
  </p:clrMapOvr>
  <p:transition>
    <p:sndAc>
      <p:stSnd>
        <p:snd r:embed="rId1" name="click.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3B855E-B0EF-4BAC-852F-E0E9332C7C51}" type="slidenum">
              <a:rPr lang="en-US"/>
              <a:pPr/>
              <a:t>‹#›</a:t>
            </a:fld>
            <a:endParaRPr lang="en-US"/>
          </a:p>
        </p:txBody>
      </p:sp>
    </p:spTree>
  </p:cSld>
  <p:clrMapOvr>
    <a:masterClrMapping/>
  </p:clrMapOvr>
  <p:transition>
    <p:sndAc>
      <p:stSnd>
        <p:snd r:embed="rId1" name="click.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2AC8C99-493A-4F88-99C3-6A96FD9EA80E}" type="slidenum">
              <a:rPr lang="en-US"/>
              <a:pPr/>
              <a:t>‹#›</a:t>
            </a:fld>
            <a:endParaRPr lang="en-US"/>
          </a:p>
        </p:txBody>
      </p:sp>
    </p:spTree>
  </p:cSld>
  <p:clrMapOvr>
    <a:masterClrMapping/>
  </p:clrMapOvr>
  <p:transition>
    <p:sndAc>
      <p:stSnd>
        <p:snd r:embed="rId1" name="click.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58F8DB-F6AA-4A0B-ABF0-713990340DFF}" type="slidenum">
              <a:rPr lang="en-US"/>
              <a:pPr/>
              <a:t>‹#›</a:t>
            </a:fld>
            <a:endParaRPr lang="en-US"/>
          </a:p>
        </p:txBody>
      </p:sp>
    </p:spTree>
  </p:cSld>
  <p:clrMapOvr>
    <a:masterClrMapping/>
  </p:clrMapOvr>
  <p:transition>
    <p:sndAc>
      <p:stSnd>
        <p:snd r:embed="rId1" name="click.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5F9394-18A2-4F33-A92A-2F64F8FFC552}" type="slidenum">
              <a:rPr lang="en-US"/>
              <a:pPr/>
              <a:t>‹#›</a:t>
            </a:fld>
            <a:endParaRPr lang="en-US"/>
          </a:p>
        </p:txBody>
      </p:sp>
    </p:spTree>
  </p:cSld>
  <p:clrMapOvr>
    <a:masterClrMapping/>
  </p:clrMapOvr>
  <p:transition>
    <p:sndAc>
      <p:stSnd>
        <p:snd r:embed="rId1" name="click.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0" y="3902075"/>
            <a:ext cx="3400425" cy="2949575"/>
            <a:chOff x="0" y="2458"/>
            <a:chExt cx="2142" cy="1858"/>
          </a:xfrm>
        </p:grpSpPr>
        <p:sp>
          <p:nvSpPr>
            <p:cNvPr id="450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450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450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450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4506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4506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4506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4506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506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6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SzTx/>
              <a:buFontTx/>
              <a:buNone/>
              <a:defRPr sz="1000" i="0">
                <a:solidFill>
                  <a:schemeClr val="tx1"/>
                </a:solidFill>
                <a:effectLst>
                  <a:outerShdw blurRad="38100" dist="38100" dir="2700000" algn="tl">
                    <a:srgbClr val="010199"/>
                  </a:outerShdw>
                </a:effectLst>
                <a:latin typeface="+mn-lt"/>
              </a:defRPr>
            </a:lvl1pPr>
          </a:lstStyle>
          <a:p>
            <a:endParaRPr lang="en-US"/>
          </a:p>
        </p:txBody>
      </p:sp>
      <p:sp>
        <p:nvSpPr>
          <p:cNvPr id="4506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SzTx/>
              <a:buFontTx/>
              <a:buNone/>
              <a:defRPr sz="1000" i="0">
                <a:solidFill>
                  <a:schemeClr val="tx1"/>
                </a:solidFill>
                <a:effectLst>
                  <a:outerShdw blurRad="38100" dist="38100" dir="2700000" algn="tl">
                    <a:srgbClr val="010199"/>
                  </a:outerShdw>
                </a:effectLst>
                <a:latin typeface="+mn-lt"/>
              </a:defRPr>
            </a:lvl1pPr>
          </a:lstStyle>
          <a:p>
            <a:endParaRPr lang="en-US"/>
          </a:p>
        </p:txBody>
      </p:sp>
      <p:sp>
        <p:nvSpPr>
          <p:cNvPr id="4507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SzTx/>
              <a:buFontTx/>
              <a:buNone/>
              <a:defRPr sz="1000" i="0">
                <a:solidFill>
                  <a:schemeClr val="tx1"/>
                </a:solidFill>
                <a:effectLst>
                  <a:outerShdw blurRad="38100" dist="38100" dir="2700000" algn="tl">
                    <a:srgbClr val="010199"/>
                  </a:outerShdw>
                </a:effectLst>
                <a:latin typeface="+mn-lt"/>
              </a:defRPr>
            </a:lvl1pPr>
          </a:lstStyle>
          <a:p>
            <a:fld id="{9760D8FD-53AD-4EE5-A6B7-9B103B99067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ransition>
    <p:sndAc>
      <p:stSnd>
        <p:snd r:embed="rId15" name="click.wav"/>
      </p:stSnd>
    </p:sndAc>
  </p:transition>
  <p:txStyles>
    <p:titleStyle>
      <a:lvl1pPr algn="ctr" rtl="0" fontAlgn="base">
        <a:spcBef>
          <a:spcPct val="0"/>
        </a:spcBef>
        <a:spcAft>
          <a:spcPct val="0"/>
        </a:spcAft>
        <a:defRPr sz="4400" b="1">
          <a:solidFill>
            <a:srgbClr val="F9A64B"/>
          </a:solidFill>
          <a:latin typeface="+mj-lt"/>
          <a:ea typeface="+mj-ea"/>
          <a:cs typeface="+mj-cs"/>
        </a:defRPr>
      </a:lvl1pPr>
      <a:lvl2pPr algn="ctr" rtl="0" fontAlgn="base">
        <a:spcBef>
          <a:spcPct val="0"/>
        </a:spcBef>
        <a:spcAft>
          <a:spcPct val="0"/>
        </a:spcAft>
        <a:defRPr sz="4400" b="1">
          <a:solidFill>
            <a:srgbClr val="F9A64B"/>
          </a:solidFill>
          <a:latin typeface="Verdana" pitchFamily="34" charset="0"/>
        </a:defRPr>
      </a:lvl2pPr>
      <a:lvl3pPr algn="ctr" rtl="0" fontAlgn="base">
        <a:spcBef>
          <a:spcPct val="0"/>
        </a:spcBef>
        <a:spcAft>
          <a:spcPct val="0"/>
        </a:spcAft>
        <a:defRPr sz="4400" b="1">
          <a:solidFill>
            <a:srgbClr val="F9A64B"/>
          </a:solidFill>
          <a:latin typeface="Verdana" pitchFamily="34" charset="0"/>
        </a:defRPr>
      </a:lvl3pPr>
      <a:lvl4pPr algn="ctr" rtl="0" fontAlgn="base">
        <a:spcBef>
          <a:spcPct val="0"/>
        </a:spcBef>
        <a:spcAft>
          <a:spcPct val="0"/>
        </a:spcAft>
        <a:defRPr sz="4400" b="1">
          <a:solidFill>
            <a:srgbClr val="F9A64B"/>
          </a:solidFill>
          <a:latin typeface="Verdana" pitchFamily="34" charset="0"/>
        </a:defRPr>
      </a:lvl4pPr>
      <a:lvl5pPr algn="ctr" rtl="0" fontAlgn="base">
        <a:spcBef>
          <a:spcPct val="0"/>
        </a:spcBef>
        <a:spcAft>
          <a:spcPct val="0"/>
        </a:spcAft>
        <a:defRPr sz="4400" b="1">
          <a:solidFill>
            <a:srgbClr val="F9A64B"/>
          </a:solidFill>
          <a:latin typeface="Verdana" pitchFamily="34" charset="0"/>
        </a:defRPr>
      </a:lvl5pPr>
      <a:lvl6pPr marL="457200" algn="ctr" rtl="0" fontAlgn="base">
        <a:spcBef>
          <a:spcPct val="0"/>
        </a:spcBef>
        <a:spcAft>
          <a:spcPct val="0"/>
        </a:spcAft>
        <a:defRPr sz="4400" b="1">
          <a:solidFill>
            <a:srgbClr val="F9A64B"/>
          </a:solidFill>
          <a:latin typeface="Verdana" pitchFamily="34" charset="0"/>
        </a:defRPr>
      </a:lvl6pPr>
      <a:lvl7pPr marL="914400" algn="ctr" rtl="0" fontAlgn="base">
        <a:spcBef>
          <a:spcPct val="0"/>
        </a:spcBef>
        <a:spcAft>
          <a:spcPct val="0"/>
        </a:spcAft>
        <a:defRPr sz="4400" b="1">
          <a:solidFill>
            <a:srgbClr val="F9A64B"/>
          </a:solidFill>
          <a:latin typeface="Verdana" pitchFamily="34" charset="0"/>
        </a:defRPr>
      </a:lvl7pPr>
      <a:lvl8pPr marL="1371600" algn="ctr" rtl="0" fontAlgn="base">
        <a:spcBef>
          <a:spcPct val="0"/>
        </a:spcBef>
        <a:spcAft>
          <a:spcPct val="0"/>
        </a:spcAft>
        <a:defRPr sz="4400" b="1">
          <a:solidFill>
            <a:srgbClr val="F9A64B"/>
          </a:solidFill>
          <a:latin typeface="Verdana" pitchFamily="34" charset="0"/>
        </a:defRPr>
      </a:lvl8pPr>
      <a:lvl9pPr marL="1828800" algn="ctr" rtl="0" fontAlgn="base">
        <a:spcBef>
          <a:spcPct val="0"/>
        </a:spcBef>
        <a:spcAft>
          <a:spcPct val="0"/>
        </a:spcAft>
        <a:defRPr sz="4400" b="1">
          <a:solidFill>
            <a:srgbClr val="F9A64B"/>
          </a:solidFill>
          <a:latin typeface="Verdana" pitchFamily="34"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b="1">
          <a:solidFill>
            <a:srgbClr val="FFFF00"/>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l"/>
        <a:defRPr sz="2800" b="1">
          <a:solidFill>
            <a:srgbClr val="FFFF00"/>
          </a:solidFill>
          <a:latin typeface="+mn-lt"/>
        </a:defRPr>
      </a:lvl2pPr>
      <a:lvl3pPr marL="1143000" indent="-228600" algn="l" rtl="0" fontAlgn="base">
        <a:spcBef>
          <a:spcPct val="20000"/>
        </a:spcBef>
        <a:spcAft>
          <a:spcPct val="0"/>
        </a:spcAft>
        <a:buClr>
          <a:schemeClr val="accent1"/>
        </a:buClr>
        <a:buSzPct val="75000"/>
        <a:buFont typeface="Wingdings" pitchFamily="2" charset="2"/>
        <a:buChar char="l"/>
        <a:defRPr sz="2400" b="1">
          <a:solidFill>
            <a:srgbClr val="FFFF00"/>
          </a:solidFill>
          <a:latin typeface="+mn-lt"/>
        </a:defRPr>
      </a:lvl3pPr>
      <a:lvl4pPr marL="1600200" indent="-228600" algn="l" rtl="0" fontAlgn="base">
        <a:spcBef>
          <a:spcPct val="20000"/>
        </a:spcBef>
        <a:spcAft>
          <a:spcPct val="0"/>
        </a:spcAft>
        <a:buClr>
          <a:schemeClr val="accent1"/>
        </a:buClr>
        <a:buSzPct val="75000"/>
        <a:buFont typeface="Wingdings" pitchFamily="2" charset="2"/>
        <a:buChar char="l"/>
        <a:defRPr sz="2000" b="1">
          <a:solidFill>
            <a:srgbClr val="FFFF00"/>
          </a:solidFill>
          <a:latin typeface="+mn-lt"/>
        </a:defRPr>
      </a:lvl4pPr>
      <a:lvl5pPr marL="2057400" indent="-228600" algn="l" rtl="0" fontAlgn="base">
        <a:spcBef>
          <a:spcPct val="20000"/>
        </a:spcBef>
        <a:spcAft>
          <a:spcPct val="0"/>
        </a:spcAft>
        <a:buClr>
          <a:schemeClr val="accent1"/>
        </a:buClr>
        <a:buSzPct val="75000"/>
        <a:buFont typeface="Wingdings" pitchFamily="2" charset="2"/>
        <a:buChar char="l"/>
        <a:defRPr sz="2000" b="1">
          <a:solidFill>
            <a:srgbClr val="FFFF00"/>
          </a:solidFill>
          <a:latin typeface="+mn-lt"/>
        </a:defRPr>
      </a:lvl5pPr>
      <a:lvl6pPr marL="2514600" indent="-228600" algn="l" rtl="0" fontAlgn="base">
        <a:spcBef>
          <a:spcPct val="20000"/>
        </a:spcBef>
        <a:spcAft>
          <a:spcPct val="0"/>
        </a:spcAft>
        <a:buClr>
          <a:schemeClr val="accent1"/>
        </a:buClr>
        <a:buSzPct val="75000"/>
        <a:buFont typeface="Wingdings" pitchFamily="2" charset="2"/>
        <a:buChar char="l"/>
        <a:defRPr sz="2000" b="1">
          <a:solidFill>
            <a:srgbClr val="FFFF00"/>
          </a:solidFill>
          <a:latin typeface="+mn-lt"/>
        </a:defRPr>
      </a:lvl6pPr>
      <a:lvl7pPr marL="2971800" indent="-228600" algn="l" rtl="0" fontAlgn="base">
        <a:spcBef>
          <a:spcPct val="20000"/>
        </a:spcBef>
        <a:spcAft>
          <a:spcPct val="0"/>
        </a:spcAft>
        <a:buClr>
          <a:schemeClr val="accent1"/>
        </a:buClr>
        <a:buSzPct val="75000"/>
        <a:buFont typeface="Wingdings" pitchFamily="2" charset="2"/>
        <a:buChar char="l"/>
        <a:defRPr sz="2000" b="1">
          <a:solidFill>
            <a:srgbClr val="FFFF00"/>
          </a:solidFill>
          <a:latin typeface="+mn-lt"/>
        </a:defRPr>
      </a:lvl7pPr>
      <a:lvl8pPr marL="3429000" indent="-228600" algn="l" rtl="0" fontAlgn="base">
        <a:spcBef>
          <a:spcPct val="20000"/>
        </a:spcBef>
        <a:spcAft>
          <a:spcPct val="0"/>
        </a:spcAft>
        <a:buClr>
          <a:schemeClr val="accent1"/>
        </a:buClr>
        <a:buSzPct val="75000"/>
        <a:buFont typeface="Wingdings" pitchFamily="2" charset="2"/>
        <a:buChar char="l"/>
        <a:defRPr sz="2000" b="1">
          <a:solidFill>
            <a:srgbClr val="FFFF00"/>
          </a:solidFill>
          <a:latin typeface="+mn-lt"/>
        </a:defRPr>
      </a:lvl8pPr>
      <a:lvl9pPr marL="3886200" indent="-228600" algn="l" rtl="0" fontAlgn="base">
        <a:spcBef>
          <a:spcPct val="20000"/>
        </a:spcBef>
        <a:spcAft>
          <a:spcPct val="0"/>
        </a:spcAft>
        <a:buClr>
          <a:schemeClr val="accent1"/>
        </a:buClr>
        <a:buSzPct val="75000"/>
        <a:buFont typeface="Wingdings" pitchFamily="2" charset="2"/>
        <a:buChar char="l"/>
        <a:defRPr sz="2000" b="1">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265.jpeg"/><Relationship Id="rId5" Type="http://schemas.openxmlformats.org/officeDocument/2006/relationships/image" Target="../media/image264.jpeg"/><Relationship Id="rId4" Type="http://schemas.openxmlformats.org/officeDocument/2006/relationships/image" Target="../media/image263.jpeg"/></Relationships>
</file>

<file path=ppt/slides/_rels/slide101.xml.rels><?xml version="1.0" encoding="UTF-8" standalone="yes"?>
<Relationships xmlns="http://schemas.openxmlformats.org/package/2006/relationships"><Relationship Id="rId8" Type="http://schemas.openxmlformats.org/officeDocument/2006/relationships/image" Target="../media/image269.jpeg"/><Relationship Id="rId3" Type="http://schemas.openxmlformats.org/officeDocument/2006/relationships/audio" Target="../media/audio1.wav"/><Relationship Id="rId7" Type="http://schemas.openxmlformats.org/officeDocument/2006/relationships/hyperlink" Target="http://hooleon.com/miva/merchant.mvc?Screen=PROD&amp;Product_Code=OV-0642&amp;Category_Code=OV-LP&amp;Product_Count=3"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268.jpeg"/><Relationship Id="rId11" Type="http://schemas.openxmlformats.org/officeDocument/2006/relationships/image" Target="../media/image272.jpeg"/><Relationship Id="rId5" Type="http://schemas.openxmlformats.org/officeDocument/2006/relationships/image" Target="../media/image267.jpeg"/><Relationship Id="rId10" Type="http://schemas.openxmlformats.org/officeDocument/2006/relationships/image" Target="../media/image271.jpeg"/><Relationship Id="rId4" Type="http://schemas.openxmlformats.org/officeDocument/2006/relationships/image" Target="../media/image266.jpeg"/><Relationship Id="rId9" Type="http://schemas.openxmlformats.org/officeDocument/2006/relationships/image" Target="../media/image270.jpeg"/></Relationships>
</file>

<file path=ppt/slides/_rels/slide10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5.wmf"/><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274.wmf"/><Relationship Id="rId5" Type="http://schemas.openxmlformats.org/officeDocument/2006/relationships/image" Target="../media/image273.jpeg"/><Relationship Id="rId4" Type="http://schemas.openxmlformats.org/officeDocument/2006/relationships/hyperlink" Target="http://www.keyboardhelpers.com/" TargetMode="External"/></Relationships>
</file>

<file path=ppt/slides/_rels/slide1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www.magnifiers.org/" TargetMode="External"/><Relationship Id="rId5" Type="http://schemas.openxmlformats.org/officeDocument/2006/relationships/hyperlink" Target="http://www.lowvision.org/" TargetMode="External"/><Relationship Id="rId4" Type="http://schemas.openxmlformats.org/officeDocument/2006/relationships/hyperlink" Target="http://trace.wisc.edu/world/computer_access/win95/win95sha.html" TargetMode="External"/></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277.png"/><Relationship Id="rId5" Type="http://schemas.openxmlformats.org/officeDocument/2006/relationships/hyperlink" Target="http://www.getwinzoom.com/" TargetMode="External"/><Relationship Id="rId4" Type="http://schemas.openxmlformats.org/officeDocument/2006/relationships/image" Target="../media/image276.jpeg"/></Relationships>
</file>

<file path=ppt/slides/_rels/slide105.xml.rels><?xml version="1.0" encoding="UTF-8" standalone="yes"?>
<Relationships xmlns="http://schemas.openxmlformats.org/package/2006/relationships"><Relationship Id="rId8" Type="http://schemas.openxmlformats.org/officeDocument/2006/relationships/image" Target="../media/image281.png"/><Relationship Id="rId3" Type="http://schemas.openxmlformats.org/officeDocument/2006/relationships/audio" Target="../media/audio1.wav"/><Relationship Id="rId7" Type="http://schemas.openxmlformats.org/officeDocument/2006/relationships/image" Target="../media/image280.jpeg"/><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image" Target="../media/image279.png"/><Relationship Id="rId5" Type="http://schemas.openxmlformats.org/officeDocument/2006/relationships/hyperlink" Target="http://www.getwinzoom.com/" TargetMode="External"/><Relationship Id="rId4" Type="http://schemas.openxmlformats.org/officeDocument/2006/relationships/image" Target="../media/image278.png"/></Relationships>
</file>

<file path=ppt/slides/_rels/slide1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284.jpeg"/><Relationship Id="rId5" Type="http://schemas.openxmlformats.org/officeDocument/2006/relationships/image" Target="../media/image283.png"/><Relationship Id="rId4" Type="http://schemas.openxmlformats.org/officeDocument/2006/relationships/image" Target="../media/image282.jpeg"/></Relationships>
</file>

<file path=ppt/slides/_rels/slide107.xml.rels><?xml version="1.0" encoding="UTF-8" standalone="yes"?>
<Relationships xmlns="http://schemas.openxmlformats.org/package/2006/relationships"><Relationship Id="rId8" Type="http://schemas.openxmlformats.org/officeDocument/2006/relationships/hyperlink" Target="http://www.yourdolphin.com/screenshot.asp?id=400" TargetMode="External"/><Relationship Id="rId13" Type="http://schemas.openxmlformats.org/officeDocument/2006/relationships/image" Target="../media/image289.jpeg"/><Relationship Id="rId3" Type="http://schemas.openxmlformats.org/officeDocument/2006/relationships/audio" Target="../media/audio1.wav"/><Relationship Id="rId7" Type="http://schemas.openxmlformats.org/officeDocument/2006/relationships/image" Target="../media/image286.jpeg"/><Relationship Id="rId12" Type="http://schemas.openxmlformats.org/officeDocument/2006/relationships/hyperlink" Target="http://www.yourdolphin.com/screenshot.asp?id=224"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www.yourdolphin.com/screenshot.asp?id=352" TargetMode="External"/><Relationship Id="rId11" Type="http://schemas.openxmlformats.org/officeDocument/2006/relationships/image" Target="../media/image288.jpeg"/><Relationship Id="rId5" Type="http://schemas.openxmlformats.org/officeDocument/2006/relationships/image" Target="../media/image285.jpeg"/><Relationship Id="rId10" Type="http://schemas.openxmlformats.org/officeDocument/2006/relationships/hyperlink" Target="http://www.yourdolphin.com/screenshot.asp?id=356" TargetMode="External"/><Relationship Id="rId4" Type="http://schemas.openxmlformats.org/officeDocument/2006/relationships/hyperlink" Target="http://www.yourdolphin.com/screenshot.asp?id=402" TargetMode="External"/><Relationship Id="rId9" Type="http://schemas.openxmlformats.org/officeDocument/2006/relationships/image" Target="../media/image287.jpeg"/><Relationship Id="rId14" Type="http://schemas.openxmlformats.org/officeDocument/2006/relationships/image" Target="../media/image290.jpeg"/></Relationships>
</file>

<file path=ppt/slides/_rels/slide1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293.jpeg"/><Relationship Id="rId3" Type="http://schemas.openxmlformats.org/officeDocument/2006/relationships/audio" Target="../media/audio1.wav"/><Relationship Id="rId7" Type="http://schemas.openxmlformats.org/officeDocument/2006/relationships/hyperlink" Target="http://www.humanware.com/en-usa/products/blindness/dtb_players/classic_models/_details/id_57/victor_reader_classicx.html"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292.jpeg"/><Relationship Id="rId11" Type="http://schemas.openxmlformats.org/officeDocument/2006/relationships/image" Target="../media/image295.png"/><Relationship Id="rId5" Type="http://schemas.openxmlformats.org/officeDocument/2006/relationships/image" Target="../media/image291.jpeg"/><Relationship Id="rId10" Type="http://schemas.openxmlformats.org/officeDocument/2006/relationships/hyperlink" Target="http://www.loc.gov/nls/businessplan/images/PrototypeDTB.jpg" TargetMode="External"/><Relationship Id="rId4" Type="http://schemas.openxmlformats.org/officeDocument/2006/relationships/hyperlink" Target="http://images.google.com/imgres?imgurl=http://blogs.guardian.co.uk/culturevulture/archives/book400.jpg&amp;imgrefurl=http://blogs.guardian.co.uk/culturevulture/archives/2006/07/30-week/&amp;usg=__6MjnRHfLasTOR5Sll4PwAg2HtE0=&amp;h=200&amp;w=400&amp;sz=19&amp;hl=en&amp;start=11&amp;tbnid=Rb9-Mf6bxvUC4M:&amp;tbnh=62&amp;tbnw=124&amp;prev=/images?q=person+reading+book&amp;gbv=2&amp;hl=en" TargetMode="External"/><Relationship Id="rId9" Type="http://schemas.openxmlformats.org/officeDocument/2006/relationships/image" Target="../media/image294.jpeg"/></Relationships>
</file>

<file path=ppt/slides/_rels/slide111.xml.rels><?xml version="1.0" encoding="UTF-8" standalone="yes"?>
<Relationships xmlns="http://schemas.openxmlformats.org/package/2006/relationships"><Relationship Id="rId8" Type="http://schemas.openxmlformats.org/officeDocument/2006/relationships/image" Target="../media/image298.jpeg"/><Relationship Id="rId3" Type="http://schemas.openxmlformats.org/officeDocument/2006/relationships/audio" Target="../media/audio1.wav"/><Relationship Id="rId7" Type="http://schemas.openxmlformats.org/officeDocument/2006/relationships/image" Target="../media/image297.jpe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images.google.com/imgres?imgurl=http://secure.nfb.org/ecommerce/images_products/770.jpg&amp;imgrefurl=http://secure.nfb.org/ecommerce/asp/prodtype.asp?prodtype=40&amp;ph=&amp;keywords=&amp;recor=&amp;SearchFor=&amp;PT_ID=&amp;usg=__PAgHVfhStKVHu8a1x24lhlYCJyU=&amp;h=548&amp;w=360&amp;sz=87&amp;hl=en&amp;start=1&amp;tbnid=rZHDFibSRZgMzM:&amp;tbnh=133&amp;tbnw=87&amp;prev=/images?q=victor+reader+stream&amp;gbv=2&amp;hl=en&amp;sa=G" TargetMode="External"/><Relationship Id="rId5" Type="http://schemas.openxmlformats.org/officeDocument/2006/relationships/image" Target="../media/image296.png"/><Relationship Id="rId4" Type="http://schemas.openxmlformats.org/officeDocument/2006/relationships/hyperlink" Target="http://www.gwmicro.com/images/booksense/booksense_standard_large.png" TargetMode="External"/></Relationships>
</file>

<file path=ppt/slides/_rels/slide1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2.jpe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301.png"/><Relationship Id="rId5" Type="http://schemas.openxmlformats.org/officeDocument/2006/relationships/image" Target="../media/image300.jpeg"/><Relationship Id="rId4" Type="http://schemas.openxmlformats.org/officeDocument/2006/relationships/image" Target="../media/image299.jpeg"/></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media/image304.png"/><Relationship Id="rId4" Type="http://schemas.openxmlformats.org/officeDocument/2006/relationships/image" Target="../media/image303.png"/></Relationships>
</file>

<file path=ppt/slides/_rels/slide1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media/image306.jpeg"/><Relationship Id="rId4" Type="http://schemas.openxmlformats.org/officeDocument/2006/relationships/image" Target="../media/image305.jpeg"/></Relationships>
</file>

<file path=ppt/slides/_rels/slide1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image" Target="../media/image308.jpeg"/><Relationship Id="rId4" Type="http://schemas.openxmlformats.org/officeDocument/2006/relationships/image" Target="../media/image307.jpeg"/></Relationships>
</file>

<file path=ppt/slides/_rels/slide117.xml.rels><?xml version="1.0" encoding="UTF-8" standalone="yes"?>
<Relationships xmlns="http://schemas.openxmlformats.org/package/2006/relationships"><Relationship Id="rId8" Type="http://schemas.openxmlformats.org/officeDocument/2006/relationships/image" Target="../media/image311.png"/><Relationship Id="rId3" Type="http://schemas.openxmlformats.org/officeDocument/2006/relationships/audio" Target="../media/audio1.wav"/><Relationship Id="rId7" Type="http://schemas.openxmlformats.org/officeDocument/2006/relationships/hyperlink" Target="http://www.readplease.com/english/readingbar.php"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13.jpeg"/><Relationship Id="rId5" Type="http://schemas.openxmlformats.org/officeDocument/2006/relationships/image" Target="../media/image309.png"/><Relationship Id="rId10" Type="http://schemas.openxmlformats.org/officeDocument/2006/relationships/image" Target="../media/image312.jpeg"/><Relationship Id="rId4" Type="http://schemas.openxmlformats.org/officeDocument/2006/relationships/hyperlink" Target="http://www.readplease.com/english/readplease.php" TargetMode="External"/><Relationship Id="rId9" Type="http://schemas.openxmlformats.org/officeDocument/2006/relationships/hyperlink" Target="http://www.naturalreaders.com/free_version.htm" TargetMode="External"/></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7.xml"/><Relationship Id="rId1" Type="http://schemas.openxmlformats.org/officeDocument/2006/relationships/slideLayout" Target="../slideLayouts/slideLayout13.xml"/><Relationship Id="rId4" Type="http://schemas.openxmlformats.org/officeDocument/2006/relationships/image" Target="../media/image314.jpeg"/></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8.xml"/><Relationship Id="rId1" Type="http://schemas.openxmlformats.org/officeDocument/2006/relationships/slideLayout" Target="../slideLayouts/slideLayout13.xml"/><Relationship Id="rId6" Type="http://schemas.openxmlformats.org/officeDocument/2006/relationships/image" Target="../media/image317.jpeg"/><Relationship Id="rId5" Type="http://schemas.openxmlformats.org/officeDocument/2006/relationships/image" Target="../media/image316.jpeg"/><Relationship Id="rId4" Type="http://schemas.openxmlformats.org/officeDocument/2006/relationships/image" Target="../media/image315.jpe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9.xml"/><Relationship Id="rId1" Type="http://schemas.openxmlformats.org/officeDocument/2006/relationships/slideLayout" Target="../slideLayouts/slideLayout13.xml"/><Relationship Id="rId5" Type="http://schemas.openxmlformats.org/officeDocument/2006/relationships/image" Target="../media/image319.jpeg"/><Relationship Id="rId4" Type="http://schemas.openxmlformats.org/officeDocument/2006/relationships/image" Target="../media/image318.jpeg"/></Relationships>
</file>

<file path=ppt/slides/_rels/slide1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0.xml"/><Relationship Id="rId1" Type="http://schemas.openxmlformats.org/officeDocument/2006/relationships/slideLayout" Target="../slideLayouts/slideLayout13.xml"/><Relationship Id="rId4" Type="http://schemas.openxmlformats.org/officeDocument/2006/relationships/image" Target="../media/image320.jpeg"/></Relationships>
</file>

<file path=ppt/slides/_rels/slide1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1.xml"/><Relationship Id="rId1" Type="http://schemas.openxmlformats.org/officeDocument/2006/relationships/slideLayout" Target="../slideLayouts/slideLayout13.xml"/><Relationship Id="rId4" Type="http://schemas.openxmlformats.org/officeDocument/2006/relationships/image" Target="../media/image321.jpeg"/></Relationships>
</file>

<file path=ppt/slides/_rels/slide1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2.xml"/><Relationship Id="rId1" Type="http://schemas.openxmlformats.org/officeDocument/2006/relationships/slideLayout" Target="../slideLayouts/slideLayout13.xml"/><Relationship Id="rId5" Type="http://schemas.openxmlformats.org/officeDocument/2006/relationships/image" Target="../media/image323.jpeg"/><Relationship Id="rId4" Type="http://schemas.openxmlformats.org/officeDocument/2006/relationships/image" Target="../media/image322.jpeg"/></Relationships>
</file>

<file path=ppt/slides/_rels/slide1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image" Target="../media/image326.png"/><Relationship Id="rId5" Type="http://schemas.openxmlformats.org/officeDocument/2006/relationships/image" Target="../media/image325.png"/><Relationship Id="rId4" Type="http://schemas.openxmlformats.org/officeDocument/2006/relationships/image" Target="../media/image324.jpeg"/></Relationships>
</file>

<file path=ppt/slides/_rels/slide125.xml.rels><?xml version="1.0" encoding="UTF-8" standalone="yes"?>
<Relationships xmlns="http://schemas.openxmlformats.org/package/2006/relationships"><Relationship Id="rId8" Type="http://schemas.openxmlformats.org/officeDocument/2006/relationships/image" Target="../media/image329.jpeg"/><Relationship Id="rId3" Type="http://schemas.openxmlformats.org/officeDocument/2006/relationships/audio" Target="../media/audio1.wav"/><Relationship Id="rId7" Type="http://schemas.openxmlformats.org/officeDocument/2006/relationships/hyperlink" Target="http://images.google.com/imgres?imgurl=http://www.abledata.com/product_images/images/06A0324.jpg&amp;imgrefurl=http://www.abledata.com/abledata.cfm?pageid=19327&amp;top=13203&amp;trail=22,13134&amp;usg=__ZZK8NluA-BEUDFOi7zuoXiQ-Uxc=&amp;h=150&amp;w=150&amp;sz=7&amp;hl=en&amp;start=13&amp;um=1&amp;tbnid=92T_cJ-cawj9gM:&amp;tbnh=96&amp;tbnw=96&amp;prev=/images?q=%22large+print+calculator%22&amp;hl=en&amp;lr=&amp;sa=N&amp;um=1" TargetMode="External"/><Relationship Id="rId12" Type="http://schemas.openxmlformats.org/officeDocument/2006/relationships/image" Target="../media/image331.jpeg"/><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image" Target="../media/image328.jpeg"/><Relationship Id="rId11" Type="http://schemas.openxmlformats.org/officeDocument/2006/relationships/hyperlink" Target="http://www.independentliving.com/prodinfo.asp?number=756601" TargetMode="External"/><Relationship Id="rId5" Type="http://schemas.openxmlformats.org/officeDocument/2006/relationships/hyperlink" Target="http://images.google.com/imgres?imgurl=http://www.abledata.com/product_images/images/07A0047.jpg&amp;imgrefurl=http://www.abledata.com/abledata.cfm?pageid=19327&amp;top=13212&amp;trail=22,13134&amp;usg=__m_MSP6jGJnZBVsb6-WA5Pqf8a9E=&amp;h=220&amp;w=220&amp;sz=14&amp;hl=en&amp;start=10&amp;um=1&amp;tbnid=UN41ulo3l36pLM:&amp;tbnh=107&amp;tbnw=107&amp;prev=/images?q=%22large+print+calculator%22&amp;hl=en&amp;lr=&amp;sa=N&amp;um=1" TargetMode="External"/><Relationship Id="rId10" Type="http://schemas.openxmlformats.org/officeDocument/2006/relationships/image" Target="../media/image330.jpeg"/><Relationship Id="rId4" Type="http://schemas.openxmlformats.org/officeDocument/2006/relationships/image" Target="../media/image327.jpeg"/><Relationship Id="rId9" Type="http://schemas.openxmlformats.org/officeDocument/2006/relationships/hyperlink" Target="http://images.google.com/imgres?imgurl=http://www.abledata.com/product_images/images/02A0806.jpg&amp;imgrefurl=http://www.abledata.com/abledata.cfm?pageid=113583&amp;top=0&amp;productid=75761&amp;trail=0&amp;usg=__pMnQX0qBoIXtKylHK4gSmsO_dx4=&amp;h=293&amp;w=355&amp;sz=21&amp;hl=en&amp;start=28&amp;um=1&amp;tbnid=I8F-yArwcb4nRM:&amp;tbnh=100&amp;tbnw=121&amp;prev=/images?q=%22large+print+calculator%22&amp;ndsp=20&amp;hl=en&amp;lr=&amp;sa=N&amp;start=20&amp;um=1" TargetMode="External"/></Relationships>
</file>

<file path=ppt/slides/_rels/slide126.xml.rels><?xml version="1.0" encoding="UTF-8" standalone="yes"?>
<Relationships xmlns="http://schemas.openxmlformats.org/package/2006/relationships"><Relationship Id="rId8" Type="http://schemas.openxmlformats.org/officeDocument/2006/relationships/image" Target="../media/image335.jpeg"/><Relationship Id="rId3" Type="http://schemas.openxmlformats.org/officeDocument/2006/relationships/audio" Target="../media/audio1.wav"/><Relationship Id="rId7" Type="http://schemas.openxmlformats.org/officeDocument/2006/relationships/image" Target="../media/image334.pn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hyperlink" Target="http://www.franklin.com/estore/dictionary/LM-6000SEV/" TargetMode="External"/><Relationship Id="rId5" Type="http://schemas.openxmlformats.org/officeDocument/2006/relationships/image" Target="../media/image333.jpeg"/><Relationship Id="rId4" Type="http://schemas.openxmlformats.org/officeDocument/2006/relationships/image" Target="../media/image332.jpeg"/></Relationships>
</file>

<file path=ppt/slides/_rels/slide127.xml.rels><?xml version="1.0" encoding="UTF-8" standalone="yes"?>
<Relationships xmlns="http://schemas.openxmlformats.org/package/2006/relationships"><Relationship Id="rId8" Type="http://schemas.openxmlformats.org/officeDocument/2006/relationships/image" Target="../media/image339.jpeg"/><Relationship Id="rId3" Type="http://schemas.openxmlformats.org/officeDocument/2006/relationships/audio" Target="../media/audio1.wav"/><Relationship Id="rId7" Type="http://schemas.openxmlformats.org/officeDocument/2006/relationships/hyperlink" Target="http://www.humanware.com/en-usa/products/blindness/braillenotes/_details/id_25/voicenote_mpower_qt.html"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image" Target="../media/image338.jpeg"/><Relationship Id="rId5" Type="http://schemas.openxmlformats.org/officeDocument/2006/relationships/image" Target="../media/image337.jpeg"/><Relationship Id="rId4" Type="http://schemas.openxmlformats.org/officeDocument/2006/relationships/image" Target="../media/image336.png"/></Relationships>
</file>

<file path=ppt/slides/_rels/slide128.xml.rels><?xml version="1.0" encoding="UTF-8" standalone="yes"?>
<Relationships xmlns="http://schemas.openxmlformats.org/package/2006/relationships"><Relationship Id="rId8" Type="http://schemas.openxmlformats.org/officeDocument/2006/relationships/image" Target="../media/image342.jpeg"/><Relationship Id="rId3" Type="http://schemas.openxmlformats.org/officeDocument/2006/relationships/audio" Target="../media/audio1.wav"/><Relationship Id="rId7" Type="http://schemas.openxmlformats.org/officeDocument/2006/relationships/hyperlink" Target="http://www.independentliving.com/prodinfo.asp?number=292110"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image" Target="../media/image341.jpeg"/><Relationship Id="rId5" Type="http://schemas.openxmlformats.org/officeDocument/2006/relationships/hyperlink" Target="http://www.independentliving.com/prodinfo.asp?number=671555" TargetMode="External"/><Relationship Id="rId10" Type="http://schemas.openxmlformats.org/officeDocument/2006/relationships/image" Target="../media/image343.jpeg"/><Relationship Id="rId4" Type="http://schemas.openxmlformats.org/officeDocument/2006/relationships/image" Target="../media/image340.jpeg"/><Relationship Id="rId9" Type="http://schemas.openxmlformats.org/officeDocument/2006/relationships/hyperlink" Target="http://www.independentliving.com/prodinfo.asp?number=811245" TargetMode="External"/></Relationships>
</file>

<file path=ppt/slides/_rels/slide1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346.wmf"/><Relationship Id="rId5" Type="http://schemas.openxmlformats.org/officeDocument/2006/relationships/image" Target="../media/image345.jpeg"/><Relationship Id="rId4" Type="http://schemas.openxmlformats.org/officeDocument/2006/relationships/image" Target="../media/image344.jpeg"/></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image" Target="../media/image347.jpeg"/><Relationship Id="rId4" Type="http://schemas.openxmlformats.org/officeDocument/2006/relationships/hyperlink" Target="http://images.google.com/imgres?imgurl=http://kreitman.files.wordpress.com/2009/11/iphone.jpg&amp;imgrefurl=http://kreitman.wordpress.com/2009/11/10/why-is-your-baby-crying-your-iphone-can-tell-you/&amp;usg=__gFhB32TZWgy6xG6qrmNom3l5TYU=&amp;h=2400&amp;w=1322&amp;sz=232&amp;hl=en&amp;start=7&amp;itbs=1&amp;tbnid=pr8Bj-pJ39-TpM:&amp;tbnh=150&amp;tbnw=83&amp;prev=/images?q=iPHone&amp;hl=en&amp;gbv=2&amp;tbs=isch:1" TargetMode="External"/></Relationships>
</file>

<file path=ppt/slides/_rels/slide1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348.jpeg"/></Relationships>
</file>

<file path=ppt/slides/_rels/slide1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51.jpeg"/><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hyperlink" Target="http://images.google.com/imgres?imgurl=http://www.senderogroup.com/images/pkgps.jpg&amp;imgrefurl=http://www.senderogroup.com/shopgps.htm&amp;usg=__J30IW8BUCP97h_pBkh-6F-Q0_-s=&amp;h=351&amp;w=200&amp;sz=27&amp;hl=en&amp;start=9&amp;um=1&amp;tbnid=8lv8ItakwhEbzM:&amp;tbnh=120&amp;tbnw=68&amp;prev=/images?q=BrailleNote+GPS&amp;hl=en&amp;sa=X&amp;um=1" TargetMode="External"/><Relationship Id="rId5" Type="http://schemas.openxmlformats.org/officeDocument/2006/relationships/image" Target="../media/image350.jpeg"/><Relationship Id="rId4" Type="http://schemas.openxmlformats.org/officeDocument/2006/relationships/image" Target="../media/image349.jpeg"/></Relationships>
</file>

<file path=ppt/slides/_rels/slide133.xml.rels><?xml version="1.0" encoding="UTF-8" standalone="yes"?>
<Relationships xmlns="http://schemas.openxmlformats.org/package/2006/relationships"><Relationship Id="rId3" Type="http://schemas.openxmlformats.org/officeDocument/2006/relationships/image" Target="../media/image352.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audio" Target="../media/audio1.wav"/><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wmf"/><Relationship Id="rId9" Type="http://schemas.openxmlformats.org/officeDocument/2006/relationships/image" Target="../media/image6.wmf"/></Relationships>
</file>

<file path=ppt/slides/_rels/slide15.xml.rels><?xml version="1.0" encoding="UTF-8" standalone="yes"?>
<Relationships xmlns="http://schemas.openxmlformats.org/package/2006/relationships"><Relationship Id="rId8" Type="http://schemas.openxmlformats.org/officeDocument/2006/relationships/hyperlink" Target="http://images.google.com/imgres?imgurl=http://www.independentliving.com/images/245476.jpg&amp;imgrefurl=http://www.independentliving.com/departments.asp?dept=382&amp;usg=__z3sZFh-eW0YnRjPxeDT0k_N0RG0=&amp;h=400&amp;w=400&amp;sz=20&amp;hl=en&amp;start=282&amp;tbnid=JnK9eKUA27fkvM:&amp;tbnh=124&amp;tbnw=124&amp;prev=/images?q=large+print+books&amp;gbv=2&amp;ndsp=20&amp;hl=en&amp;sa=N&amp;start=280" TargetMode="External"/><Relationship Id="rId13"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image" Target="../media/image9.jpeg"/><Relationship Id="rId12" Type="http://schemas.openxmlformats.org/officeDocument/2006/relationships/hyperlink" Target="http://images.google.com/imgres?imgurl=http://www.lighthouse-sf.org/catalog/images/WR4059.jpg&amp;imgrefurl=http://www.lighthouse-sf.org/catalog/index.php?cPath=47&amp;usg=__QVOohs7n5s07-zpnNRObnxP53Vo=&amp;h=263&amp;w=350&amp;sz=160&amp;hl=en&amp;start=302&amp;tbnid=DC_8g3DvaF7pHM:&amp;tbnh=90&amp;tbnw=120&amp;prev=/images?q=large+print+books&amp;gbv=2&amp;ndsp=20&amp;hl=en&amp;sa=N&amp;start=3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1.jpeg"/><Relationship Id="rId5" Type="http://schemas.openxmlformats.org/officeDocument/2006/relationships/image" Target="../media/image7.jpeg"/><Relationship Id="rId10" Type="http://schemas.openxmlformats.org/officeDocument/2006/relationships/hyperlink" Target="http://images.google.com/imgres?imgurl=http://www.scotland.gov.uk/Resource/Img/178998/0054309.jpg&amp;imgrefurl=http://www.scotland.gov.uk/Publications/2007/06/05081600/10&amp;usg=__q2qZWP9eeGhj2_ZKjQ2oV4s0mGE=&amp;h=259&amp;w=344&amp;sz=16&amp;hl=en&amp;start=2&amp;tbnid=LEk48TvGqJSG6M:&amp;tbnh=90&amp;tbnw=120&amp;prev=/images?q=large+print+books&amp;gbv=2&amp;ndsp=20&amp;hl=en&amp;sa=N" TargetMode="External"/><Relationship Id="rId4" Type="http://schemas.openxmlformats.org/officeDocument/2006/relationships/hyperlink" Target="http://www.independentliving.com/prodinfo.asp?number=435150" TargetMode="External"/><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1.wav"/><Relationship Id="rId7" Type="http://schemas.openxmlformats.org/officeDocument/2006/relationships/hyperlink" Target="http://www.a2i.co.uk/lprint.jpg" TargetMode="External"/><Relationship Id="rId12"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hyperlink" Target="http://images.google.com/imgres?imgurl=http://www.stephensmusicpub.com/info/images/Large_Print_Sample.jpg&amp;imgrefurl=http://www.stephensmusicpub.com/info/large_print/lp_sample.html&amp;usg=__1r-F0D5reV-C9QCT7eLYACuNWwQ=&amp;h=825&amp;w=637&amp;sz=72&amp;hl=en&amp;start=3&amp;tbnid=Twv3FV-1F93xdM:&amp;tbnh=144&amp;tbnw=111&amp;prev=/images?q=large+print+music&amp;gbv=2&amp;hl=en" TargetMode="External"/><Relationship Id="rId5" Type="http://schemas.openxmlformats.org/officeDocument/2006/relationships/image" Target="../media/image13.jpeg"/><Relationship Id="rId10" Type="http://schemas.openxmlformats.org/officeDocument/2006/relationships/image" Target="../media/image16.jpeg"/><Relationship Id="rId4" Type="http://schemas.openxmlformats.org/officeDocument/2006/relationships/hyperlink" Target="http://images.google.com/imgres?imgurl=http://www.milfordpubliclibrary.org/images/Boyreadingbook_001.jpg&amp;imgrefurl=http://www.milfordpubliclibrary.org/services.htm&amp;usg=__cyy2gK-Q-186KjGM6SIJA_JFf8U=&amp;h=550&amp;w=550&amp;sz=92&amp;hl=en&amp;start=69&amp;tbnid=SJJvHvsS9iQruM:&amp;tbnh=133&amp;tbnw=133&amp;prev=/images?q=large+print+books&amp;gbv=2&amp;ndsp=20&amp;hl=en&amp;sa=N&amp;start=60" TargetMode="External"/><Relationship Id="rId9" Type="http://schemas.openxmlformats.org/officeDocument/2006/relationships/hyperlink" Target="http://www.whplibrary.org/newandnoteworthy/grisham-pizza.jpg" TargetMode="Externa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images.google.com/imgres?imgurl=http://plumtreegardens.com/images/Sleeping%20Porch%20Bath%20-%20GoldsboroBedandBreakfast.com.jpg&amp;imgrefurl=http://plumtreegardens.com/rooms.htm&amp;usg=__fB71LtPyOiu7RVedlMr_DBvF2S0=&amp;h=1932&amp;w=2580&amp;sz=874&amp;hl=en&amp;start=30&amp;um=1&amp;tbnid=egrbLJFy7WzcOM:&amp;tbnh=112&amp;tbnw=150&amp;prev=/images?q=window+lighting&amp;ndsp=20&amp;hl=en&amp;rlz=1T4DMUS_enUS253US257&amp;sa=N&amp;start=20&amp;um=1" TargetMode="External"/><Relationship Id="rId13" Type="http://schemas.openxmlformats.org/officeDocument/2006/relationships/image" Target="../media/image23.jpeg"/><Relationship Id="rId3" Type="http://schemas.openxmlformats.org/officeDocument/2006/relationships/audio" Target="../media/audio1.wav"/><Relationship Id="rId7" Type="http://schemas.openxmlformats.org/officeDocument/2006/relationships/image" Target="../media/image20.jpeg"/><Relationship Id="rId12" Type="http://schemas.openxmlformats.org/officeDocument/2006/relationships/hyperlink" Target="http://images.google.com/imgres?imgurl=http://www.4seasongreenhouse.com/images/Coolaroo-Window-Shade-Smoke.jpg&amp;imgrefurl=http://www.4seasongreenhouse.com/coolaroo-classic-roll-window-shade-pebble-p-1464.html&amp;usg=__SRbFDxGJmty_1QAgNknUWlSVa6k=&amp;h=335&amp;w=250&amp;sz=123&amp;hl=en&amp;start=12&amp;um=1&amp;tbnid=Nv3NnauSP51ubM:&amp;tbnh=119&amp;tbnw=89&amp;prev=/images?q=window+shades&amp;hl=en&amp;rlz=1T4DMUS_enUS253US257&amp;um=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images.google.com/imgres?imgurl=http://www.storyphoto.com/images/window_light.jpg&amp;imgrefurl=http://www.oreillynet.com/mac/blog/2003/08/webcam_or_dv_lighting_is_impor.html&amp;usg=__e6ve1CMBrieghlHVst-nWiEX9fo=&amp;h=240&amp;w=320&amp;sz=40&amp;hl=en&amp;start=8&amp;um=1&amp;tbnid=y_Wd1EpRJAQ5dM:&amp;tbnh=89&amp;tbnw=118&amp;prev=/images?q=window+lighting&amp;hl=en&amp;rlz=1T4DMUS_enUS253US257&amp;um=1"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images.google.com/imgres?imgurl=http://www.mastercraftshutters.com/Elite/windowshades.gif&amp;imgrefurl=http://www.mastercraftshutters.com/ELITE_WindowShades.htm&amp;usg=__jKcD0Hw8xAVh80vX_zZOHrlgWIw=&amp;h=527&amp;w=500&amp;sz=149&amp;hl=en&amp;start=1&amp;um=1&amp;tbnid=VTdwznocxliYvM:&amp;tbnh=132&amp;tbnw=125&amp;prev=/images?q=window+shades&amp;hl=en&amp;rlz=1T4DMUS_enUS253US257&amp;um=1" TargetMode="External"/><Relationship Id="rId4" Type="http://schemas.openxmlformats.org/officeDocument/2006/relationships/hyperlink" Target="http://images.google.com/imgres?imgurl=http://2.bp.blogspot.com/_f63CMPSogmU/RgRTEQWSG-I/AAAAAAAAAK8/kjjXkuPnIhA/s400/paint_Gabi_window.jpg&amp;imgrefurl=http://babygabriella.blogspot.com/2007/03/toddler-room.html&amp;usg=__BKUmVAUETspHoJTu--SlyZ_EibU=&amp;h=400&amp;w=333&amp;sz=12&amp;hl=en&amp;start=1&amp;um=1&amp;tbnid=dsABJ9KcpMsAsM:&amp;tbnh=124&amp;tbnw=103&amp;prev=/images?q=window+lighting&amp;hl=en&amp;rlz=1T4DMUS_enUS253US257&amp;um=1" TargetMode="External"/><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hyperlink" Target="http://www.thelowvisioncenter.com/noirgreygreen.html" TargetMode="External"/><Relationship Id="rId12"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www.maxiaids.com/store/prodView_LgImage.asp?idProduct=6215&amp;idImage=1" TargetMode="External"/><Relationship Id="rId5" Type="http://schemas.openxmlformats.org/officeDocument/2006/relationships/image" Target="../media/image24.jpeg"/><Relationship Id="rId10" Type="http://schemas.openxmlformats.org/officeDocument/2006/relationships/image" Target="../media/image27.png"/><Relationship Id="rId4" Type="http://schemas.openxmlformats.org/officeDocument/2006/relationships/hyperlink" Target="http://www.maxiaids.com/store/prodView.asp?idstore=6&amp;idproduct=2074&amp;idCategory=46&amp;product=Fit-Over-Sports-UV-Shield-Sunglasses-4%25" TargetMode="External"/><Relationship Id="rId9" Type="http://schemas.openxmlformats.org/officeDocument/2006/relationships/hyperlink" Target="http://www.thelowvisioncenter.com/noirlightplum.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audio" Target="../media/audio1.wav"/><Relationship Id="rId7" Type="http://schemas.openxmlformats.org/officeDocument/2006/relationships/hyperlink" Target="http://images.google.com/imgres?imgurl=http://www.davidson-electric.com/LeoHa4-5-02.jpg&amp;imgrefurl=http://www.davidson-electric.com/overheadlighting.htm&amp;usg=___8fpEdVWds64KffjnNtlEhlhXrw=&amp;h=480&amp;w=640&amp;sz=78&amp;hl=en&amp;start=2&amp;um=1&amp;tbnid=U3HE85RKNps0UM:&amp;tbnh=103&amp;tbnw=137&amp;prev=/images?q=overhead+lighting&amp;hl=en&amp;lr=&amp;sa=N&amp;um=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images.google.com/imgres?imgurl=http://www.mini-lathe.com/Mini_lathe/Reviews/Book%20MSTS/pix2_007.jpg&amp;imgrefurl=http://www.mini-lathe.com/new_shop.htm&amp;usg=__dx7FoXQoWgXwRfdDiDpgL8xgn4Y=&amp;h=480&amp;w=640&amp;sz=15&amp;hl=en&amp;start=6&amp;um=1&amp;tbnid=95p1QLruw036eM:&amp;tbnh=103&amp;tbnw=137&amp;prev=/images?q=overhead+lighting&amp;hl=en&amp;lr=&amp;sa=N&amp;um=1" TargetMode="External"/><Relationship Id="rId10" Type="http://schemas.openxmlformats.org/officeDocument/2006/relationships/image" Target="../media/image32.jpeg"/><Relationship Id="rId4" Type="http://schemas.openxmlformats.org/officeDocument/2006/relationships/image" Target="../media/image29.jpeg"/><Relationship Id="rId9" Type="http://schemas.openxmlformats.org/officeDocument/2006/relationships/hyperlink" Target="http://images.google.com/imgres?imgurl=http://www.leebarry.com/NB/images/Explain26.jpg&amp;imgrefurl=http://www.leebarry.com/NB/TheaterExplained.html&amp;usg=__OstKhg-nEAK58AMqvhFk0T6LKQE=&amp;h=480&amp;w=640&amp;sz=163&amp;hl=en&amp;start=14&amp;um=1&amp;tbnid=X6XndWJDGYTCFM:&amp;tbnh=103&amp;tbnw=137&amp;prev=/images?q=ceiling+lighting&amp;hl=en&amp;lr=&amp;um=1"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1.wav"/><Relationship Id="rId7" Type="http://schemas.openxmlformats.org/officeDocument/2006/relationships/hyperlink" Target="http://images.google.com/imgres?imgurl=http://prosecman.com.au/images/categories/FlashLightsAndTorchesLogo.jpg&amp;imgrefurl=http://prosecman.com.au/index.php?currency=EUR&amp;main_page=index&amp;usg=__ksoR0YAsXqAhpYwT4wnkjvjPPUw=&amp;h=278&amp;w=428&amp;sz=76&amp;hl=en&amp;start=1&amp;um=1&amp;tbnid=mbiseY16Bwi-sM:&amp;tbnh=82&amp;tbnw=126&amp;prev=/images?q=flash+lights&amp;hl=en&amp;lr=&amp;um=1" TargetMode="External"/><Relationship Id="rId12"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hyperlink" Target="http://ep.yimg.com/ca/I/preparednesscenter_2070_100191656.jpg" TargetMode="External"/><Relationship Id="rId5" Type="http://schemas.openxmlformats.org/officeDocument/2006/relationships/hyperlink" Target="http://www.independentliving.com/prodinfo.asp?number=369248" TargetMode="External"/><Relationship Id="rId10" Type="http://schemas.openxmlformats.org/officeDocument/2006/relationships/image" Target="../media/image36.jpeg"/><Relationship Id="rId4" Type="http://schemas.openxmlformats.org/officeDocument/2006/relationships/image" Target="../media/image33.jpeg"/><Relationship Id="rId9" Type="http://schemas.openxmlformats.org/officeDocument/2006/relationships/hyperlink" Target="http://images.google.com/imgres?imgurl=http://www.supersecuritylocksmith.com/images/tools/jMulti_Purpose_Flash_Lights.jpg&amp;imgrefurl=http://www.supersecuritylocksmith.com/services.asp?cid=2&amp;pid=4&amp;usg=__ULSWPXRZnb09qvVVJ5goaaPJUe8=&amp;h=400&amp;w=400&amp;sz=26&amp;hl=en&amp;start=2&amp;um=1&amp;tbnid=3PmIX8YnjRQelM:&amp;tbnh=124&amp;tbnw=124&amp;prev=/images?q=flash+lights&amp;hl=en&amp;lr=&amp;um=1" TargetMode="Externa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maxiaids.com/store/prodView_LgImage.asp?idProduct=7148&amp;idImage=2" TargetMode="External"/><Relationship Id="rId13" Type="http://schemas.openxmlformats.org/officeDocument/2006/relationships/image" Target="../media/image42.jpeg"/><Relationship Id="rId18" Type="http://schemas.openxmlformats.org/officeDocument/2006/relationships/hyperlink" Target="http://www.maxiaids.com/store/prodView_LgImage.asp?idProduct=6929&amp;idImage=1" TargetMode="External"/><Relationship Id="rId3" Type="http://schemas.openxmlformats.org/officeDocument/2006/relationships/audio" Target="../media/audio1.wav"/><Relationship Id="rId21" Type="http://schemas.openxmlformats.org/officeDocument/2006/relationships/hyperlink" Target="http://www.maxiaids.com/store/prodView.asp?idstore=6&amp;idproduct=4957&amp;idCategory=48&amp;product=Reizen-Desk-Lamp-with-Dimmer---White" TargetMode="External"/><Relationship Id="rId7" Type="http://schemas.openxmlformats.org/officeDocument/2006/relationships/image" Target="../media/image39.jpeg"/><Relationship Id="rId12" Type="http://schemas.openxmlformats.org/officeDocument/2006/relationships/hyperlink" Target="http://www.maxiaids.com/store/prodView_LgImage.asp?idProduct=556&amp;idImage=1" TargetMode="External"/><Relationship Id="rId17" Type="http://schemas.openxmlformats.org/officeDocument/2006/relationships/image" Target="../media/image44.jpeg"/><Relationship Id="rId2" Type="http://schemas.openxmlformats.org/officeDocument/2006/relationships/notesSlide" Target="../notesSlides/notesSlide16.xml"/><Relationship Id="rId16" Type="http://schemas.openxmlformats.org/officeDocument/2006/relationships/hyperlink" Target="http://www.maxiaids.com/store/prodView_LgImage.asp?idProduct=1702&amp;idImage=1" TargetMode="External"/><Relationship Id="rId20"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hyperlink" Target="http://www.maxiaids.com/store/prodView_LgImage.asp?idProduct=1690&amp;idImage=1" TargetMode="External"/><Relationship Id="rId11" Type="http://schemas.openxmlformats.org/officeDocument/2006/relationships/image" Target="../media/image41.jpeg"/><Relationship Id="rId5" Type="http://schemas.openxmlformats.org/officeDocument/2006/relationships/image" Target="../media/image38.jpeg"/><Relationship Id="rId15" Type="http://schemas.openxmlformats.org/officeDocument/2006/relationships/image" Target="../media/image43.jpeg"/><Relationship Id="rId10" Type="http://schemas.openxmlformats.org/officeDocument/2006/relationships/hyperlink" Target="http://www.maxiaids.com/store/prodView_LgImage.asp?idProduct=5731&amp;idImage=1" TargetMode="External"/><Relationship Id="rId19" Type="http://schemas.openxmlformats.org/officeDocument/2006/relationships/image" Target="../media/image45.jpeg"/><Relationship Id="rId4" Type="http://schemas.openxmlformats.org/officeDocument/2006/relationships/hyperlink" Target="http://www.maxiaids.com/store/prodView_LgImage.asp?idProduct=3007&amp;idImage=1" TargetMode="External"/><Relationship Id="rId9" Type="http://schemas.openxmlformats.org/officeDocument/2006/relationships/image" Target="../media/image40.jpeg"/><Relationship Id="rId14" Type="http://schemas.openxmlformats.org/officeDocument/2006/relationships/hyperlink" Target="http://www.maxiaids.com/store/prodView_LgImage.asp?idProduct=1881&amp;idImage=1" TargetMode="External"/><Relationship Id="rId22" Type="http://schemas.openxmlformats.org/officeDocument/2006/relationships/image" Target="../media/image47.jpeg"/></Relationships>
</file>

<file path=ppt/slides/_rels/slide26.xml.rels><?xml version="1.0" encoding="UTF-8" standalone="yes"?>
<Relationships xmlns="http://schemas.openxmlformats.org/package/2006/relationships"><Relationship Id="rId8" Type="http://schemas.openxmlformats.org/officeDocument/2006/relationships/hyperlink" Target="http://www.maxiaids.com/store/prodView_LgImage.asp?idProduct=1692&amp;idImage=1" TargetMode="External"/><Relationship Id="rId13" Type="http://schemas.openxmlformats.org/officeDocument/2006/relationships/image" Target="../media/image52.jpeg"/><Relationship Id="rId3" Type="http://schemas.openxmlformats.org/officeDocument/2006/relationships/audio" Target="../media/audio1.wav"/><Relationship Id="rId7" Type="http://schemas.openxmlformats.org/officeDocument/2006/relationships/image" Target="../media/image49.jpeg"/><Relationship Id="rId12" Type="http://schemas.openxmlformats.org/officeDocument/2006/relationships/hyperlink" Target="http://www.maxiaids.com/store/prodView_LgImage.asp?idProduct=8851&amp;idImage=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maxiaids.com/store/prodView_LgImage.asp?idProduct=6283&amp;idImage=1" TargetMode="External"/><Relationship Id="rId11" Type="http://schemas.openxmlformats.org/officeDocument/2006/relationships/image" Target="../media/image51.jpeg"/><Relationship Id="rId5" Type="http://schemas.openxmlformats.org/officeDocument/2006/relationships/image" Target="../media/image48.jpeg"/><Relationship Id="rId15" Type="http://schemas.openxmlformats.org/officeDocument/2006/relationships/image" Target="../media/image53.jpeg"/><Relationship Id="rId10" Type="http://schemas.openxmlformats.org/officeDocument/2006/relationships/hyperlink" Target="http://www.maxiaids.com/store/prodView_LgImage.asp?idProduct=6339&amp;idImage=1" TargetMode="External"/><Relationship Id="rId4" Type="http://schemas.openxmlformats.org/officeDocument/2006/relationships/hyperlink" Target="http://www.maxiaids.com/store/prodView_LgImage.asp?idProduct=3511&amp;idImage=1" TargetMode="External"/><Relationship Id="rId9" Type="http://schemas.openxmlformats.org/officeDocument/2006/relationships/image" Target="../media/image50.jpeg"/><Relationship Id="rId14" Type="http://schemas.openxmlformats.org/officeDocument/2006/relationships/hyperlink" Target="http://www.maxiaids.com/store/prodView_LgImage.asp?idProduct=7332&amp;idImage=1"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www.maxiaids.com/store/prodView_LgImage.asp?idProduct=2411&amp;idImage=2" TargetMode="External"/><Relationship Id="rId13" Type="http://schemas.openxmlformats.org/officeDocument/2006/relationships/image" Target="../media/image59.jpeg"/><Relationship Id="rId3" Type="http://schemas.openxmlformats.org/officeDocument/2006/relationships/audio" Target="../media/audio1.wav"/><Relationship Id="rId7" Type="http://schemas.openxmlformats.org/officeDocument/2006/relationships/image" Target="../media/image55.jpeg"/><Relationship Id="rId12" Type="http://schemas.openxmlformats.org/officeDocument/2006/relationships/hyperlink" Target="http://www.maxiaids.com/store/prodView.asp?idstore=6&amp;idproduct=6311&amp;idCategory=48&amp;product=Carry-Case-for-Compact-Lamp-by-Dayligh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maxiaids.com/store/prodView_LgImage.asp?idProduct=2411&amp;idImage=1" TargetMode="External"/><Relationship Id="rId11" Type="http://schemas.openxmlformats.org/officeDocument/2006/relationships/image" Target="../media/image58.jpeg"/><Relationship Id="rId5" Type="http://schemas.openxmlformats.org/officeDocument/2006/relationships/image" Target="../media/image54.jpeg"/><Relationship Id="rId15" Type="http://schemas.openxmlformats.org/officeDocument/2006/relationships/image" Target="../media/image60.jpeg"/><Relationship Id="rId10" Type="http://schemas.openxmlformats.org/officeDocument/2006/relationships/image" Target="../media/image57.jpeg"/><Relationship Id="rId4" Type="http://schemas.openxmlformats.org/officeDocument/2006/relationships/hyperlink" Target="http://www.maxiaids.com/store/prodView_LgImage.asp?idProduct=7323&amp;idImage=1" TargetMode="External"/><Relationship Id="rId9" Type="http://schemas.openxmlformats.org/officeDocument/2006/relationships/image" Target="../media/image56.jpeg"/><Relationship Id="rId14" Type="http://schemas.openxmlformats.org/officeDocument/2006/relationships/hyperlink" Target="http://www.maxiaids.com/store/prodView_LgImage.asp?idProduct=7124&amp;idImage=1"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maxiaids.com/store/prodView_LgImage.asp?idProduct=7311&amp;idImage=1" TargetMode="External"/><Relationship Id="rId13" Type="http://schemas.openxmlformats.org/officeDocument/2006/relationships/image" Target="../media/image65.jpeg"/><Relationship Id="rId3" Type="http://schemas.openxmlformats.org/officeDocument/2006/relationships/audio" Target="../media/audio1.wav"/><Relationship Id="rId7" Type="http://schemas.openxmlformats.org/officeDocument/2006/relationships/image" Target="../media/image62.jpeg"/><Relationship Id="rId12" Type="http://schemas.openxmlformats.org/officeDocument/2006/relationships/hyperlink" Target="http://www.maxiaids.com/store/prodView_LgImage.asp?idProduct=7311&amp;idImage=3" TargetMode="External"/><Relationship Id="rId17" Type="http://schemas.openxmlformats.org/officeDocument/2006/relationships/image" Target="../media/image67.jpeg"/><Relationship Id="rId2" Type="http://schemas.openxmlformats.org/officeDocument/2006/relationships/notesSlide" Target="../notesSlides/notesSlide19.xml"/><Relationship Id="rId16" Type="http://schemas.openxmlformats.org/officeDocument/2006/relationships/hyperlink" Target="http://www.maxiaids.com/store/prodView_LgImage.asp?idProduct=7413&amp;idImage=1" TargetMode="External"/><Relationship Id="rId1" Type="http://schemas.openxmlformats.org/officeDocument/2006/relationships/slideLayout" Target="../slideLayouts/slideLayout2.xml"/><Relationship Id="rId6" Type="http://schemas.openxmlformats.org/officeDocument/2006/relationships/hyperlink" Target="http://www.maxiaids.com/store/prodView_LgImage.asp?idProduct=552&amp;idImage=1" TargetMode="External"/><Relationship Id="rId11" Type="http://schemas.openxmlformats.org/officeDocument/2006/relationships/image" Target="../media/image64.jpeg"/><Relationship Id="rId5" Type="http://schemas.openxmlformats.org/officeDocument/2006/relationships/image" Target="../media/image61.jpeg"/><Relationship Id="rId15" Type="http://schemas.openxmlformats.org/officeDocument/2006/relationships/image" Target="../media/image66.jpeg"/><Relationship Id="rId10" Type="http://schemas.openxmlformats.org/officeDocument/2006/relationships/hyperlink" Target="http://www.maxiaids.com/store/prodView_LgImage.asp?idProduct=7311&amp;idImage=2" TargetMode="External"/><Relationship Id="rId4" Type="http://schemas.openxmlformats.org/officeDocument/2006/relationships/hyperlink" Target="http://www.maxiaids.com/store/prodView_LgImage.asp?idProduct=7066&amp;idImage=1" TargetMode="External"/><Relationship Id="rId9" Type="http://schemas.openxmlformats.org/officeDocument/2006/relationships/image" Target="../media/image63.jpeg"/><Relationship Id="rId14" Type="http://schemas.openxmlformats.org/officeDocument/2006/relationships/hyperlink" Target="http://www.maxiaids.com/store/prodView_LgImage.asp?idProduct=7311&amp;idImage=4"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www.maxiaids.com/store/prodView_LgImage.asp?idProduct=7415&amp;idImage=1" TargetMode="External"/><Relationship Id="rId3" Type="http://schemas.openxmlformats.org/officeDocument/2006/relationships/audio" Target="../media/audio1.wav"/><Relationship Id="rId7" Type="http://schemas.openxmlformats.org/officeDocument/2006/relationships/image" Target="../media/image7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maxiaids.com/store/prodView_LgImage.asp?idProduct=7415&amp;idImage=3" TargetMode="External"/><Relationship Id="rId5" Type="http://schemas.openxmlformats.org/officeDocument/2006/relationships/image" Target="../media/image69.jpeg"/><Relationship Id="rId4" Type="http://schemas.openxmlformats.org/officeDocument/2006/relationships/image" Target="../media/image68.jpeg"/><Relationship Id="rId9" Type="http://schemas.openxmlformats.org/officeDocument/2006/relationships/image" Target="../media/image71.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maxiaids.com/store/prodView_LgImage.asp?idProduct=7147&amp;idImage=2" TargetMode="External"/><Relationship Id="rId3" Type="http://schemas.openxmlformats.org/officeDocument/2006/relationships/audio" Target="../media/audio1.wav"/><Relationship Id="rId7" Type="http://schemas.openxmlformats.org/officeDocument/2006/relationships/image" Target="../media/image7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maxiaids.com/store/prodView_LgImage.asp?idProduct=7172&amp;idImage=2" TargetMode="External"/><Relationship Id="rId5" Type="http://schemas.openxmlformats.org/officeDocument/2006/relationships/image" Target="../media/image72.jpeg"/><Relationship Id="rId10" Type="http://schemas.openxmlformats.org/officeDocument/2006/relationships/image" Target="../media/image75.jpeg"/><Relationship Id="rId4" Type="http://schemas.openxmlformats.org/officeDocument/2006/relationships/hyperlink" Target="http://www.maxiaids.com/store/prodView_LgImage.asp?idProduct=2408&amp;idImage=1" TargetMode="External"/><Relationship Id="rId9" Type="http://schemas.openxmlformats.org/officeDocument/2006/relationships/image" Target="../media/image74.jpeg"/></Relationships>
</file>

<file path=ppt/slides/_rels/slide31.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audio" Target="../media/audio1.wav"/><Relationship Id="rId7" Type="http://schemas.openxmlformats.org/officeDocument/2006/relationships/image" Target="../media/image7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7.jpeg"/><Relationship Id="rId11" Type="http://schemas.openxmlformats.org/officeDocument/2006/relationships/image" Target="../media/image81.jpeg"/><Relationship Id="rId5" Type="http://schemas.openxmlformats.org/officeDocument/2006/relationships/image" Target="../media/image76.jpeg"/><Relationship Id="rId10" Type="http://schemas.openxmlformats.org/officeDocument/2006/relationships/hyperlink" Target="http://images.google.com/imgres?imgurl=http://www.chinatraderonline.com/Files/flashlights/led-flashlight/9-LED-Super-Bright-Flash-Light-09515179145.jpg&amp;imgrefurl=http://www.chinatraderonline.com/lighting/flashlights/Mini-Flashlights/&amp;usg=__V_5dSKkxAEx0hKMoC6lkYSPpCTg=&amp;h=917&amp;w=917&amp;sz=54&amp;hl=en&amp;start=11&amp;um=1&amp;tbnid=JVLpFkm4JhCi7M:&amp;tbnh=147&amp;tbnw=147&amp;prev=/images?q=flash+lights&amp;hl=en&amp;lr=&amp;um=1" TargetMode="External"/><Relationship Id="rId4" Type="http://schemas.openxmlformats.org/officeDocument/2006/relationships/hyperlink" Target="http://www.maxiaids.com/store/prodView.asp?idstore=6&amp;idproduct=7414&amp;idCategory=48&amp;product=Verilux-ReadyLight-Solar-Rechargeable-6-LED-Flashlight" TargetMode="External"/><Relationship Id="rId9" Type="http://schemas.openxmlformats.org/officeDocument/2006/relationships/image" Target="../media/image80.jpeg"/></Relationships>
</file>

<file path=ppt/slides/_rels/slide32.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audio" Target="../media/audio1.wav"/><Relationship Id="rId7" Type="http://schemas.openxmlformats.org/officeDocument/2006/relationships/hyperlink" Target="http://images.google.com/imgres?imgurl=http://www.yooralla.com.au/DVAGRAPHICS/AH04-0001.jpg&amp;imgrefurl=http://www.yooralla.com.au/DVAWEB/AH04-0001_1.htm&amp;usg=__U5puuOkXKRZVAy1Q5vwXQTojrys=&amp;h=299&amp;w=300&amp;sz=8&amp;hl=en&amp;start=18&amp;tbnid=zLumdK6TrgxrUM:&amp;tbnh=116&amp;tbnw=116&amp;prev=/images?q=easy+reader&amp;gbv=2&amp;hl=en"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 Id="rId9" Type="http://schemas.openxmlformats.org/officeDocument/2006/relationships/image" Target="../media/image86.jpe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34.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audio" Target="../media/audio1.wav"/><Relationship Id="rId7" Type="http://schemas.openxmlformats.org/officeDocument/2006/relationships/image" Target="../media/image89.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images.google.com/imgres?imgurl=http://www.lime-office.com.au/img/productImages/accodata/52454.jpg&amp;imgrefurl=http://www.okoffice.com.au/categories.asp?cID=227&amp;usg=__NHkijif3GSIIgY4Ph-AoT_adGyI=&amp;h=600&amp;w=448&amp;sz=19&amp;hl=en&amp;start=2&amp;tbnid=-tEg7YPoAnZaoM:&amp;tbnh=135&amp;tbnw=101&amp;prev=/images?q=copy+holder&amp;gbv=2&amp;hl=en" TargetMode="External"/><Relationship Id="rId5" Type="http://schemas.openxmlformats.org/officeDocument/2006/relationships/image" Target="../media/image88.jpeg"/><Relationship Id="rId10" Type="http://schemas.openxmlformats.org/officeDocument/2006/relationships/image" Target="../media/image91.png"/><Relationship Id="rId4" Type="http://schemas.openxmlformats.org/officeDocument/2006/relationships/hyperlink" Target="http://www.nextag.com/SPARCO-SPR38952-Copy-Holder-641984960/prices-html?nxtg=64440a1c051f-9869F038BAFB2CC1" TargetMode="External"/><Relationship Id="rId9" Type="http://schemas.openxmlformats.org/officeDocument/2006/relationships/hyperlink" Target="http://ep.yimg.com/ca/I/eca_2075_8462798" TargetMode="Externa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hyperlink" Target="http://www.lssproducts.com/prodinfo.asp?number=4158-01" TargetMode="External"/><Relationship Id="rId7" Type="http://schemas.openxmlformats.org/officeDocument/2006/relationships/hyperlink" Target="http://www.lssproducts.com/prodinfo.asp?number=4175-01"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3.jpeg"/><Relationship Id="rId11" Type="http://schemas.openxmlformats.org/officeDocument/2006/relationships/image" Target="../media/image96.jpeg"/><Relationship Id="rId5" Type="http://schemas.openxmlformats.org/officeDocument/2006/relationships/hyperlink" Target="http://www.lssproducts.com/prodinfo.asp?number=4090-03" TargetMode="External"/><Relationship Id="rId10" Type="http://schemas.openxmlformats.org/officeDocument/2006/relationships/hyperlink" Target="http://www.independentliving.com/prodinfo.asp?number=658400" TargetMode="External"/><Relationship Id="rId4" Type="http://schemas.openxmlformats.org/officeDocument/2006/relationships/image" Target="../media/image92.jpeg"/><Relationship Id="rId9" Type="http://schemas.openxmlformats.org/officeDocument/2006/relationships/image" Target="../media/image95.jpeg"/></Relationships>
</file>

<file path=ppt/slides/_rels/slide37.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audio" Target="../media/audio1.wav"/><Relationship Id="rId7" Type="http://schemas.openxmlformats.org/officeDocument/2006/relationships/image" Target="../media/image9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hyperlink" Target="http://www.independentliving.com/prodinfo.asp?number=375486" TargetMode="External"/><Relationship Id="rId4" Type="http://schemas.openxmlformats.org/officeDocument/2006/relationships/image" Target="../media/image97.jpe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4.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06.jpeg"/><Relationship Id="rId5" Type="http://schemas.openxmlformats.org/officeDocument/2006/relationships/hyperlink" Target="http://www.independentliving.com/prodinfo.asp?number=658072" TargetMode="External"/><Relationship Id="rId4" Type="http://schemas.openxmlformats.org/officeDocument/2006/relationships/image" Target="../media/image105.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maxiaids.com/store/prodView.asp?idstore=1&amp;idproduct=611&amp;idCategory=59&amp;category=Monoculars&amp;product=2.8X_Clip-On" TargetMode="External"/><Relationship Id="rId3" Type="http://schemas.openxmlformats.org/officeDocument/2006/relationships/audio" Target="../media/audio1.wav"/><Relationship Id="rId7" Type="http://schemas.openxmlformats.org/officeDocument/2006/relationships/image" Target="../media/image109.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maxiaids.com/store/prodView.asp?idstore=1&amp;idproduct=1803&amp;idCategory=59&amp;category=Monoculars&amp;product=Bandit_8x25_mm_Monocular" TargetMode="External"/><Relationship Id="rId5" Type="http://schemas.openxmlformats.org/officeDocument/2006/relationships/image" Target="../media/image108.jpeg"/><Relationship Id="rId4" Type="http://schemas.openxmlformats.org/officeDocument/2006/relationships/image" Target="../media/image107.jpeg"/><Relationship Id="rId9" Type="http://schemas.openxmlformats.org/officeDocument/2006/relationships/image" Target="../media/image110.jpe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11.jpe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114.jpeg"/><Relationship Id="rId5" Type="http://schemas.openxmlformats.org/officeDocument/2006/relationships/image" Target="../media/image113.png"/><Relationship Id="rId4" Type="http://schemas.openxmlformats.org/officeDocument/2006/relationships/image" Target="../media/image112.jpe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8.jpe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121.jpeg"/><Relationship Id="rId5" Type="http://schemas.openxmlformats.org/officeDocument/2006/relationships/image" Target="../media/image120.gif"/><Relationship Id="rId4" Type="http://schemas.openxmlformats.org/officeDocument/2006/relationships/image" Target="../media/image119.jpe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124.png"/><Relationship Id="rId5" Type="http://schemas.openxmlformats.org/officeDocument/2006/relationships/image" Target="../media/image123.jpeg"/><Relationship Id="rId4" Type="http://schemas.openxmlformats.org/officeDocument/2006/relationships/image" Target="../media/image122.jpe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126.jpeg"/><Relationship Id="rId4" Type="http://schemas.openxmlformats.org/officeDocument/2006/relationships/image" Target="../media/image125.jpe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129.png"/><Relationship Id="rId5" Type="http://schemas.openxmlformats.org/officeDocument/2006/relationships/image" Target="../media/image128.jpeg"/><Relationship Id="rId4" Type="http://schemas.openxmlformats.org/officeDocument/2006/relationships/image" Target="../media/image127.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5.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maxiaids.com/store/prodView_LgImage.asp?idProduct=5883&amp;idImage=3" TargetMode="External"/><Relationship Id="rId5" Type="http://schemas.openxmlformats.org/officeDocument/2006/relationships/image" Target="../media/image134.jpeg"/><Relationship Id="rId4" Type="http://schemas.openxmlformats.org/officeDocument/2006/relationships/image" Target="../media/image133.jpe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8.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hyperlink" Target="http://www.lssproducts.com/prodinfo.asp?number=251013"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maxiaids.com/store/prodView_LgImage.asp?idProduct=7778&amp;idImage=1" TargetMode="External"/><Relationship Id="rId3" Type="http://schemas.openxmlformats.org/officeDocument/2006/relationships/audio" Target="../media/audio1.wav"/><Relationship Id="rId7" Type="http://schemas.openxmlformats.org/officeDocument/2006/relationships/image" Target="../media/image140.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maxiaids.com/store/prodView_LgImage.asp?idProduct=8899&amp;idImage=1" TargetMode="External"/><Relationship Id="rId5" Type="http://schemas.openxmlformats.org/officeDocument/2006/relationships/image" Target="../media/image139.jpeg"/><Relationship Id="rId10" Type="http://schemas.openxmlformats.org/officeDocument/2006/relationships/image" Target="../media/image142.jpeg"/><Relationship Id="rId4" Type="http://schemas.openxmlformats.org/officeDocument/2006/relationships/hyperlink" Target="http://www.maxiaids.com/store/prodView_LgImage.asp?idProduct=8899&amp;idImage=2" TargetMode="External"/><Relationship Id="rId9" Type="http://schemas.openxmlformats.org/officeDocument/2006/relationships/image" Target="../media/image141.jpeg"/></Relationships>
</file>

<file path=ppt/slides/_rels/slide54.xml.rels><?xml version="1.0" encoding="UTF-8" standalone="yes"?>
<Relationships xmlns="http://schemas.openxmlformats.org/package/2006/relationships"><Relationship Id="rId8" Type="http://schemas.openxmlformats.org/officeDocument/2006/relationships/hyperlink" Target="http://www.independentliving.com/prodinfo.asp?number=999740DS" TargetMode="External"/><Relationship Id="rId3" Type="http://schemas.openxmlformats.org/officeDocument/2006/relationships/audio" Target="../media/audio1.wav"/><Relationship Id="rId7" Type="http://schemas.openxmlformats.org/officeDocument/2006/relationships/image" Target="../media/image144.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www.independentliving.com/prodinfo.asp?number=999750W" TargetMode="External"/><Relationship Id="rId5" Type="http://schemas.openxmlformats.org/officeDocument/2006/relationships/image" Target="../media/image143.jpeg"/><Relationship Id="rId4" Type="http://schemas.openxmlformats.org/officeDocument/2006/relationships/hyperlink" Target="http://www.independentliving.com/prodinfo.asp?number=999756W" TargetMode="External"/><Relationship Id="rId9" Type="http://schemas.openxmlformats.org/officeDocument/2006/relationships/image" Target="../media/image145.jpeg"/></Relationships>
</file>

<file path=ppt/slides/_rels/slide55.xml.rels><?xml version="1.0" encoding="UTF-8" standalone="yes"?>
<Relationships xmlns="http://schemas.openxmlformats.org/package/2006/relationships"><Relationship Id="rId8" Type="http://schemas.openxmlformats.org/officeDocument/2006/relationships/hyperlink" Target="http://www.clarityusa.com/index.php?option=com_content&amp;task=view&amp;id=66&amp;Itemid=67" TargetMode="External"/><Relationship Id="rId3" Type="http://schemas.openxmlformats.org/officeDocument/2006/relationships/audio" Target="../media/audio1.wav"/><Relationship Id="rId7" Type="http://schemas.openxmlformats.org/officeDocument/2006/relationships/image" Target="../media/image149.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48.jpeg"/><Relationship Id="rId5" Type="http://schemas.openxmlformats.org/officeDocument/2006/relationships/image" Target="../media/image147.jpeg"/><Relationship Id="rId4" Type="http://schemas.openxmlformats.org/officeDocument/2006/relationships/image" Target="../media/image146.jpeg"/><Relationship Id="rId9" Type="http://schemas.openxmlformats.org/officeDocument/2006/relationships/image" Target="../media/image150.png"/></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53.jpeg"/><Relationship Id="rId5" Type="http://schemas.openxmlformats.org/officeDocument/2006/relationships/image" Target="../media/image152.jpeg"/><Relationship Id="rId4" Type="http://schemas.openxmlformats.org/officeDocument/2006/relationships/image" Target="../media/image151.jpeg"/></Relationships>
</file>

<file path=ppt/slides/_rels/slide57.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audio" Target="../media/audio1.wav"/><Relationship Id="rId7" Type="http://schemas.openxmlformats.org/officeDocument/2006/relationships/hyperlink" Target="http://www.clarityusa.com/index.php?option=com_content&amp;task=view&amp;id=53&amp;Itemid=61"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55.jpeg"/><Relationship Id="rId5" Type="http://schemas.openxmlformats.org/officeDocument/2006/relationships/image" Target="../media/image154.jpeg"/><Relationship Id="rId4" Type="http://schemas.openxmlformats.org/officeDocument/2006/relationships/hyperlink" Target="http://www.enhancedvision.com/amigo_family.php" TargetMode="Externa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59.jpeg"/><Relationship Id="rId5" Type="http://schemas.openxmlformats.org/officeDocument/2006/relationships/image" Target="../media/image158.jpeg"/><Relationship Id="rId4" Type="http://schemas.openxmlformats.org/officeDocument/2006/relationships/image" Target="../media/image157.jpeg"/></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160.jpeg"/><Relationship Id="rId5" Type="http://schemas.openxmlformats.org/officeDocument/2006/relationships/hyperlink" Target="http://www.optelec.com/en_US/product/electronic-low-vision/compact-plus" TargetMode="External"/><Relationship Id="rId4" Type="http://schemas.openxmlformats.org/officeDocument/2006/relationships/image" Target="../media/image152.jpe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64.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63.jpeg"/><Relationship Id="rId5" Type="http://schemas.openxmlformats.org/officeDocument/2006/relationships/image" Target="../media/image162.jpeg"/><Relationship Id="rId4" Type="http://schemas.openxmlformats.org/officeDocument/2006/relationships/image" Target="../media/image161.jpe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66.jpeg"/><Relationship Id="rId5" Type="http://schemas.openxmlformats.org/officeDocument/2006/relationships/hyperlink" Target="http://www.optelec.com/en_US/product/electronic-low-vision/farview" TargetMode="External"/><Relationship Id="rId4" Type="http://schemas.openxmlformats.org/officeDocument/2006/relationships/image" Target="../media/image165.jpeg"/></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69.jpeg"/><Relationship Id="rId5" Type="http://schemas.openxmlformats.org/officeDocument/2006/relationships/image" Target="../media/image168.png"/><Relationship Id="rId4" Type="http://schemas.openxmlformats.org/officeDocument/2006/relationships/image" Target="../media/image167.png"/></Relationships>
</file>

<file path=ppt/slides/_rels/slide63.xml.rels><?xml version="1.0" encoding="UTF-8" standalone="yes"?>
<Relationships xmlns="http://schemas.openxmlformats.org/package/2006/relationships"><Relationship Id="rId8" Type="http://schemas.openxmlformats.org/officeDocument/2006/relationships/image" Target="../media/image173.jpeg"/><Relationship Id="rId3" Type="http://schemas.openxmlformats.org/officeDocument/2006/relationships/hyperlink" Target="http://www.eschenbach.com/preview.php?pid=752" TargetMode="External"/><Relationship Id="rId7" Type="http://schemas.openxmlformats.org/officeDocument/2006/relationships/image" Target="../media/image17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1.jpeg"/><Relationship Id="rId5" Type="http://schemas.openxmlformats.org/officeDocument/2006/relationships/hyperlink" Target="http://www.enhancedvision.com/index.cfm/pid/228/Products/Enhanced/Vision/Nemo" TargetMode="External"/><Relationship Id="rId4" Type="http://schemas.openxmlformats.org/officeDocument/2006/relationships/image" Target="../media/image170.png"/></Relationships>
</file>

<file path=ppt/slides/_rels/slide64.xml.rels><?xml version="1.0" encoding="UTF-8" standalone="yes"?>
<Relationships xmlns="http://schemas.openxmlformats.org/package/2006/relationships"><Relationship Id="rId3" Type="http://schemas.openxmlformats.org/officeDocument/2006/relationships/image" Target="../media/image174.jpeg"/><Relationship Id="rId7" Type="http://schemas.openxmlformats.org/officeDocument/2006/relationships/image" Target="../media/image17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6.png"/><Relationship Id="rId5" Type="http://schemas.openxmlformats.org/officeDocument/2006/relationships/hyperlink" Target="http://www.eschenbach.com/preview.php?pid=750" TargetMode="External"/><Relationship Id="rId4" Type="http://schemas.openxmlformats.org/officeDocument/2006/relationships/image" Target="../media/image175.jpeg"/></Relationships>
</file>

<file path=ppt/slides/_rels/slide65.xml.rels><?xml version="1.0" encoding="UTF-8" standalone="yes"?>
<Relationships xmlns="http://schemas.openxmlformats.org/package/2006/relationships"><Relationship Id="rId3" Type="http://schemas.openxmlformats.org/officeDocument/2006/relationships/image" Target="../media/image178.jpeg"/><Relationship Id="rId7" Type="http://schemas.openxmlformats.org/officeDocument/2006/relationships/image" Target="../media/image18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0.jpeg"/><Relationship Id="rId5" Type="http://schemas.openxmlformats.org/officeDocument/2006/relationships/hyperlink" Target="http://www.dunamisinc.com/detail.asp?product_ID=ISP-SU1A" TargetMode="External"/><Relationship Id="rId4" Type="http://schemas.openxmlformats.org/officeDocument/2006/relationships/image" Target="../media/image179.jpeg"/></Relationships>
</file>

<file path=ppt/slides/_rels/slide66.xml.rels><?xml version="1.0" encoding="UTF-8" standalone="yes"?>
<Relationships xmlns="http://schemas.openxmlformats.org/package/2006/relationships"><Relationship Id="rId8" Type="http://schemas.openxmlformats.org/officeDocument/2006/relationships/image" Target="../media/image186.jpeg"/><Relationship Id="rId3" Type="http://schemas.openxmlformats.org/officeDocument/2006/relationships/audio" Target="../media/audio1.wav"/><Relationship Id="rId7" Type="http://schemas.openxmlformats.org/officeDocument/2006/relationships/image" Target="../media/image185.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84.jpeg"/><Relationship Id="rId5" Type="http://schemas.openxmlformats.org/officeDocument/2006/relationships/image" Target="../media/image183.png"/><Relationship Id="rId4" Type="http://schemas.openxmlformats.org/officeDocument/2006/relationships/image" Target="../media/image182.jpeg"/></Relationships>
</file>

<file path=ppt/slides/_rels/slide67.xml.rels><?xml version="1.0" encoding="UTF-8" standalone="yes"?>
<Relationships xmlns="http://schemas.openxmlformats.org/package/2006/relationships"><Relationship Id="rId8" Type="http://schemas.openxmlformats.org/officeDocument/2006/relationships/image" Target="../media/image190.jpeg"/><Relationship Id="rId3" Type="http://schemas.openxmlformats.org/officeDocument/2006/relationships/audio" Target="../media/audio1.wav"/><Relationship Id="rId7" Type="http://schemas.openxmlformats.org/officeDocument/2006/relationships/image" Target="../media/image189.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88.jpeg"/><Relationship Id="rId5" Type="http://schemas.openxmlformats.org/officeDocument/2006/relationships/hyperlink" Target="http://rs6.net/tn.jsp?et=1102719243747&amp;s=8810&amp;e=001Zf-0kHcrdIGQeVvQ_fK1hODqjFuu66xagKM4RHZ-na3DUiPn02a28b_TbO-dDuZte0LoxKm3NOxC6Zz9r2vU4_eJ5hnvorHOODNjhnrAighhOzma0aqFBamyJ8UXV0x6JQJ7xxX_yM4b8EPphrN69Q==" TargetMode="External"/><Relationship Id="rId4" Type="http://schemas.openxmlformats.org/officeDocument/2006/relationships/image" Target="../media/image187.jpeg"/></Relationships>
</file>

<file path=ppt/slides/_rels/slide68.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audio" Target="../media/audio1.wav"/><Relationship Id="rId7" Type="http://schemas.openxmlformats.org/officeDocument/2006/relationships/image" Target="../media/image178.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92.jpeg"/><Relationship Id="rId5" Type="http://schemas.openxmlformats.org/officeDocument/2006/relationships/image" Target="../media/image191.jpeg"/><Relationship Id="rId4" Type="http://schemas.openxmlformats.org/officeDocument/2006/relationships/hyperlink" Target="http://www.enhancedvision.com/index.cfm/pid/256/Products/Enhanced/Vision/Pebble" TargetMode="External"/><Relationship Id="rId9" Type="http://schemas.openxmlformats.org/officeDocument/2006/relationships/image" Target="../media/image194.jpeg"/></Relationships>
</file>

<file path=ppt/slides/_rels/slide69.xml.rels><?xml version="1.0" encoding="UTF-8" standalone="yes"?>
<Relationships xmlns="http://schemas.openxmlformats.org/package/2006/relationships"><Relationship Id="rId8" Type="http://schemas.openxmlformats.org/officeDocument/2006/relationships/image" Target="../media/image195.png"/><Relationship Id="rId3" Type="http://schemas.openxmlformats.org/officeDocument/2006/relationships/audio" Target="../media/audio1.wav"/><Relationship Id="rId7" Type="http://schemas.openxmlformats.org/officeDocument/2006/relationships/hyperlink" Target="http://www.gwmicro.com/CCTV/SenseView_Pocket" TargetMode="External"/><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157.jpeg"/><Relationship Id="rId5" Type="http://schemas.openxmlformats.org/officeDocument/2006/relationships/image" Target="../media/image180.jpeg"/><Relationship Id="rId10" Type="http://schemas.openxmlformats.org/officeDocument/2006/relationships/image" Target="../media/image196.jpeg"/><Relationship Id="rId4" Type="http://schemas.openxmlformats.org/officeDocument/2006/relationships/hyperlink" Target="http://www.dunamisinc.com/detail.asp?product_ID=ISP-SU1A" TargetMode="External"/><Relationship Id="rId9" Type="http://schemas.openxmlformats.org/officeDocument/2006/relationships/image" Target="../media/image164.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01.jpeg"/><Relationship Id="rId3" Type="http://schemas.openxmlformats.org/officeDocument/2006/relationships/audio" Target="../media/audio1.wav"/><Relationship Id="rId7" Type="http://schemas.openxmlformats.org/officeDocument/2006/relationships/image" Target="../media/image200.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99.jpeg"/><Relationship Id="rId5" Type="http://schemas.openxmlformats.org/officeDocument/2006/relationships/image" Target="../media/image198.jpeg"/><Relationship Id="rId4" Type="http://schemas.openxmlformats.org/officeDocument/2006/relationships/image" Target="../media/image197.jpeg"/><Relationship Id="rId9" Type="http://schemas.openxmlformats.org/officeDocument/2006/relationships/image" Target="../media/image202.png"/></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6.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05.jpeg"/><Relationship Id="rId5" Type="http://schemas.openxmlformats.org/officeDocument/2006/relationships/image" Target="../media/image204.jpeg"/><Relationship Id="rId4" Type="http://schemas.openxmlformats.org/officeDocument/2006/relationships/image" Target="../media/image203.jpeg"/></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207.jpeg"/></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image" Target="../media/image209.jpeg"/><Relationship Id="rId5" Type="http://schemas.openxmlformats.org/officeDocument/2006/relationships/hyperlink" Target="http://www.abisee.com/html/zoomex_products_zoom_ex.htm" TargetMode="External"/><Relationship Id="rId4" Type="http://schemas.openxmlformats.org/officeDocument/2006/relationships/image" Target="../media/image208.jpeg"/></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210.jpeg"/></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image" Target="../media/image211.png"/></Relationships>
</file>

<file path=ppt/slides/_rels/slide76.xml.rels><?xml version="1.0" encoding="UTF-8" standalone="yes"?>
<Relationships xmlns="http://schemas.openxmlformats.org/package/2006/relationships"><Relationship Id="rId8" Type="http://schemas.openxmlformats.org/officeDocument/2006/relationships/hyperlink" Target="http://www.visionaid-international.com/phpincludes/en/products/readit_scholar/readit_scholar_desc.php" TargetMode="External"/><Relationship Id="rId3" Type="http://schemas.openxmlformats.org/officeDocument/2006/relationships/audio" Target="../media/audio1.wav"/><Relationship Id="rId7" Type="http://schemas.openxmlformats.org/officeDocument/2006/relationships/image" Target="../media/image213.png"/><Relationship Id="rId2" Type="http://schemas.openxmlformats.org/officeDocument/2006/relationships/notesSlide" Target="../notesSlides/notesSlide63.xml"/><Relationship Id="rId1" Type="http://schemas.openxmlformats.org/officeDocument/2006/relationships/slideLayout" Target="../slideLayouts/slideLayout12.xml"/><Relationship Id="rId6" Type="http://schemas.openxmlformats.org/officeDocument/2006/relationships/hyperlink" Target="http://www.visionaid-international.com/phpincludes/en/products/readit_pc/readit_pc_desc.php" TargetMode="External"/><Relationship Id="rId5" Type="http://schemas.openxmlformats.org/officeDocument/2006/relationships/image" Target="../media/image212.png"/><Relationship Id="rId4" Type="http://schemas.openxmlformats.org/officeDocument/2006/relationships/hyperlink" Target="http://www.visionaid-international.com/phpincludes/en/products/readit/readit_desc.php" TargetMode="External"/><Relationship Id="rId9" Type="http://schemas.openxmlformats.org/officeDocument/2006/relationships/image" Target="../media/image214.png"/></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5.png"/><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hyperlink" Target="http://www.visionaid-international.com/images/products/readit_scholar/laptop/column_view_w850.jpg" TargetMode="External"/><Relationship Id="rId5" Type="http://schemas.openxmlformats.org/officeDocument/2006/relationships/image" Target="../media/image213.png"/><Relationship Id="rId4" Type="http://schemas.openxmlformats.org/officeDocument/2006/relationships/hyperlink" Target="http://www.visionaid-international.com/phpincludes/en/products/readit_pc/readit_pc_desc.php" TargetMode="External"/></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216.jpeg"/></Relationships>
</file>

<file path=ppt/slides/_rels/slide79.xml.rels><?xml version="1.0" encoding="UTF-8" standalone="yes"?>
<Relationships xmlns="http://schemas.openxmlformats.org/package/2006/relationships"><Relationship Id="rId8" Type="http://schemas.openxmlformats.org/officeDocument/2006/relationships/image" Target="../media/image219.jpeg"/><Relationship Id="rId3" Type="http://schemas.openxmlformats.org/officeDocument/2006/relationships/audio" Target="../media/audio1.wav"/><Relationship Id="rId7" Type="http://schemas.openxmlformats.org/officeDocument/2006/relationships/image" Target="../media/image218.jpe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hyperlink" Target="http://images.google.com/imgres?imgurl=http://www.itechnews.net/wp-content/uploads/2009/05/amazon-kindle-dx-97-inch-wireless-reading-device.jpg&amp;imgrefurl=http://www.itechnews.net/2009/05/06/amazon-kindle-dx-now-official/&amp;usg=__xPku5bQmpcg4HJ6CFfukLrx7N2k=&amp;h=474&amp;w=450&amp;sz=54&amp;hl=en&amp;start=48&amp;um=1&amp;tbnid=0Pesd-Xm1cpNrM:&amp;tbnh=129&amp;tbnw=122&amp;prev=/images?q=Kindle+DX&amp;ndsp=20&amp;hl=en&amp;sa=N&amp;start=40&amp;um=1" TargetMode="External"/><Relationship Id="rId5" Type="http://schemas.openxmlformats.org/officeDocument/2006/relationships/image" Target="../media/image217.jpeg"/><Relationship Id="rId4" Type="http://schemas.openxmlformats.org/officeDocument/2006/relationships/hyperlink" Target="http://images.google.com/imgres?imgurl=http://www.boygeniusreport.com/wp-content/uploads/kindle2_front.jpg&amp;imgrefurl=http://www.boygeniusreport.com/2009/02/06/amazon-kindle-2-official-photos-pricing-and-availability-leaked/&amp;usg=___hx7iAxnyYngMRpY_q7_MuhP0b0=&amp;h=500&amp;w=500&amp;sz=36&amp;hl=en&amp;start=19&amp;tbnid=jPOZKQHzVGdBTM:&amp;tbnh=130&amp;tbnw=130&amp;prev=/images?q=kindle+2&amp;gbv=2&amp;hl=en" TargetMode="Externa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222.jpeg"/><Relationship Id="rId3" Type="http://schemas.openxmlformats.org/officeDocument/2006/relationships/audio" Target="../media/audio1.wav"/><Relationship Id="rId7" Type="http://schemas.openxmlformats.org/officeDocument/2006/relationships/image" Target="../media/image221.jpe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hyperlink" Target="http://images.google.com/imgres?imgurl=http://www.senderogroup.com/images/pkgps.jpg&amp;imgrefurl=http://www.senderogroup.com/shopgps.htm&amp;usg=__J30IW8BUCP97h_pBkh-6F-Q0_-s=&amp;h=351&amp;w=200&amp;sz=27&amp;hl=en&amp;start=9&amp;um=1&amp;tbnid=8lv8ItakwhEbzM:&amp;tbnh=120&amp;tbnw=68&amp;prev=/images?q=BrailleNote+GPS&amp;hl=en&amp;sa=X&amp;um=1" TargetMode="External"/><Relationship Id="rId5" Type="http://schemas.openxmlformats.org/officeDocument/2006/relationships/image" Target="../media/image220.jpeg"/><Relationship Id="rId4" Type="http://schemas.openxmlformats.org/officeDocument/2006/relationships/hyperlink" Target="http://images.google.com/imgres?imgurl=http://www.engadget.com/media/2006/03/iliad.jpg&amp;imgrefurl=http://www.engadget.com/2006/03/19/irex-reveals-deets-on-its-iliad-ebook-reader/&amp;usg=__xW99Id3QtE2UkjDTeBTVdvFIgXQ=&amp;h=460&amp;w=425&amp;sz=30&amp;hl=en&amp;start=8&amp;tbnid=-DVwr5OKwXfbZM:&amp;tbnh=128&amp;tbnw=118&amp;prev=/images?q=sony+ebook+reader&amp;gbv=2&amp;hl=en" TargetMode="External"/></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23.jpeg"/></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224.jpeg"/><Relationship Id="rId5" Type="http://schemas.openxmlformats.org/officeDocument/2006/relationships/hyperlink" Target="http://images.google.com/imgres?imgurl=http://i2.cmail2.com/ei/y/A0/015/EA6/035253/csimport/girl-classmate_2.jpg&amp;imgrefurl=http://accesstechnews.wordpress.com/2009/09/09/humanware-presents-education-and-dyslexic-brain-learn-the-latest/&amp;usg=__ESv69JlQ0PhPmoUhyDBgxldJijs=&amp;h=214&amp;w=198&amp;sz=41&amp;hl=en&amp;start=33&amp;um=1&amp;tbnid=cC2vyYw6rJn-RM:&amp;tbnh=106&amp;tbnw=98&amp;prev=/images?q=classmate+reader&amp;ndsp=20&amp;hl=en&amp;rlz=1T4DMUS_enUS253US257&amp;sa=N&amp;start=20&amp;um=1" TargetMode="External"/><Relationship Id="rId4" Type="http://schemas.openxmlformats.org/officeDocument/2006/relationships/hyperlink" Target="http://www.donjohnston.com/prof_services/nimas/index.html"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22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2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2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2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2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images.google.com/imgres?imgurl=http://www.inclusive.co.uk/catalogue/acatalog/classmate_reader.jpg&amp;imgrefurl=http://www.inclusive.co.uk/catalogue/acatalog/classmate_reader.html&amp;usg=__MtuTlNSSi7sLIvixwXsEMKBwRKg=&amp;h=146&amp;w=250&amp;sz=11&amp;hl=en&amp;start=4&amp;um=1&amp;tbnid=SBkbqBV5vrD5eM:&amp;tbnh=65&amp;tbnw=111&amp;prev=/images?q=classmate+reader&amp;hl=en&amp;rlz=1T4DMUS_enUS253US257&amp;sa=N&amp;um=1" TargetMode="Externa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30.jpeg"/></Relationships>
</file>

<file path=ppt/slides/_rels/slide89.xml.rels><?xml version="1.0" encoding="UTF-8" standalone="yes"?>
<Relationships xmlns="http://schemas.openxmlformats.org/package/2006/relationships"><Relationship Id="rId8" Type="http://schemas.openxmlformats.org/officeDocument/2006/relationships/hyperlink" Target="http://images.google.com/imgres?imgurl=http://www.kob-one.com/photos/a20963_BR7JW61.jpg&amp;imgrefurl=http://www.kob-one.com/book-abeupteam-a20963_BR7JW62.jpg.htm&amp;usg=__VTaT5EGhRo_M8HSXEHFBpXxCVSE=&amp;h=375&amp;w=500&amp;sz=44&amp;hl=en&amp;start=17&amp;itbs=1&amp;tbnid=hrxS6okDOz9naM:&amp;tbnh=98&amp;tbnw=130&amp;prev=/images?q=iPad&amp;tbnid=A2SfMGnkjAh4uM:&amp;tbnh=0&amp;tbnw=0&amp;hl=en&amp;sa=X&amp;gbv=2&amp;imgtype=i_similar&amp;tbs=isch:1" TargetMode="External"/><Relationship Id="rId3" Type="http://schemas.openxmlformats.org/officeDocument/2006/relationships/audio" Target="../media/audio1.wav"/><Relationship Id="rId7" Type="http://schemas.openxmlformats.org/officeDocument/2006/relationships/image" Target="../media/image233.jpeg"/><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image" Target="../media/image232.jpeg"/><Relationship Id="rId5" Type="http://schemas.openxmlformats.org/officeDocument/2006/relationships/image" Target="../media/image231.jpeg"/><Relationship Id="rId10" Type="http://schemas.openxmlformats.org/officeDocument/2006/relationships/image" Target="../media/image235.jpeg"/><Relationship Id="rId4" Type="http://schemas.openxmlformats.org/officeDocument/2006/relationships/hyperlink" Target="http://images.google.com/imgres?imgurl=http://images.techtree.com/ttimages/story/apple_ipad_full_2.jpg&amp;imgrefurl=http://www.techtree.com/India/Future_Watch/Apple_iPad/551-66384-505.html&amp;usg=__pbbLRAlsT13v8jeiw6-MpQq0AGk=&amp;h=309&amp;w=400&amp;sz=9&amp;hl=en&amp;start=1&amp;itbs=1&amp;tbnid=A2SfMGnkjAh4uM:&amp;tbnh=96&amp;tbnw=124&amp;prev=/images?q=iPad&amp;tbnid=A2SfMGnkjAh4uM:&amp;tbnh=0&amp;tbnw=0&amp;hl=en&amp;sa=X&amp;gbv=2&amp;imgtype=i_similar&amp;tbs=isch:1" TargetMode="External"/><Relationship Id="rId9" Type="http://schemas.openxmlformats.org/officeDocument/2006/relationships/image" Target="../media/image234.jpeg"/></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236.jpeg"/><Relationship Id="rId4" Type="http://schemas.openxmlformats.org/officeDocument/2006/relationships/hyperlink" Target="http://images.google.com/imgres?imgurl=http://www.microsoft.com/enable/images/aging/scan2_print.gif&amp;imgrefurl=http://www.microsoft.com/enable/aging/scan2_large.aspx&amp;usg=__Mnhs-ir1oyfRczKHBaan4BHNOEs=&amp;h=383&amp;w=578&amp;sz=29&amp;hl=en&amp;start=2&amp;um=1&amp;tbnid=fQRXKH_N2hKO8M:&amp;tbnh=89&amp;tbnw=134&amp;prev=/images?q=microsoft+magnifier&amp;hl=en&amp;um=1" TargetMode="External"/></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239.jpeg"/><Relationship Id="rId5" Type="http://schemas.openxmlformats.org/officeDocument/2006/relationships/image" Target="../media/image238.jpeg"/><Relationship Id="rId4" Type="http://schemas.openxmlformats.org/officeDocument/2006/relationships/image" Target="../media/image237.jpeg"/></Relationships>
</file>

<file path=ppt/slides/_rels/slide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41.jpeg"/><Relationship Id="rId5" Type="http://schemas.openxmlformats.org/officeDocument/2006/relationships/hyperlink" Target="http://www.ergotron.com/Products/tabid/65/PRDID/351/language/en-US/default.aspx" TargetMode="External"/><Relationship Id="rId4" Type="http://schemas.openxmlformats.org/officeDocument/2006/relationships/image" Target="../media/image240.jpeg"/></Relationships>
</file>

<file path=ppt/slides/_rels/slide93.xml.rels><?xml version="1.0" encoding="UTF-8" standalone="yes"?>
<Relationships xmlns="http://schemas.openxmlformats.org/package/2006/relationships"><Relationship Id="rId8" Type="http://schemas.openxmlformats.org/officeDocument/2006/relationships/hyperlink" Target="http://www.microsoft.com/hardware/mouseandkeyboard/ProductDetails.aspx?pid=086" TargetMode="External"/><Relationship Id="rId13" Type="http://schemas.openxmlformats.org/officeDocument/2006/relationships/image" Target="../media/image246.jpeg"/><Relationship Id="rId3" Type="http://schemas.openxmlformats.org/officeDocument/2006/relationships/audio" Target="../media/audio1.wav"/><Relationship Id="rId7" Type="http://schemas.openxmlformats.org/officeDocument/2006/relationships/image" Target="../media/image243.jpeg"/><Relationship Id="rId12" Type="http://schemas.openxmlformats.org/officeDocument/2006/relationships/hyperlink" Target="http://www.microsoft.com/hardware/mouseandkeyboard/ProductDetails.aspx?pid=068"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www.microsoft.com/hardware/mouseandkeyboard/ProductDetails.aspx?pid=085" TargetMode="External"/><Relationship Id="rId11" Type="http://schemas.openxmlformats.org/officeDocument/2006/relationships/image" Target="../media/image245.jpeg"/><Relationship Id="rId5" Type="http://schemas.openxmlformats.org/officeDocument/2006/relationships/image" Target="../media/image242.jpeg"/><Relationship Id="rId15" Type="http://schemas.openxmlformats.org/officeDocument/2006/relationships/image" Target="../media/image247.jpeg"/><Relationship Id="rId10" Type="http://schemas.openxmlformats.org/officeDocument/2006/relationships/hyperlink" Target="http://www.microsoft.com/hardware/mouseandkeyboard/productdetails.aspx?pid=005" TargetMode="External"/><Relationship Id="rId4" Type="http://schemas.openxmlformats.org/officeDocument/2006/relationships/hyperlink" Target="http://www.microsoft.com/hardware/mouseandkeyboard/ProductDetails.aspx?pid=010" TargetMode="External"/><Relationship Id="rId9" Type="http://schemas.openxmlformats.org/officeDocument/2006/relationships/image" Target="../media/image244.jpeg"/><Relationship Id="rId14" Type="http://schemas.openxmlformats.org/officeDocument/2006/relationships/hyperlink" Target="http://www.microsoft.com/hardware/mouseandkeyboard/productdetails.aspx?pid=113" TargetMode="External"/></Relationships>
</file>

<file path=ppt/slides/_rels/slide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252.png"/><Relationship Id="rId13" Type="http://schemas.openxmlformats.org/officeDocument/2006/relationships/image" Target="../media/image257.png"/><Relationship Id="rId3" Type="http://schemas.openxmlformats.org/officeDocument/2006/relationships/audio" Target="../media/audio1.wav"/><Relationship Id="rId7" Type="http://schemas.openxmlformats.org/officeDocument/2006/relationships/image" Target="../media/image251.png"/><Relationship Id="rId12" Type="http://schemas.openxmlformats.org/officeDocument/2006/relationships/image" Target="../media/image256.png"/><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image" Target="../media/image250.png"/><Relationship Id="rId11" Type="http://schemas.openxmlformats.org/officeDocument/2006/relationships/image" Target="../media/image255.png"/><Relationship Id="rId5" Type="http://schemas.openxmlformats.org/officeDocument/2006/relationships/image" Target="../media/image249.png"/><Relationship Id="rId15" Type="http://schemas.openxmlformats.org/officeDocument/2006/relationships/image" Target="../media/image259.png"/><Relationship Id="rId10" Type="http://schemas.openxmlformats.org/officeDocument/2006/relationships/image" Target="../media/image254.png"/><Relationship Id="rId4" Type="http://schemas.openxmlformats.org/officeDocument/2006/relationships/image" Target="../media/image248.png"/><Relationship Id="rId9" Type="http://schemas.openxmlformats.org/officeDocument/2006/relationships/image" Target="../media/image253.png"/><Relationship Id="rId14" Type="http://schemas.openxmlformats.org/officeDocument/2006/relationships/image" Target="../media/image258.png"/></Relationships>
</file>

<file path=ppt/slides/_rels/slide9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www.keyboardhelpers.com/timestudy.html"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0.wmf"/></Relationships>
</file>

<file path=ppt/slides/_rels/slide9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262.wmf"/><Relationship Id="rId4" Type="http://schemas.openxmlformats.org/officeDocument/2006/relationships/image" Target="../media/image26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04800" y="0"/>
            <a:ext cx="8458200" cy="2743200"/>
          </a:xfrm>
        </p:spPr>
        <p:txBody>
          <a:bodyPr/>
          <a:lstStyle/>
          <a:p>
            <a:r>
              <a:rPr lang="en-US" dirty="0"/>
              <a:t>Overview of Low Vision Technology </a:t>
            </a:r>
          </a:p>
        </p:txBody>
      </p:sp>
      <p:sp>
        <p:nvSpPr>
          <p:cNvPr id="16387" name="Rectangle 3"/>
          <p:cNvSpPr>
            <a:spLocks noGrp="1" noChangeArrowheads="1"/>
          </p:cNvSpPr>
          <p:nvPr>
            <p:ph type="subTitle" idx="1"/>
          </p:nvPr>
        </p:nvSpPr>
        <p:spPr>
          <a:xfrm>
            <a:off x="228600" y="2971800"/>
            <a:ext cx="8763000" cy="3581400"/>
          </a:xfrm>
        </p:spPr>
        <p:txBody>
          <a:bodyPr/>
          <a:lstStyle/>
          <a:p>
            <a:r>
              <a:rPr lang="en-US"/>
              <a:t>Presenter:</a:t>
            </a:r>
          </a:p>
          <a:p>
            <a:r>
              <a:rPr lang="en-US"/>
              <a:t>Janet Ledyard</a:t>
            </a:r>
          </a:p>
          <a:p>
            <a:r>
              <a:rPr lang="en-US"/>
              <a:t>Teacher/Consultant </a:t>
            </a:r>
          </a:p>
          <a:p>
            <a:r>
              <a:rPr lang="en-US"/>
              <a:t>For Blind/Low Vision</a:t>
            </a:r>
          </a:p>
          <a:p>
            <a:r>
              <a:rPr lang="en-US"/>
              <a:t>Elkhart County Special Education Cooperative</a:t>
            </a:r>
          </a:p>
        </p:txBody>
      </p:sp>
    </p:spTree>
  </p:cSld>
  <p:clrMapOvr>
    <a:masterClrMapping/>
  </p:clrMapOvr>
  <p:transition>
    <p:sndAc>
      <p:stSnd>
        <p:snd r:embed="rId3" name="click.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dirty="0"/>
              <a:t>Factors to Consider: </a:t>
            </a:r>
            <a:br>
              <a:rPr lang="en-US" dirty="0"/>
            </a:br>
            <a:r>
              <a:rPr lang="en-US" dirty="0"/>
              <a:t>Environment</a:t>
            </a:r>
          </a:p>
        </p:txBody>
      </p:sp>
      <p:sp>
        <p:nvSpPr>
          <p:cNvPr id="446467" name="Rectangle 3"/>
          <p:cNvSpPr>
            <a:spLocks noGrp="1" noChangeArrowheads="1"/>
          </p:cNvSpPr>
          <p:nvPr>
            <p:ph type="body" idx="1"/>
          </p:nvPr>
        </p:nvSpPr>
        <p:spPr/>
        <p:txBody>
          <a:bodyPr/>
          <a:lstStyle/>
          <a:p>
            <a:r>
              <a:rPr lang="en-US"/>
              <a:t>Classroom </a:t>
            </a:r>
          </a:p>
          <a:p>
            <a:r>
              <a:rPr lang="en-US"/>
              <a:t>Desktop space</a:t>
            </a:r>
          </a:p>
          <a:p>
            <a:r>
              <a:rPr lang="en-US"/>
              <a:t>Electric outlets</a:t>
            </a:r>
          </a:p>
          <a:p>
            <a:r>
              <a:rPr lang="en-US"/>
              <a:t>Ergonomics</a:t>
            </a:r>
          </a:p>
          <a:p>
            <a:r>
              <a:rPr lang="en-US"/>
              <a:t>Mutliple classrooms</a:t>
            </a:r>
          </a:p>
          <a:p>
            <a:r>
              <a:rPr lang="en-US"/>
              <a:t>Storage</a:t>
            </a:r>
          </a:p>
          <a:p>
            <a:r>
              <a:rPr lang="en-US"/>
              <a:t>Student home use</a:t>
            </a:r>
          </a:p>
        </p:txBody>
      </p:sp>
    </p:spTree>
  </p:cSld>
  <p:clrMapOvr>
    <a:masterClrMapping/>
  </p:clrMapOvr>
  <p:transition>
    <p:sndAc>
      <p:stSnd>
        <p:snd r:embed="rId2" name="click.wav"/>
      </p:stSnd>
    </p:sndAc>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3048000" y="1371600"/>
            <a:ext cx="6096000" cy="5486400"/>
          </a:xfrm>
        </p:spPr>
        <p:txBody>
          <a:bodyPr/>
          <a:lstStyle/>
          <a:p>
            <a:pPr lvl="1"/>
            <a:r>
              <a:rPr lang="en-US"/>
              <a:t>Talking Typing Teacher – MarvleSoft Ent.</a:t>
            </a:r>
          </a:p>
          <a:p>
            <a:pPr lvl="1"/>
            <a:r>
              <a:rPr lang="en-US"/>
              <a:t>Talking Typing Tutor – De Witt &amp; Associates</a:t>
            </a:r>
          </a:p>
          <a:p>
            <a:pPr lvl="1"/>
            <a:r>
              <a:rPr lang="en-US"/>
              <a:t>Talking Typer - APH</a:t>
            </a:r>
          </a:p>
        </p:txBody>
      </p:sp>
      <p:sp>
        <p:nvSpPr>
          <p:cNvPr id="287747" name="Rectangle 3"/>
          <p:cNvSpPr>
            <a:spLocks noGrp="1" noChangeArrowheads="1"/>
          </p:cNvSpPr>
          <p:nvPr>
            <p:ph type="title"/>
          </p:nvPr>
        </p:nvSpPr>
        <p:spPr>
          <a:xfrm>
            <a:off x="457200" y="76200"/>
            <a:ext cx="8229600" cy="1139825"/>
          </a:xfrm>
        </p:spPr>
        <p:txBody>
          <a:bodyPr/>
          <a:lstStyle/>
          <a:p>
            <a:r>
              <a:rPr lang="en-US"/>
              <a:t>Keyboarding</a:t>
            </a:r>
          </a:p>
        </p:txBody>
      </p:sp>
      <p:pic>
        <p:nvPicPr>
          <p:cNvPr id="287751" name="Picture 7" descr="Photograph of the Talking Typing Teacher product box"/>
          <p:cNvPicPr>
            <a:picLocks noChangeAspect="1" noChangeArrowheads="1"/>
          </p:cNvPicPr>
          <p:nvPr/>
        </p:nvPicPr>
        <p:blipFill>
          <a:blip r:embed="rId4"/>
          <a:srcRect/>
          <a:stretch>
            <a:fillRect/>
          </a:stretch>
        </p:blipFill>
        <p:spPr bwMode="auto">
          <a:xfrm>
            <a:off x="457200" y="1271588"/>
            <a:ext cx="2895600" cy="2690812"/>
          </a:xfrm>
          <a:prstGeom prst="rect">
            <a:avLst/>
          </a:prstGeom>
          <a:noFill/>
        </p:spPr>
      </p:pic>
      <p:pic>
        <p:nvPicPr>
          <p:cNvPr id="287753" name="Picture 9" descr="Image of the Talking Typer logo"/>
          <p:cNvPicPr>
            <a:picLocks noChangeAspect="1" noChangeArrowheads="1"/>
          </p:cNvPicPr>
          <p:nvPr/>
        </p:nvPicPr>
        <p:blipFill>
          <a:blip r:embed="rId5"/>
          <a:srcRect/>
          <a:stretch>
            <a:fillRect/>
          </a:stretch>
        </p:blipFill>
        <p:spPr bwMode="auto">
          <a:xfrm>
            <a:off x="2057400" y="4267200"/>
            <a:ext cx="2438400" cy="2438400"/>
          </a:xfrm>
          <a:prstGeom prst="rect">
            <a:avLst/>
          </a:prstGeom>
          <a:noFill/>
        </p:spPr>
      </p:pic>
      <p:pic>
        <p:nvPicPr>
          <p:cNvPr id="287755" name="Picture 11" descr="Image of the PC Talking Typing Tutor CD-ROM"/>
          <p:cNvPicPr>
            <a:picLocks noChangeAspect="1" noChangeArrowheads="1"/>
          </p:cNvPicPr>
          <p:nvPr/>
        </p:nvPicPr>
        <p:blipFill>
          <a:blip r:embed="rId6"/>
          <a:srcRect/>
          <a:stretch>
            <a:fillRect/>
          </a:stretch>
        </p:blipFill>
        <p:spPr bwMode="auto">
          <a:xfrm>
            <a:off x="5943600" y="4191000"/>
            <a:ext cx="2419350" cy="241935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7746">
                                            <p:txEl>
                                              <p:pRg st="0" end="0"/>
                                            </p:txEl>
                                          </p:spTgt>
                                        </p:tgtEl>
                                        <p:attrNameLst>
                                          <p:attrName>style.visibility</p:attrName>
                                        </p:attrNameLst>
                                      </p:cBhvr>
                                      <p:to>
                                        <p:strVal val="visible"/>
                                      </p:to>
                                    </p:set>
                                    <p:anim calcmode="lin" valueType="num">
                                      <p:cBhvr additive="base">
                                        <p:cTn id="7" dur="1000" fill="hold"/>
                                        <p:tgtEl>
                                          <p:spTgt spid="28774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8774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 presetClass="entr" presetSubtype="10" fill="hold" nodeType="afterEffect">
                                  <p:stCondLst>
                                    <p:cond delay="0"/>
                                  </p:stCondLst>
                                  <p:childTnLst>
                                    <p:set>
                                      <p:cBhvr>
                                        <p:cTn id="11" dur="1" fill="hold">
                                          <p:stCondLst>
                                            <p:cond delay="0"/>
                                          </p:stCondLst>
                                        </p:cTn>
                                        <p:tgtEl>
                                          <p:spTgt spid="287751"/>
                                        </p:tgtEl>
                                        <p:attrNameLst>
                                          <p:attrName>style.visibility</p:attrName>
                                        </p:attrNameLst>
                                      </p:cBhvr>
                                      <p:to>
                                        <p:strVal val="visible"/>
                                      </p:to>
                                    </p:set>
                                    <p:animEffect transition="in" filter="checkerboard(across)">
                                      <p:cBhvr>
                                        <p:cTn id="12" dur="500"/>
                                        <p:tgtEl>
                                          <p:spTgt spid="287751"/>
                                        </p:tgtEl>
                                      </p:cBhvr>
                                    </p:animEffect>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87746">
                                            <p:txEl>
                                              <p:pRg st="1" end="1"/>
                                            </p:txEl>
                                          </p:spTgt>
                                        </p:tgtEl>
                                        <p:attrNameLst>
                                          <p:attrName>style.visibility</p:attrName>
                                        </p:attrNameLst>
                                      </p:cBhvr>
                                      <p:to>
                                        <p:strVal val="visible"/>
                                      </p:to>
                                    </p:set>
                                    <p:anim calcmode="lin" valueType="num">
                                      <p:cBhvr additive="base">
                                        <p:cTn id="16" dur="1000" fill="hold"/>
                                        <p:tgtEl>
                                          <p:spTgt spid="287746">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287746">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5" presetClass="entr" presetSubtype="5" fill="hold" nodeType="afterEffect">
                                  <p:stCondLst>
                                    <p:cond delay="0"/>
                                  </p:stCondLst>
                                  <p:childTnLst>
                                    <p:set>
                                      <p:cBhvr>
                                        <p:cTn id="20" dur="1" fill="hold">
                                          <p:stCondLst>
                                            <p:cond delay="0"/>
                                          </p:stCondLst>
                                        </p:cTn>
                                        <p:tgtEl>
                                          <p:spTgt spid="287755"/>
                                        </p:tgtEl>
                                        <p:attrNameLst>
                                          <p:attrName>style.visibility</p:attrName>
                                        </p:attrNameLst>
                                      </p:cBhvr>
                                      <p:to>
                                        <p:strVal val="visible"/>
                                      </p:to>
                                    </p:set>
                                    <p:animEffect transition="in" filter="checkerboard(down)">
                                      <p:cBhvr>
                                        <p:cTn id="21" dur="500"/>
                                        <p:tgtEl>
                                          <p:spTgt spid="287755"/>
                                        </p:tgtEl>
                                      </p:cBhvr>
                                    </p:animEffect>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287746">
                                            <p:txEl>
                                              <p:pRg st="2" end="2"/>
                                            </p:txEl>
                                          </p:spTgt>
                                        </p:tgtEl>
                                        <p:attrNameLst>
                                          <p:attrName>style.visibility</p:attrName>
                                        </p:attrNameLst>
                                      </p:cBhvr>
                                      <p:to>
                                        <p:strVal val="visible"/>
                                      </p:to>
                                    </p:set>
                                    <p:anim calcmode="lin" valueType="num">
                                      <p:cBhvr additive="base">
                                        <p:cTn id="25" dur="1000" fill="hold"/>
                                        <p:tgtEl>
                                          <p:spTgt spid="287746">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87746">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5" presetClass="entr" presetSubtype="10" fill="hold" nodeType="afterEffect">
                                  <p:stCondLst>
                                    <p:cond delay="0"/>
                                  </p:stCondLst>
                                  <p:childTnLst>
                                    <p:set>
                                      <p:cBhvr>
                                        <p:cTn id="29" dur="1" fill="hold">
                                          <p:stCondLst>
                                            <p:cond delay="0"/>
                                          </p:stCondLst>
                                        </p:cTn>
                                        <p:tgtEl>
                                          <p:spTgt spid="287753"/>
                                        </p:tgtEl>
                                        <p:attrNameLst>
                                          <p:attrName>style.visibility</p:attrName>
                                        </p:attrNameLst>
                                      </p:cBhvr>
                                      <p:to>
                                        <p:strVal val="visible"/>
                                      </p:to>
                                    </p:set>
                                    <p:animEffect transition="in" filter="checkerboard(across)">
                                      <p:cBhvr>
                                        <p:cTn id="30" dur="1000"/>
                                        <p:tgtEl>
                                          <p:spTgt spid="287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body" idx="1"/>
          </p:nvPr>
        </p:nvSpPr>
        <p:spPr>
          <a:xfrm>
            <a:off x="76200" y="1143000"/>
            <a:ext cx="6096000" cy="5486400"/>
          </a:xfrm>
        </p:spPr>
        <p:txBody>
          <a:bodyPr/>
          <a:lstStyle/>
          <a:p>
            <a:pPr lvl="1"/>
            <a:r>
              <a:rPr lang="en-US"/>
              <a:t>Large Print Keyboards</a:t>
            </a:r>
          </a:p>
          <a:p>
            <a:pPr lvl="1"/>
            <a:r>
              <a:rPr lang="en-US"/>
              <a:t>Zoom Caps</a:t>
            </a:r>
          </a:p>
          <a:p>
            <a:pPr lvl="1"/>
            <a:r>
              <a:rPr lang="en-US"/>
              <a:t>Encourage looking, not Touch Typing</a:t>
            </a:r>
          </a:p>
        </p:txBody>
      </p:sp>
      <p:sp>
        <p:nvSpPr>
          <p:cNvPr id="288771" name="Rectangle 3"/>
          <p:cNvSpPr>
            <a:spLocks noGrp="1" noChangeArrowheads="1"/>
          </p:cNvSpPr>
          <p:nvPr>
            <p:ph type="title"/>
          </p:nvPr>
        </p:nvSpPr>
        <p:spPr>
          <a:xfrm>
            <a:off x="457200" y="76200"/>
            <a:ext cx="8229600" cy="1139825"/>
          </a:xfrm>
        </p:spPr>
        <p:txBody>
          <a:bodyPr/>
          <a:lstStyle/>
          <a:p>
            <a:r>
              <a:rPr lang="en-US"/>
              <a:t>Keyboarding</a:t>
            </a:r>
          </a:p>
        </p:txBody>
      </p:sp>
      <p:pic>
        <p:nvPicPr>
          <p:cNvPr id="288786" name="Picture 18" descr="Large Print Keyboard Labels, black on yellow"/>
          <p:cNvPicPr>
            <a:picLocks noChangeAspect="1" noChangeArrowheads="1"/>
          </p:cNvPicPr>
          <p:nvPr/>
        </p:nvPicPr>
        <p:blipFill>
          <a:blip r:embed="rId4"/>
          <a:srcRect/>
          <a:stretch>
            <a:fillRect/>
          </a:stretch>
        </p:blipFill>
        <p:spPr bwMode="auto">
          <a:xfrm>
            <a:off x="609600" y="3276600"/>
            <a:ext cx="2286000" cy="1447800"/>
          </a:xfrm>
          <a:prstGeom prst="rect">
            <a:avLst/>
          </a:prstGeom>
          <a:noFill/>
        </p:spPr>
      </p:pic>
      <p:pic>
        <p:nvPicPr>
          <p:cNvPr id="288790" name="Picture 22" descr="Photograph of BigKeys LX keyboard from EnableMart"/>
          <p:cNvPicPr>
            <a:picLocks noChangeAspect="1" noChangeArrowheads="1"/>
          </p:cNvPicPr>
          <p:nvPr/>
        </p:nvPicPr>
        <p:blipFill>
          <a:blip r:embed="rId5"/>
          <a:srcRect/>
          <a:stretch>
            <a:fillRect/>
          </a:stretch>
        </p:blipFill>
        <p:spPr bwMode="auto">
          <a:xfrm>
            <a:off x="6781800" y="533400"/>
            <a:ext cx="2286000" cy="2286000"/>
          </a:xfrm>
          <a:prstGeom prst="rect">
            <a:avLst/>
          </a:prstGeom>
          <a:noFill/>
        </p:spPr>
      </p:pic>
      <p:pic>
        <p:nvPicPr>
          <p:cNvPr id="288794" name="Picture 26" descr="Photograph of Large Key Keyboard VisionBoard2 - White keys from Hooleon.com"/>
          <p:cNvPicPr>
            <a:picLocks noChangeAspect="1" noChangeArrowheads="1"/>
          </p:cNvPicPr>
          <p:nvPr/>
        </p:nvPicPr>
        <p:blipFill>
          <a:blip r:embed="rId6"/>
          <a:srcRect/>
          <a:stretch>
            <a:fillRect/>
          </a:stretch>
        </p:blipFill>
        <p:spPr bwMode="auto">
          <a:xfrm>
            <a:off x="5734050" y="4286250"/>
            <a:ext cx="3333750" cy="2495550"/>
          </a:xfrm>
          <a:prstGeom prst="rect">
            <a:avLst/>
          </a:prstGeom>
          <a:noFill/>
        </p:spPr>
      </p:pic>
      <p:pic>
        <p:nvPicPr>
          <p:cNvPr id="288796" name="Picture 28" descr="Large Print keyboard labels - black on white">
            <a:hlinkClick r:id="rId7"/>
          </p:cNvPr>
          <p:cNvPicPr>
            <a:picLocks noChangeAspect="1" noChangeArrowheads="1"/>
          </p:cNvPicPr>
          <p:nvPr/>
        </p:nvPicPr>
        <p:blipFill>
          <a:blip r:embed="rId8"/>
          <a:srcRect/>
          <a:stretch>
            <a:fillRect/>
          </a:stretch>
        </p:blipFill>
        <p:spPr bwMode="auto">
          <a:xfrm>
            <a:off x="304800" y="5419725"/>
            <a:ext cx="952500" cy="1057275"/>
          </a:xfrm>
          <a:prstGeom prst="rect">
            <a:avLst/>
          </a:prstGeom>
          <a:noFill/>
        </p:spPr>
      </p:pic>
      <p:pic>
        <p:nvPicPr>
          <p:cNvPr id="288800" name="Picture 32" descr="Large Print keyboard labels - white on black"/>
          <p:cNvPicPr>
            <a:picLocks noChangeAspect="1" noChangeArrowheads="1"/>
          </p:cNvPicPr>
          <p:nvPr/>
        </p:nvPicPr>
        <p:blipFill>
          <a:blip r:embed="rId9"/>
          <a:srcRect/>
          <a:stretch>
            <a:fillRect/>
          </a:stretch>
        </p:blipFill>
        <p:spPr bwMode="auto">
          <a:xfrm>
            <a:off x="1695450" y="4991100"/>
            <a:ext cx="1809750" cy="1790700"/>
          </a:xfrm>
          <a:prstGeom prst="rect">
            <a:avLst/>
          </a:prstGeom>
          <a:noFill/>
        </p:spPr>
      </p:pic>
      <p:pic>
        <p:nvPicPr>
          <p:cNvPr id="288788" name="Picture 20" descr="Photograph of the BigKeys Plus keyboard from EnableMart"/>
          <p:cNvPicPr>
            <a:picLocks noChangeAspect="1" noChangeArrowheads="1"/>
          </p:cNvPicPr>
          <p:nvPr/>
        </p:nvPicPr>
        <p:blipFill>
          <a:blip r:embed="rId10"/>
          <a:srcRect/>
          <a:stretch>
            <a:fillRect/>
          </a:stretch>
        </p:blipFill>
        <p:spPr bwMode="auto">
          <a:xfrm>
            <a:off x="4343400" y="2720975"/>
            <a:ext cx="4419600" cy="1774825"/>
          </a:xfrm>
          <a:prstGeom prst="rect">
            <a:avLst/>
          </a:prstGeom>
          <a:noFill/>
        </p:spPr>
      </p:pic>
      <p:pic>
        <p:nvPicPr>
          <p:cNvPr id="288792" name="Picture 24" descr="Photograph of Keys-U-See Large Print Low Vision and High Contrast Keyboard from EnableMart"/>
          <p:cNvPicPr>
            <a:picLocks noChangeAspect="1" noChangeArrowheads="1"/>
          </p:cNvPicPr>
          <p:nvPr/>
        </p:nvPicPr>
        <p:blipFill>
          <a:blip r:embed="rId11"/>
          <a:srcRect/>
          <a:stretch>
            <a:fillRect/>
          </a:stretch>
        </p:blipFill>
        <p:spPr bwMode="auto">
          <a:xfrm>
            <a:off x="4114800" y="5715000"/>
            <a:ext cx="2286000" cy="108585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88770">
                                            <p:txEl>
                                              <p:pRg st="0" end="0"/>
                                            </p:txEl>
                                          </p:spTgt>
                                        </p:tgtEl>
                                        <p:attrNameLst>
                                          <p:attrName>style.visibility</p:attrName>
                                        </p:attrNameLst>
                                      </p:cBhvr>
                                      <p:to>
                                        <p:strVal val="visible"/>
                                      </p:to>
                                    </p:set>
                                    <p:anim calcmode="lin" valueType="num">
                                      <p:cBhvr additive="base">
                                        <p:cTn id="7" dur="1000" fill="hold"/>
                                        <p:tgtEl>
                                          <p:spTgt spid="28877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88770">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6" fill="hold" nodeType="afterEffect">
                                  <p:stCondLst>
                                    <p:cond delay="0"/>
                                  </p:stCondLst>
                                  <p:childTnLst>
                                    <p:set>
                                      <p:cBhvr>
                                        <p:cTn id="11" dur="1" fill="hold">
                                          <p:stCondLst>
                                            <p:cond delay="0"/>
                                          </p:stCondLst>
                                        </p:cTn>
                                        <p:tgtEl>
                                          <p:spTgt spid="288794"/>
                                        </p:tgtEl>
                                        <p:attrNameLst>
                                          <p:attrName>style.visibility</p:attrName>
                                        </p:attrNameLst>
                                      </p:cBhvr>
                                      <p:to>
                                        <p:strVal val="visible"/>
                                      </p:to>
                                    </p:set>
                                    <p:anim calcmode="lin" valueType="num">
                                      <p:cBhvr additive="base">
                                        <p:cTn id="12" dur="500" fill="hold"/>
                                        <p:tgtEl>
                                          <p:spTgt spid="288794"/>
                                        </p:tgtEl>
                                        <p:attrNameLst>
                                          <p:attrName>ppt_x</p:attrName>
                                        </p:attrNameLst>
                                      </p:cBhvr>
                                      <p:tavLst>
                                        <p:tav tm="0">
                                          <p:val>
                                            <p:strVal val="1+#ppt_w/2"/>
                                          </p:val>
                                        </p:tav>
                                        <p:tav tm="100000">
                                          <p:val>
                                            <p:strVal val="#ppt_x"/>
                                          </p:val>
                                        </p:tav>
                                      </p:tavLst>
                                    </p:anim>
                                    <p:anim calcmode="lin" valueType="num">
                                      <p:cBhvr additive="base">
                                        <p:cTn id="13" dur="500" fill="hold"/>
                                        <p:tgtEl>
                                          <p:spTgt spid="288794"/>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3" fill="hold" nodeType="afterEffect">
                                  <p:stCondLst>
                                    <p:cond delay="0"/>
                                  </p:stCondLst>
                                  <p:childTnLst>
                                    <p:set>
                                      <p:cBhvr>
                                        <p:cTn id="16" dur="1" fill="hold">
                                          <p:stCondLst>
                                            <p:cond delay="0"/>
                                          </p:stCondLst>
                                        </p:cTn>
                                        <p:tgtEl>
                                          <p:spTgt spid="288790"/>
                                        </p:tgtEl>
                                        <p:attrNameLst>
                                          <p:attrName>style.visibility</p:attrName>
                                        </p:attrNameLst>
                                      </p:cBhvr>
                                      <p:to>
                                        <p:strVal val="visible"/>
                                      </p:to>
                                    </p:set>
                                    <p:anim calcmode="lin" valueType="num">
                                      <p:cBhvr additive="base">
                                        <p:cTn id="17" dur="500" fill="hold"/>
                                        <p:tgtEl>
                                          <p:spTgt spid="288790"/>
                                        </p:tgtEl>
                                        <p:attrNameLst>
                                          <p:attrName>ppt_x</p:attrName>
                                        </p:attrNameLst>
                                      </p:cBhvr>
                                      <p:tavLst>
                                        <p:tav tm="0">
                                          <p:val>
                                            <p:strVal val="1+#ppt_w/2"/>
                                          </p:val>
                                        </p:tav>
                                        <p:tav tm="100000">
                                          <p:val>
                                            <p:strVal val="#ppt_x"/>
                                          </p:val>
                                        </p:tav>
                                      </p:tavLst>
                                    </p:anim>
                                    <p:anim calcmode="lin" valueType="num">
                                      <p:cBhvr additive="base">
                                        <p:cTn id="18" dur="500" fill="hold"/>
                                        <p:tgtEl>
                                          <p:spTgt spid="288790"/>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288792"/>
                                        </p:tgtEl>
                                        <p:attrNameLst>
                                          <p:attrName>style.visibility</p:attrName>
                                        </p:attrNameLst>
                                      </p:cBhvr>
                                      <p:to>
                                        <p:strVal val="visible"/>
                                      </p:to>
                                    </p:set>
                                    <p:anim calcmode="lin" valueType="num">
                                      <p:cBhvr additive="base">
                                        <p:cTn id="22" dur="500" fill="hold"/>
                                        <p:tgtEl>
                                          <p:spTgt spid="288792"/>
                                        </p:tgtEl>
                                        <p:attrNameLst>
                                          <p:attrName>ppt_x</p:attrName>
                                        </p:attrNameLst>
                                      </p:cBhvr>
                                      <p:tavLst>
                                        <p:tav tm="0">
                                          <p:val>
                                            <p:strVal val="#ppt_x"/>
                                          </p:val>
                                        </p:tav>
                                        <p:tav tm="100000">
                                          <p:val>
                                            <p:strVal val="#ppt_x"/>
                                          </p:val>
                                        </p:tav>
                                      </p:tavLst>
                                    </p:anim>
                                    <p:anim calcmode="lin" valueType="num">
                                      <p:cBhvr additive="base">
                                        <p:cTn id="23" dur="500" fill="hold"/>
                                        <p:tgtEl>
                                          <p:spTgt spid="28879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288788"/>
                                        </p:tgtEl>
                                        <p:attrNameLst>
                                          <p:attrName>style.visibility</p:attrName>
                                        </p:attrNameLst>
                                      </p:cBhvr>
                                      <p:to>
                                        <p:strVal val="visible"/>
                                      </p:to>
                                    </p:set>
                                    <p:anim calcmode="lin" valueType="num">
                                      <p:cBhvr additive="base">
                                        <p:cTn id="27" dur="500" fill="hold"/>
                                        <p:tgtEl>
                                          <p:spTgt spid="288788"/>
                                        </p:tgtEl>
                                        <p:attrNameLst>
                                          <p:attrName>ppt_x</p:attrName>
                                        </p:attrNameLst>
                                      </p:cBhvr>
                                      <p:tavLst>
                                        <p:tav tm="0">
                                          <p:val>
                                            <p:strVal val="1+#ppt_w/2"/>
                                          </p:val>
                                        </p:tav>
                                        <p:tav tm="100000">
                                          <p:val>
                                            <p:strVal val="#ppt_x"/>
                                          </p:val>
                                        </p:tav>
                                      </p:tavLst>
                                    </p:anim>
                                    <p:anim calcmode="lin" valueType="num">
                                      <p:cBhvr additive="base">
                                        <p:cTn id="28" dur="500" fill="hold"/>
                                        <p:tgtEl>
                                          <p:spTgt spid="288788"/>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9" fill="hold" grpId="0" nodeType="afterEffect">
                                  <p:stCondLst>
                                    <p:cond delay="0"/>
                                  </p:stCondLst>
                                  <p:childTnLst>
                                    <p:set>
                                      <p:cBhvr>
                                        <p:cTn id="31" dur="1" fill="hold">
                                          <p:stCondLst>
                                            <p:cond delay="0"/>
                                          </p:stCondLst>
                                        </p:cTn>
                                        <p:tgtEl>
                                          <p:spTgt spid="288770">
                                            <p:txEl>
                                              <p:pRg st="1" end="1"/>
                                            </p:txEl>
                                          </p:spTgt>
                                        </p:tgtEl>
                                        <p:attrNameLst>
                                          <p:attrName>style.visibility</p:attrName>
                                        </p:attrNameLst>
                                      </p:cBhvr>
                                      <p:to>
                                        <p:strVal val="visible"/>
                                      </p:to>
                                    </p:set>
                                    <p:anim calcmode="lin" valueType="num">
                                      <p:cBhvr additive="base">
                                        <p:cTn id="32" dur="1000" fill="hold"/>
                                        <p:tgtEl>
                                          <p:spTgt spid="288770">
                                            <p:txEl>
                                              <p:pRg st="1" end="1"/>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88770">
                                            <p:txEl>
                                              <p:pRg st="1" end="1"/>
                                            </p:txEl>
                                          </p:spTgt>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 presetClass="entr" presetSubtype="12" fill="hold" nodeType="afterEffect">
                                  <p:stCondLst>
                                    <p:cond delay="0"/>
                                  </p:stCondLst>
                                  <p:childTnLst>
                                    <p:set>
                                      <p:cBhvr>
                                        <p:cTn id="36" dur="1" fill="hold">
                                          <p:stCondLst>
                                            <p:cond delay="0"/>
                                          </p:stCondLst>
                                        </p:cTn>
                                        <p:tgtEl>
                                          <p:spTgt spid="288800"/>
                                        </p:tgtEl>
                                        <p:attrNameLst>
                                          <p:attrName>style.visibility</p:attrName>
                                        </p:attrNameLst>
                                      </p:cBhvr>
                                      <p:to>
                                        <p:strVal val="visible"/>
                                      </p:to>
                                    </p:set>
                                    <p:anim calcmode="lin" valueType="num">
                                      <p:cBhvr additive="base">
                                        <p:cTn id="37" dur="500" fill="hold"/>
                                        <p:tgtEl>
                                          <p:spTgt spid="288800"/>
                                        </p:tgtEl>
                                        <p:attrNameLst>
                                          <p:attrName>ppt_x</p:attrName>
                                        </p:attrNameLst>
                                      </p:cBhvr>
                                      <p:tavLst>
                                        <p:tav tm="0">
                                          <p:val>
                                            <p:strVal val="0-#ppt_w/2"/>
                                          </p:val>
                                        </p:tav>
                                        <p:tav tm="100000">
                                          <p:val>
                                            <p:strVal val="#ppt_x"/>
                                          </p:val>
                                        </p:tav>
                                      </p:tavLst>
                                    </p:anim>
                                    <p:anim calcmode="lin" valueType="num">
                                      <p:cBhvr additive="base">
                                        <p:cTn id="38" dur="500" fill="hold"/>
                                        <p:tgtEl>
                                          <p:spTgt spid="288800"/>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 presetClass="entr" presetSubtype="12" fill="hold" nodeType="afterEffect">
                                  <p:stCondLst>
                                    <p:cond delay="0"/>
                                  </p:stCondLst>
                                  <p:childTnLst>
                                    <p:set>
                                      <p:cBhvr>
                                        <p:cTn id="41" dur="1" fill="hold">
                                          <p:stCondLst>
                                            <p:cond delay="0"/>
                                          </p:stCondLst>
                                        </p:cTn>
                                        <p:tgtEl>
                                          <p:spTgt spid="288796"/>
                                        </p:tgtEl>
                                        <p:attrNameLst>
                                          <p:attrName>style.visibility</p:attrName>
                                        </p:attrNameLst>
                                      </p:cBhvr>
                                      <p:to>
                                        <p:strVal val="visible"/>
                                      </p:to>
                                    </p:set>
                                    <p:anim calcmode="lin" valueType="num">
                                      <p:cBhvr additive="base">
                                        <p:cTn id="42" dur="500" fill="hold"/>
                                        <p:tgtEl>
                                          <p:spTgt spid="288796"/>
                                        </p:tgtEl>
                                        <p:attrNameLst>
                                          <p:attrName>ppt_x</p:attrName>
                                        </p:attrNameLst>
                                      </p:cBhvr>
                                      <p:tavLst>
                                        <p:tav tm="0">
                                          <p:val>
                                            <p:strVal val="0-#ppt_w/2"/>
                                          </p:val>
                                        </p:tav>
                                        <p:tav tm="100000">
                                          <p:val>
                                            <p:strVal val="#ppt_x"/>
                                          </p:val>
                                        </p:tav>
                                      </p:tavLst>
                                    </p:anim>
                                    <p:anim calcmode="lin" valueType="num">
                                      <p:cBhvr additive="base">
                                        <p:cTn id="43" dur="500" fill="hold"/>
                                        <p:tgtEl>
                                          <p:spTgt spid="288796"/>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 presetClass="entr" presetSubtype="8" fill="hold" nodeType="afterEffect">
                                  <p:stCondLst>
                                    <p:cond delay="0"/>
                                  </p:stCondLst>
                                  <p:childTnLst>
                                    <p:set>
                                      <p:cBhvr>
                                        <p:cTn id="46" dur="1" fill="hold">
                                          <p:stCondLst>
                                            <p:cond delay="0"/>
                                          </p:stCondLst>
                                        </p:cTn>
                                        <p:tgtEl>
                                          <p:spTgt spid="288786"/>
                                        </p:tgtEl>
                                        <p:attrNameLst>
                                          <p:attrName>style.visibility</p:attrName>
                                        </p:attrNameLst>
                                      </p:cBhvr>
                                      <p:to>
                                        <p:strVal val="visible"/>
                                      </p:to>
                                    </p:set>
                                    <p:anim calcmode="lin" valueType="num">
                                      <p:cBhvr additive="base">
                                        <p:cTn id="47" dur="500" fill="hold"/>
                                        <p:tgtEl>
                                          <p:spTgt spid="288786"/>
                                        </p:tgtEl>
                                        <p:attrNameLst>
                                          <p:attrName>ppt_x</p:attrName>
                                        </p:attrNameLst>
                                      </p:cBhvr>
                                      <p:tavLst>
                                        <p:tav tm="0">
                                          <p:val>
                                            <p:strVal val="0-#ppt_w/2"/>
                                          </p:val>
                                        </p:tav>
                                        <p:tav tm="100000">
                                          <p:val>
                                            <p:strVal val="#ppt_x"/>
                                          </p:val>
                                        </p:tav>
                                      </p:tavLst>
                                    </p:anim>
                                    <p:anim calcmode="lin" valueType="num">
                                      <p:cBhvr additive="base">
                                        <p:cTn id="48" dur="500" fill="hold"/>
                                        <p:tgtEl>
                                          <p:spTgt spid="288786"/>
                                        </p:tgtEl>
                                        <p:attrNameLst>
                                          <p:attrName>ppt_y</p:attrName>
                                        </p:attrNameLst>
                                      </p:cBhvr>
                                      <p:tavLst>
                                        <p:tav tm="0">
                                          <p:val>
                                            <p:strVal val="#ppt_y"/>
                                          </p:val>
                                        </p:tav>
                                        <p:tav tm="100000">
                                          <p:val>
                                            <p:strVal val="#ppt_y"/>
                                          </p:val>
                                        </p:tav>
                                      </p:tavLst>
                                    </p:anim>
                                  </p:childTnLst>
                                </p:cTn>
                              </p:par>
                            </p:childTnLst>
                          </p:cTn>
                        </p:par>
                        <p:par>
                          <p:cTn id="49" fill="hold">
                            <p:stCondLst>
                              <p:cond delay="5500"/>
                            </p:stCondLst>
                            <p:childTnLst>
                              <p:par>
                                <p:cTn id="50" presetID="2" presetClass="entr" presetSubtype="8" fill="hold" grpId="0" nodeType="afterEffect">
                                  <p:stCondLst>
                                    <p:cond delay="0"/>
                                  </p:stCondLst>
                                  <p:childTnLst>
                                    <p:set>
                                      <p:cBhvr>
                                        <p:cTn id="51" dur="1" fill="hold">
                                          <p:stCondLst>
                                            <p:cond delay="0"/>
                                          </p:stCondLst>
                                        </p:cTn>
                                        <p:tgtEl>
                                          <p:spTgt spid="288770">
                                            <p:txEl>
                                              <p:pRg st="2" end="2"/>
                                            </p:txEl>
                                          </p:spTgt>
                                        </p:tgtEl>
                                        <p:attrNameLst>
                                          <p:attrName>style.visibility</p:attrName>
                                        </p:attrNameLst>
                                      </p:cBhvr>
                                      <p:to>
                                        <p:strVal val="visible"/>
                                      </p:to>
                                    </p:set>
                                    <p:anim calcmode="lin" valueType="num">
                                      <p:cBhvr additive="base">
                                        <p:cTn id="52" dur="1000" fill="hold"/>
                                        <p:tgtEl>
                                          <p:spTgt spid="288770">
                                            <p:txEl>
                                              <p:pRg st="2" end="2"/>
                                            </p:txEl>
                                          </p:spTgt>
                                        </p:tgtEl>
                                        <p:attrNameLst>
                                          <p:attrName>ppt_x</p:attrName>
                                        </p:attrNameLst>
                                      </p:cBhvr>
                                      <p:tavLst>
                                        <p:tav tm="0">
                                          <p:val>
                                            <p:strVal val="0-#ppt_w/2"/>
                                          </p:val>
                                        </p:tav>
                                        <p:tav tm="100000">
                                          <p:val>
                                            <p:strVal val="#ppt_x"/>
                                          </p:val>
                                        </p:tav>
                                      </p:tavLst>
                                    </p:anim>
                                    <p:anim calcmode="lin" valueType="num">
                                      <p:cBhvr additive="base">
                                        <p:cTn id="53" dur="1000" fill="hold"/>
                                        <p:tgtEl>
                                          <p:spTgt spid="28877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0"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body" idx="1"/>
          </p:nvPr>
        </p:nvSpPr>
        <p:spPr>
          <a:xfrm>
            <a:off x="76200" y="1143000"/>
            <a:ext cx="6629400" cy="5486400"/>
          </a:xfrm>
        </p:spPr>
        <p:txBody>
          <a:bodyPr/>
          <a:lstStyle/>
          <a:p>
            <a:r>
              <a:rPr lang="en-US"/>
              <a:t>Keyboard Helpers</a:t>
            </a:r>
          </a:p>
          <a:p>
            <a:pPr lvl="1"/>
            <a:r>
              <a:rPr lang="en-US">
                <a:hlinkClick r:id="rId4"/>
              </a:rPr>
              <a:t>www.keyboardhelpers.com</a:t>
            </a:r>
            <a:endParaRPr lang="en-US"/>
          </a:p>
          <a:p>
            <a:r>
              <a:rPr lang="en-US"/>
              <a:t>Keyboard shortcuts for</a:t>
            </a:r>
          </a:p>
          <a:p>
            <a:pPr lvl="1"/>
            <a:r>
              <a:rPr lang="en-US"/>
              <a:t>The Operating System</a:t>
            </a:r>
          </a:p>
          <a:p>
            <a:pPr lvl="2"/>
            <a:r>
              <a:rPr lang="en-US"/>
              <a:t>Window XP, Vista, Windows 7 Mac OSX</a:t>
            </a:r>
          </a:p>
          <a:p>
            <a:pPr lvl="1"/>
            <a:r>
              <a:rPr lang="en-US"/>
              <a:t>MS Office</a:t>
            </a:r>
          </a:p>
          <a:p>
            <a:pPr lvl="2"/>
            <a:r>
              <a:rPr lang="en-US"/>
              <a:t>Word</a:t>
            </a:r>
          </a:p>
          <a:p>
            <a:pPr lvl="2"/>
            <a:r>
              <a:rPr lang="en-US"/>
              <a:t>Excel</a:t>
            </a:r>
          </a:p>
          <a:p>
            <a:pPr lvl="2"/>
            <a:r>
              <a:rPr lang="en-US"/>
              <a:t>Outlook, etc.</a:t>
            </a:r>
          </a:p>
          <a:p>
            <a:pPr lvl="1"/>
            <a:r>
              <a:rPr lang="en-US"/>
              <a:t>Internet Explorer</a:t>
            </a:r>
          </a:p>
        </p:txBody>
      </p:sp>
      <p:sp>
        <p:nvSpPr>
          <p:cNvPr id="291843" name="Rectangle 3"/>
          <p:cNvSpPr>
            <a:spLocks noGrp="1" noChangeArrowheads="1"/>
          </p:cNvSpPr>
          <p:nvPr>
            <p:ph type="title"/>
          </p:nvPr>
        </p:nvSpPr>
        <p:spPr>
          <a:xfrm>
            <a:off x="457200" y="76200"/>
            <a:ext cx="8229600" cy="1139825"/>
          </a:xfrm>
        </p:spPr>
        <p:txBody>
          <a:bodyPr/>
          <a:lstStyle/>
          <a:p>
            <a:r>
              <a:rPr lang="en-US"/>
              <a:t>Keyboarding</a:t>
            </a:r>
          </a:p>
        </p:txBody>
      </p:sp>
      <p:pic>
        <p:nvPicPr>
          <p:cNvPr id="291852" name="Picture 12" descr="Photograph of computer keyboard"/>
          <p:cNvPicPr>
            <a:picLocks noChangeAspect="1" noChangeArrowheads="1"/>
          </p:cNvPicPr>
          <p:nvPr/>
        </p:nvPicPr>
        <p:blipFill>
          <a:blip r:embed="rId5"/>
          <a:srcRect/>
          <a:stretch>
            <a:fillRect/>
          </a:stretch>
        </p:blipFill>
        <p:spPr bwMode="auto">
          <a:xfrm>
            <a:off x="5334000" y="4603750"/>
            <a:ext cx="3505200" cy="1911350"/>
          </a:xfrm>
          <a:prstGeom prst="rect">
            <a:avLst/>
          </a:prstGeom>
          <a:noFill/>
        </p:spPr>
      </p:pic>
      <p:pic>
        <p:nvPicPr>
          <p:cNvPr id="291855" name="Picture 15" descr="Clipart of Control key"/>
          <p:cNvPicPr>
            <a:picLocks noChangeAspect="1" noChangeArrowheads="1"/>
          </p:cNvPicPr>
          <p:nvPr/>
        </p:nvPicPr>
        <p:blipFill>
          <a:blip r:embed="rId6"/>
          <a:srcRect/>
          <a:stretch>
            <a:fillRect/>
          </a:stretch>
        </p:blipFill>
        <p:spPr bwMode="auto">
          <a:xfrm>
            <a:off x="6858000" y="457200"/>
            <a:ext cx="1914525" cy="1946275"/>
          </a:xfrm>
          <a:prstGeom prst="rect">
            <a:avLst/>
          </a:prstGeom>
          <a:noFill/>
        </p:spPr>
      </p:pic>
      <p:pic>
        <p:nvPicPr>
          <p:cNvPr id="291857" name="Picture 17" descr="Clipart of Delete key"/>
          <p:cNvPicPr>
            <a:picLocks noChangeAspect="1" noChangeArrowheads="1"/>
          </p:cNvPicPr>
          <p:nvPr/>
        </p:nvPicPr>
        <p:blipFill>
          <a:blip r:embed="rId7"/>
          <a:srcRect/>
          <a:stretch>
            <a:fillRect/>
          </a:stretch>
        </p:blipFill>
        <p:spPr bwMode="auto">
          <a:xfrm>
            <a:off x="6858000" y="2438400"/>
            <a:ext cx="1914525" cy="194627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91842">
                                            <p:txEl>
                                              <p:pRg st="0" end="0"/>
                                            </p:txEl>
                                          </p:spTgt>
                                        </p:tgtEl>
                                        <p:attrNameLst>
                                          <p:attrName>style.visibility</p:attrName>
                                        </p:attrNameLst>
                                      </p:cBhvr>
                                      <p:to>
                                        <p:strVal val="visible"/>
                                      </p:to>
                                    </p:set>
                                    <p:anim calcmode="lin" valueType="num">
                                      <p:cBhvr>
                                        <p:cTn id="7" dur="1000" fill="hold"/>
                                        <p:tgtEl>
                                          <p:spTgt spid="291842">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9184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91842">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91842">
                                            <p:txEl>
                                              <p:pRg st="1" end="1"/>
                                            </p:txEl>
                                          </p:spTgt>
                                        </p:tgtEl>
                                        <p:attrNameLst>
                                          <p:attrName>style.visibility</p:attrName>
                                        </p:attrNameLst>
                                      </p:cBhvr>
                                      <p:to>
                                        <p:strVal val="visible"/>
                                      </p:to>
                                    </p:set>
                                    <p:anim calcmode="lin" valueType="num">
                                      <p:cBhvr>
                                        <p:cTn id="12" dur="1000" fill="hold"/>
                                        <p:tgtEl>
                                          <p:spTgt spid="291842">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29184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91842">
                                            <p:txEl>
                                              <p:pRg st="1" end="1"/>
                                            </p:txEl>
                                          </p:spTgt>
                                        </p:tgtEl>
                                      </p:cBhvr>
                                    </p:animEffect>
                                  </p:childTnLst>
                                </p:cTn>
                              </p:par>
                            </p:childTnLst>
                          </p:cTn>
                        </p:par>
                        <p:par>
                          <p:cTn id="15" fill="hold">
                            <p:stCondLst>
                              <p:cond delay="1000"/>
                            </p:stCondLst>
                            <p:childTnLst>
                              <p:par>
                                <p:cTn id="16" presetID="4" presetClass="entr" presetSubtype="32" fill="hold" nodeType="afterEffect">
                                  <p:stCondLst>
                                    <p:cond delay="0"/>
                                  </p:stCondLst>
                                  <p:childTnLst>
                                    <p:set>
                                      <p:cBhvr>
                                        <p:cTn id="17" dur="1" fill="hold">
                                          <p:stCondLst>
                                            <p:cond delay="0"/>
                                          </p:stCondLst>
                                        </p:cTn>
                                        <p:tgtEl>
                                          <p:spTgt spid="291852"/>
                                        </p:tgtEl>
                                        <p:attrNameLst>
                                          <p:attrName>style.visibility</p:attrName>
                                        </p:attrNameLst>
                                      </p:cBhvr>
                                      <p:to>
                                        <p:strVal val="visible"/>
                                      </p:to>
                                    </p:set>
                                    <p:animEffect transition="in" filter="box(out)">
                                      <p:cBhvr>
                                        <p:cTn id="18" dur="500"/>
                                        <p:tgtEl>
                                          <p:spTgt spid="291852"/>
                                        </p:tgtEl>
                                      </p:cBhvr>
                                    </p:animEffect>
                                  </p:childTnLst>
                                </p:cTn>
                              </p:par>
                            </p:childTnLst>
                          </p:cTn>
                        </p:par>
                        <p:par>
                          <p:cTn id="19" fill="hold">
                            <p:stCondLst>
                              <p:cond delay="1500"/>
                            </p:stCondLst>
                            <p:childTnLst>
                              <p:par>
                                <p:cTn id="20" presetID="50" presetClass="entr" presetSubtype="0" decel="100000" fill="hold" grpId="0" nodeType="afterEffect">
                                  <p:stCondLst>
                                    <p:cond delay="0"/>
                                  </p:stCondLst>
                                  <p:childTnLst>
                                    <p:set>
                                      <p:cBhvr>
                                        <p:cTn id="21" dur="1" fill="hold">
                                          <p:stCondLst>
                                            <p:cond delay="0"/>
                                          </p:stCondLst>
                                        </p:cTn>
                                        <p:tgtEl>
                                          <p:spTgt spid="291842">
                                            <p:txEl>
                                              <p:pRg st="2" end="2"/>
                                            </p:txEl>
                                          </p:spTgt>
                                        </p:tgtEl>
                                        <p:attrNameLst>
                                          <p:attrName>style.visibility</p:attrName>
                                        </p:attrNameLst>
                                      </p:cBhvr>
                                      <p:to>
                                        <p:strVal val="visible"/>
                                      </p:to>
                                    </p:set>
                                    <p:anim calcmode="lin" valueType="num">
                                      <p:cBhvr>
                                        <p:cTn id="22" dur="1000" fill="hold"/>
                                        <p:tgtEl>
                                          <p:spTgt spid="291842">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291842">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291842">
                                            <p:txEl>
                                              <p:pRg st="2" end="2"/>
                                            </p:txEl>
                                          </p:spTgt>
                                        </p:tgtEl>
                                      </p:cBhvr>
                                    </p:animEffect>
                                  </p:childTnLst>
                                </p:cTn>
                              </p:par>
                            </p:childTnLst>
                          </p:cTn>
                        </p:par>
                        <p:par>
                          <p:cTn id="25" fill="hold">
                            <p:stCondLst>
                              <p:cond delay="2500"/>
                            </p:stCondLst>
                            <p:childTnLst>
                              <p:par>
                                <p:cTn id="26" presetID="50" presetClass="entr" presetSubtype="0" decel="100000" fill="hold" grpId="0" nodeType="afterEffect">
                                  <p:stCondLst>
                                    <p:cond delay="0"/>
                                  </p:stCondLst>
                                  <p:childTnLst>
                                    <p:set>
                                      <p:cBhvr>
                                        <p:cTn id="27" dur="1" fill="hold">
                                          <p:stCondLst>
                                            <p:cond delay="0"/>
                                          </p:stCondLst>
                                        </p:cTn>
                                        <p:tgtEl>
                                          <p:spTgt spid="291842">
                                            <p:txEl>
                                              <p:pRg st="3" end="3"/>
                                            </p:txEl>
                                          </p:spTgt>
                                        </p:tgtEl>
                                        <p:attrNameLst>
                                          <p:attrName>style.visibility</p:attrName>
                                        </p:attrNameLst>
                                      </p:cBhvr>
                                      <p:to>
                                        <p:strVal val="visible"/>
                                      </p:to>
                                    </p:set>
                                    <p:anim calcmode="lin" valueType="num">
                                      <p:cBhvr>
                                        <p:cTn id="28" dur="1000" fill="hold"/>
                                        <p:tgtEl>
                                          <p:spTgt spid="291842">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29184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91842">
                                            <p:txEl>
                                              <p:pRg st="3" end="3"/>
                                            </p:txEl>
                                          </p:spTgt>
                                        </p:tgtEl>
                                      </p:cBhvr>
                                    </p:animEffect>
                                  </p:childTnLst>
                                </p:cTn>
                              </p:par>
                              <p:par>
                                <p:cTn id="31" presetID="50" presetClass="entr" presetSubtype="0" decel="100000" fill="hold" grpId="0" nodeType="withEffect">
                                  <p:stCondLst>
                                    <p:cond delay="0"/>
                                  </p:stCondLst>
                                  <p:childTnLst>
                                    <p:set>
                                      <p:cBhvr>
                                        <p:cTn id="32" dur="1" fill="hold">
                                          <p:stCondLst>
                                            <p:cond delay="0"/>
                                          </p:stCondLst>
                                        </p:cTn>
                                        <p:tgtEl>
                                          <p:spTgt spid="291842">
                                            <p:txEl>
                                              <p:pRg st="4" end="4"/>
                                            </p:txEl>
                                          </p:spTgt>
                                        </p:tgtEl>
                                        <p:attrNameLst>
                                          <p:attrName>style.visibility</p:attrName>
                                        </p:attrNameLst>
                                      </p:cBhvr>
                                      <p:to>
                                        <p:strVal val="visible"/>
                                      </p:to>
                                    </p:set>
                                    <p:anim calcmode="lin" valueType="num">
                                      <p:cBhvr>
                                        <p:cTn id="33" dur="1000" fill="hold"/>
                                        <p:tgtEl>
                                          <p:spTgt spid="291842">
                                            <p:txEl>
                                              <p:pRg st="4" end="4"/>
                                            </p:txEl>
                                          </p:spTgt>
                                        </p:tgtEl>
                                        <p:attrNameLst>
                                          <p:attrName>ppt_w</p:attrName>
                                        </p:attrNameLst>
                                      </p:cBhvr>
                                      <p:tavLst>
                                        <p:tav tm="0">
                                          <p:val>
                                            <p:strVal val="#ppt_w+.3"/>
                                          </p:val>
                                        </p:tav>
                                        <p:tav tm="100000">
                                          <p:val>
                                            <p:strVal val="#ppt_w"/>
                                          </p:val>
                                        </p:tav>
                                      </p:tavLst>
                                    </p:anim>
                                    <p:anim calcmode="lin" valueType="num">
                                      <p:cBhvr>
                                        <p:cTn id="34" dur="1000" fill="hold"/>
                                        <p:tgtEl>
                                          <p:spTgt spid="291842">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291842">
                                            <p:txEl>
                                              <p:pRg st="4" end="4"/>
                                            </p:txEl>
                                          </p:spTgt>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291842">
                                            <p:txEl>
                                              <p:pRg st="5" end="5"/>
                                            </p:txEl>
                                          </p:spTgt>
                                        </p:tgtEl>
                                        <p:attrNameLst>
                                          <p:attrName>style.visibility</p:attrName>
                                        </p:attrNameLst>
                                      </p:cBhvr>
                                      <p:to>
                                        <p:strVal val="visible"/>
                                      </p:to>
                                    </p:set>
                                    <p:anim calcmode="lin" valueType="num">
                                      <p:cBhvr>
                                        <p:cTn id="39" dur="1000" fill="hold"/>
                                        <p:tgtEl>
                                          <p:spTgt spid="291842">
                                            <p:txEl>
                                              <p:pRg st="5" end="5"/>
                                            </p:txEl>
                                          </p:spTgt>
                                        </p:tgtEl>
                                        <p:attrNameLst>
                                          <p:attrName>ppt_w</p:attrName>
                                        </p:attrNameLst>
                                      </p:cBhvr>
                                      <p:tavLst>
                                        <p:tav tm="0">
                                          <p:val>
                                            <p:strVal val="#ppt_w+.3"/>
                                          </p:val>
                                        </p:tav>
                                        <p:tav tm="100000">
                                          <p:val>
                                            <p:strVal val="#ppt_w"/>
                                          </p:val>
                                        </p:tav>
                                      </p:tavLst>
                                    </p:anim>
                                    <p:anim calcmode="lin" valueType="num">
                                      <p:cBhvr>
                                        <p:cTn id="40" dur="1000" fill="hold"/>
                                        <p:tgtEl>
                                          <p:spTgt spid="291842">
                                            <p:txEl>
                                              <p:pRg st="5" end="5"/>
                                            </p:txEl>
                                          </p:spTgt>
                                        </p:tgtEl>
                                        <p:attrNameLst>
                                          <p:attrName>ppt_h</p:attrName>
                                        </p:attrNameLst>
                                      </p:cBhvr>
                                      <p:tavLst>
                                        <p:tav tm="0">
                                          <p:val>
                                            <p:strVal val="#ppt_h"/>
                                          </p:val>
                                        </p:tav>
                                        <p:tav tm="100000">
                                          <p:val>
                                            <p:strVal val="#ppt_h"/>
                                          </p:val>
                                        </p:tav>
                                      </p:tavLst>
                                    </p:anim>
                                    <p:animEffect transition="in" filter="fade">
                                      <p:cBhvr>
                                        <p:cTn id="41" dur="1000"/>
                                        <p:tgtEl>
                                          <p:spTgt spid="291842">
                                            <p:txEl>
                                              <p:pRg st="5" end="5"/>
                                            </p:txEl>
                                          </p:spTgt>
                                        </p:tgtEl>
                                      </p:cBhvr>
                                    </p:animEffect>
                                  </p:childTnLst>
                                </p:cTn>
                              </p:par>
                              <p:par>
                                <p:cTn id="42" presetID="50" presetClass="entr" presetSubtype="0" decel="100000" fill="hold" grpId="0" nodeType="withEffect">
                                  <p:stCondLst>
                                    <p:cond delay="0"/>
                                  </p:stCondLst>
                                  <p:childTnLst>
                                    <p:set>
                                      <p:cBhvr>
                                        <p:cTn id="43" dur="1" fill="hold">
                                          <p:stCondLst>
                                            <p:cond delay="0"/>
                                          </p:stCondLst>
                                        </p:cTn>
                                        <p:tgtEl>
                                          <p:spTgt spid="291842">
                                            <p:txEl>
                                              <p:pRg st="6" end="6"/>
                                            </p:txEl>
                                          </p:spTgt>
                                        </p:tgtEl>
                                        <p:attrNameLst>
                                          <p:attrName>style.visibility</p:attrName>
                                        </p:attrNameLst>
                                      </p:cBhvr>
                                      <p:to>
                                        <p:strVal val="visible"/>
                                      </p:to>
                                    </p:set>
                                    <p:anim calcmode="lin" valueType="num">
                                      <p:cBhvr>
                                        <p:cTn id="44" dur="1000" fill="hold"/>
                                        <p:tgtEl>
                                          <p:spTgt spid="291842">
                                            <p:txEl>
                                              <p:pRg st="6" end="6"/>
                                            </p:txEl>
                                          </p:spTgt>
                                        </p:tgtEl>
                                        <p:attrNameLst>
                                          <p:attrName>ppt_w</p:attrName>
                                        </p:attrNameLst>
                                      </p:cBhvr>
                                      <p:tavLst>
                                        <p:tav tm="0">
                                          <p:val>
                                            <p:strVal val="#ppt_w+.3"/>
                                          </p:val>
                                        </p:tav>
                                        <p:tav tm="100000">
                                          <p:val>
                                            <p:strVal val="#ppt_w"/>
                                          </p:val>
                                        </p:tav>
                                      </p:tavLst>
                                    </p:anim>
                                    <p:anim calcmode="lin" valueType="num">
                                      <p:cBhvr>
                                        <p:cTn id="45" dur="1000" fill="hold"/>
                                        <p:tgtEl>
                                          <p:spTgt spid="291842">
                                            <p:txEl>
                                              <p:pRg st="6" end="6"/>
                                            </p:txEl>
                                          </p:spTgt>
                                        </p:tgtEl>
                                        <p:attrNameLst>
                                          <p:attrName>ppt_h</p:attrName>
                                        </p:attrNameLst>
                                      </p:cBhvr>
                                      <p:tavLst>
                                        <p:tav tm="0">
                                          <p:val>
                                            <p:strVal val="#ppt_h"/>
                                          </p:val>
                                        </p:tav>
                                        <p:tav tm="100000">
                                          <p:val>
                                            <p:strVal val="#ppt_h"/>
                                          </p:val>
                                        </p:tav>
                                      </p:tavLst>
                                    </p:anim>
                                    <p:animEffect transition="in" filter="fade">
                                      <p:cBhvr>
                                        <p:cTn id="46" dur="1000"/>
                                        <p:tgtEl>
                                          <p:spTgt spid="291842">
                                            <p:txEl>
                                              <p:pRg st="6" end="6"/>
                                            </p:txEl>
                                          </p:spTgt>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291842">
                                            <p:txEl>
                                              <p:pRg st="7" end="7"/>
                                            </p:txEl>
                                          </p:spTgt>
                                        </p:tgtEl>
                                        <p:attrNameLst>
                                          <p:attrName>style.visibility</p:attrName>
                                        </p:attrNameLst>
                                      </p:cBhvr>
                                      <p:to>
                                        <p:strVal val="visible"/>
                                      </p:to>
                                    </p:set>
                                    <p:anim calcmode="lin" valueType="num">
                                      <p:cBhvr>
                                        <p:cTn id="49" dur="1000" fill="hold"/>
                                        <p:tgtEl>
                                          <p:spTgt spid="291842">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291842">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291842">
                                            <p:txEl>
                                              <p:pRg st="7" end="7"/>
                                            </p:txEl>
                                          </p:spTgt>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291842">
                                            <p:txEl>
                                              <p:pRg st="8" end="8"/>
                                            </p:txEl>
                                          </p:spTgt>
                                        </p:tgtEl>
                                        <p:attrNameLst>
                                          <p:attrName>style.visibility</p:attrName>
                                        </p:attrNameLst>
                                      </p:cBhvr>
                                      <p:to>
                                        <p:strVal val="visible"/>
                                      </p:to>
                                    </p:set>
                                    <p:anim calcmode="lin" valueType="num">
                                      <p:cBhvr>
                                        <p:cTn id="54" dur="1000" fill="hold"/>
                                        <p:tgtEl>
                                          <p:spTgt spid="291842">
                                            <p:txEl>
                                              <p:pRg st="8" end="8"/>
                                            </p:txEl>
                                          </p:spTgt>
                                        </p:tgtEl>
                                        <p:attrNameLst>
                                          <p:attrName>ppt_w</p:attrName>
                                        </p:attrNameLst>
                                      </p:cBhvr>
                                      <p:tavLst>
                                        <p:tav tm="0">
                                          <p:val>
                                            <p:strVal val="#ppt_w+.3"/>
                                          </p:val>
                                        </p:tav>
                                        <p:tav tm="100000">
                                          <p:val>
                                            <p:strVal val="#ppt_w"/>
                                          </p:val>
                                        </p:tav>
                                      </p:tavLst>
                                    </p:anim>
                                    <p:anim calcmode="lin" valueType="num">
                                      <p:cBhvr>
                                        <p:cTn id="55" dur="1000" fill="hold"/>
                                        <p:tgtEl>
                                          <p:spTgt spid="291842">
                                            <p:txEl>
                                              <p:pRg st="8" end="8"/>
                                            </p:txEl>
                                          </p:spTgt>
                                        </p:tgtEl>
                                        <p:attrNameLst>
                                          <p:attrName>ppt_h</p:attrName>
                                        </p:attrNameLst>
                                      </p:cBhvr>
                                      <p:tavLst>
                                        <p:tav tm="0">
                                          <p:val>
                                            <p:strVal val="#ppt_h"/>
                                          </p:val>
                                        </p:tav>
                                        <p:tav tm="100000">
                                          <p:val>
                                            <p:strVal val="#ppt_h"/>
                                          </p:val>
                                        </p:tav>
                                      </p:tavLst>
                                    </p:anim>
                                    <p:animEffect transition="in" filter="fade">
                                      <p:cBhvr>
                                        <p:cTn id="56" dur="1000"/>
                                        <p:tgtEl>
                                          <p:spTgt spid="291842">
                                            <p:txEl>
                                              <p:pRg st="8" end="8"/>
                                            </p:txEl>
                                          </p:spTgt>
                                        </p:tgtEl>
                                      </p:cBhvr>
                                    </p:animEffect>
                                  </p:childTnLst>
                                </p:cTn>
                              </p:par>
                            </p:childTnLst>
                          </p:cTn>
                        </p:par>
                        <p:par>
                          <p:cTn id="57" fill="hold">
                            <p:stCondLst>
                              <p:cond delay="4500"/>
                            </p:stCondLst>
                            <p:childTnLst>
                              <p:par>
                                <p:cTn id="58" presetID="8" presetClass="entr" presetSubtype="16" fill="hold" nodeType="afterEffect">
                                  <p:stCondLst>
                                    <p:cond delay="0"/>
                                  </p:stCondLst>
                                  <p:childTnLst>
                                    <p:set>
                                      <p:cBhvr>
                                        <p:cTn id="59" dur="1" fill="hold">
                                          <p:stCondLst>
                                            <p:cond delay="0"/>
                                          </p:stCondLst>
                                        </p:cTn>
                                        <p:tgtEl>
                                          <p:spTgt spid="291855"/>
                                        </p:tgtEl>
                                        <p:attrNameLst>
                                          <p:attrName>style.visibility</p:attrName>
                                        </p:attrNameLst>
                                      </p:cBhvr>
                                      <p:to>
                                        <p:strVal val="visible"/>
                                      </p:to>
                                    </p:set>
                                    <p:animEffect transition="in" filter="diamond(in)">
                                      <p:cBhvr>
                                        <p:cTn id="60" dur="2000"/>
                                        <p:tgtEl>
                                          <p:spTgt spid="291855"/>
                                        </p:tgtEl>
                                      </p:cBhvr>
                                    </p:animEffect>
                                  </p:childTnLst>
                                </p:cTn>
                              </p:par>
                            </p:childTnLst>
                          </p:cTn>
                        </p:par>
                        <p:par>
                          <p:cTn id="61" fill="hold">
                            <p:stCondLst>
                              <p:cond delay="6500"/>
                            </p:stCondLst>
                            <p:childTnLst>
                              <p:par>
                                <p:cTn id="62" presetID="50" presetClass="entr" presetSubtype="0" decel="100000" fill="hold" grpId="0" nodeType="afterEffect">
                                  <p:stCondLst>
                                    <p:cond delay="0"/>
                                  </p:stCondLst>
                                  <p:childTnLst>
                                    <p:set>
                                      <p:cBhvr>
                                        <p:cTn id="63" dur="1" fill="hold">
                                          <p:stCondLst>
                                            <p:cond delay="0"/>
                                          </p:stCondLst>
                                        </p:cTn>
                                        <p:tgtEl>
                                          <p:spTgt spid="291842">
                                            <p:txEl>
                                              <p:pRg st="9" end="9"/>
                                            </p:txEl>
                                          </p:spTgt>
                                        </p:tgtEl>
                                        <p:attrNameLst>
                                          <p:attrName>style.visibility</p:attrName>
                                        </p:attrNameLst>
                                      </p:cBhvr>
                                      <p:to>
                                        <p:strVal val="visible"/>
                                      </p:to>
                                    </p:set>
                                    <p:anim calcmode="lin" valueType="num">
                                      <p:cBhvr>
                                        <p:cTn id="64" dur="1000" fill="hold"/>
                                        <p:tgtEl>
                                          <p:spTgt spid="291842">
                                            <p:txEl>
                                              <p:pRg st="9" end="9"/>
                                            </p:txEl>
                                          </p:spTgt>
                                        </p:tgtEl>
                                        <p:attrNameLst>
                                          <p:attrName>ppt_w</p:attrName>
                                        </p:attrNameLst>
                                      </p:cBhvr>
                                      <p:tavLst>
                                        <p:tav tm="0">
                                          <p:val>
                                            <p:strVal val="#ppt_w+.3"/>
                                          </p:val>
                                        </p:tav>
                                        <p:tav tm="100000">
                                          <p:val>
                                            <p:strVal val="#ppt_w"/>
                                          </p:val>
                                        </p:tav>
                                      </p:tavLst>
                                    </p:anim>
                                    <p:anim calcmode="lin" valueType="num">
                                      <p:cBhvr>
                                        <p:cTn id="65" dur="1000" fill="hold"/>
                                        <p:tgtEl>
                                          <p:spTgt spid="291842">
                                            <p:txEl>
                                              <p:pRg st="9" end="9"/>
                                            </p:txEl>
                                          </p:spTgt>
                                        </p:tgtEl>
                                        <p:attrNameLst>
                                          <p:attrName>ppt_h</p:attrName>
                                        </p:attrNameLst>
                                      </p:cBhvr>
                                      <p:tavLst>
                                        <p:tav tm="0">
                                          <p:val>
                                            <p:strVal val="#ppt_h"/>
                                          </p:val>
                                        </p:tav>
                                        <p:tav tm="100000">
                                          <p:val>
                                            <p:strVal val="#ppt_h"/>
                                          </p:val>
                                        </p:tav>
                                      </p:tavLst>
                                    </p:anim>
                                    <p:animEffect transition="in" filter="fade">
                                      <p:cBhvr>
                                        <p:cTn id="66" dur="1000"/>
                                        <p:tgtEl>
                                          <p:spTgt spid="291842">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32" fill="hold" nodeType="clickEffect">
                                  <p:stCondLst>
                                    <p:cond delay="0"/>
                                  </p:stCondLst>
                                  <p:childTnLst>
                                    <p:set>
                                      <p:cBhvr>
                                        <p:cTn id="70" dur="1" fill="hold">
                                          <p:stCondLst>
                                            <p:cond delay="0"/>
                                          </p:stCondLst>
                                        </p:cTn>
                                        <p:tgtEl>
                                          <p:spTgt spid="291857"/>
                                        </p:tgtEl>
                                        <p:attrNameLst>
                                          <p:attrName>style.visibility</p:attrName>
                                        </p:attrNameLst>
                                      </p:cBhvr>
                                      <p:to>
                                        <p:strVal val="visible"/>
                                      </p:to>
                                    </p:set>
                                    <p:animEffect transition="in" filter="diamond(out)">
                                      <p:cBhvr>
                                        <p:cTn id="71" dur="2000"/>
                                        <p:tgtEl>
                                          <p:spTgt spid="291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z="4000"/>
              <a:t>Screen Magnification Technology</a:t>
            </a:r>
          </a:p>
        </p:txBody>
      </p:sp>
      <p:sp>
        <p:nvSpPr>
          <p:cNvPr id="123907" name="Rectangle 3"/>
          <p:cNvSpPr>
            <a:spLocks noGrp="1" noChangeArrowheads="1"/>
          </p:cNvSpPr>
          <p:nvPr>
            <p:ph type="body" idx="1"/>
          </p:nvPr>
        </p:nvSpPr>
        <p:spPr>
          <a:xfrm>
            <a:off x="0" y="1676400"/>
            <a:ext cx="9220200" cy="5257800"/>
          </a:xfrm>
        </p:spPr>
        <p:txBody>
          <a:bodyPr/>
          <a:lstStyle/>
          <a:p>
            <a:r>
              <a:rPr lang="en-US"/>
              <a:t>Screen Magnification Software</a:t>
            </a:r>
          </a:p>
          <a:p>
            <a:pPr lvl="1"/>
            <a:r>
              <a:rPr lang="en-US"/>
              <a:t>ShareWare and FreeWare</a:t>
            </a:r>
          </a:p>
          <a:p>
            <a:pPr lvl="1"/>
            <a:r>
              <a:rPr lang="en-US"/>
              <a:t>Trace Windows Software Toolkit</a:t>
            </a:r>
          </a:p>
          <a:p>
            <a:pPr lvl="2"/>
            <a:r>
              <a:rPr lang="en-US">
                <a:hlinkClick r:id="rId4"/>
              </a:rPr>
              <a:t>http://trace.wisc.edu/world/computer_access/win95/win95sha.html</a:t>
            </a:r>
            <a:endParaRPr lang="en-US"/>
          </a:p>
          <a:p>
            <a:pPr lvl="1"/>
            <a:r>
              <a:rPr lang="en-US"/>
              <a:t>Low Vision Gateway </a:t>
            </a:r>
            <a:r>
              <a:rPr lang="en-US">
                <a:hlinkClick r:id="rId5"/>
              </a:rPr>
              <a:t>www.lowvision.org/</a:t>
            </a:r>
            <a:endParaRPr lang="en-US"/>
          </a:p>
          <a:p>
            <a:pPr lvl="1"/>
            <a:r>
              <a:rPr lang="en-US"/>
              <a:t>The Screen Magnifier Homepage </a:t>
            </a:r>
            <a:r>
              <a:rPr lang="en-US">
                <a:hlinkClick r:id="rId6"/>
              </a:rPr>
              <a:t>www.magnifiers.org</a:t>
            </a:r>
            <a:r>
              <a:rPr lang="en-US"/>
              <a:t> </a:t>
            </a:r>
          </a:p>
          <a:p>
            <a:pPr lvl="1"/>
            <a:r>
              <a:rPr lang="en-US"/>
              <a:t>Microsoft Magnifier</a:t>
            </a:r>
          </a:p>
          <a:p>
            <a:pPr lvl="1"/>
            <a:r>
              <a:rPr lang="en-US"/>
              <a:t>MAC OS – Zoom</a:t>
            </a:r>
          </a:p>
          <a:p>
            <a:pPr lvl="1"/>
            <a:endParaRPr lang="en-US"/>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p:cTn id="7" dur="500" fill="hold"/>
                                        <p:tgtEl>
                                          <p:spTgt spid="1239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39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3907">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p:cTn id="13" dur="500" fill="hold"/>
                                        <p:tgtEl>
                                          <p:spTgt spid="1239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23907">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23907">
                                            <p:txEl>
                                              <p:pRg st="1" end="1"/>
                                            </p:txEl>
                                          </p:spTgt>
                                        </p:tgtEl>
                                      </p:cBhvr>
                                    </p:animEffect>
                                  </p:childTnLst>
                                </p:cTn>
                              </p:par>
                              <p:par>
                                <p:cTn id="16" presetID="53" presetClass="entr" presetSubtype="0" fill="hold" grpId="0" nodeType="withEffect">
                                  <p:stCondLst>
                                    <p:cond delay="0"/>
                                  </p:stCondLst>
                                  <p:childTnLst>
                                    <p:set>
                                      <p:cBhvr>
                                        <p:cTn id="17" dur="1" fill="hold">
                                          <p:stCondLst>
                                            <p:cond delay="0"/>
                                          </p:stCondLst>
                                        </p:cTn>
                                        <p:tgtEl>
                                          <p:spTgt spid="123907">
                                            <p:txEl>
                                              <p:pRg st="2" end="2"/>
                                            </p:txEl>
                                          </p:spTgt>
                                        </p:tgtEl>
                                        <p:attrNameLst>
                                          <p:attrName>style.visibility</p:attrName>
                                        </p:attrNameLst>
                                      </p:cBhvr>
                                      <p:to>
                                        <p:strVal val="visible"/>
                                      </p:to>
                                    </p:set>
                                    <p:anim calcmode="lin" valueType="num">
                                      <p:cBhvr>
                                        <p:cTn id="18" dur="500" fill="hold"/>
                                        <p:tgtEl>
                                          <p:spTgt spid="123907">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123907">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123907">
                                            <p:txEl>
                                              <p:pRg st="2" end="2"/>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23907">
                                            <p:txEl>
                                              <p:pRg st="3" end="3"/>
                                            </p:txEl>
                                          </p:spTgt>
                                        </p:tgtEl>
                                        <p:attrNameLst>
                                          <p:attrName>style.visibility</p:attrName>
                                        </p:attrNameLst>
                                      </p:cBhvr>
                                      <p:to>
                                        <p:strVal val="visible"/>
                                      </p:to>
                                    </p:set>
                                    <p:anim calcmode="lin" valueType="num">
                                      <p:cBhvr>
                                        <p:cTn id="23" dur="500" fill="hold"/>
                                        <p:tgtEl>
                                          <p:spTgt spid="123907">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123907">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123907">
                                            <p:txEl>
                                              <p:pRg st="3" end="3"/>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23907">
                                            <p:txEl>
                                              <p:pRg st="4" end="4"/>
                                            </p:txEl>
                                          </p:spTgt>
                                        </p:tgtEl>
                                        <p:attrNameLst>
                                          <p:attrName>style.visibility</p:attrName>
                                        </p:attrNameLst>
                                      </p:cBhvr>
                                      <p:to>
                                        <p:strVal val="visible"/>
                                      </p:to>
                                    </p:set>
                                    <p:anim calcmode="lin" valueType="num">
                                      <p:cBhvr>
                                        <p:cTn id="28" dur="500" fill="hold"/>
                                        <p:tgtEl>
                                          <p:spTgt spid="12390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2390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23907">
                                            <p:txEl>
                                              <p:pRg st="4" end="4"/>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23907">
                                            <p:txEl>
                                              <p:pRg st="5" end="5"/>
                                            </p:txEl>
                                          </p:spTgt>
                                        </p:tgtEl>
                                        <p:attrNameLst>
                                          <p:attrName>style.visibility</p:attrName>
                                        </p:attrNameLst>
                                      </p:cBhvr>
                                      <p:to>
                                        <p:strVal val="visible"/>
                                      </p:to>
                                    </p:set>
                                    <p:anim calcmode="lin" valueType="num">
                                      <p:cBhvr>
                                        <p:cTn id="33" dur="500" fill="hold"/>
                                        <p:tgtEl>
                                          <p:spTgt spid="123907">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123907">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12390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23907">
                                            <p:txEl>
                                              <p:pRg st="6" end="6"/>
                                            </p:txEl>
                                          </p:spTgt>
                                        </p:tgtEl>
                                        <p:attrNameLst>
                                          <p:attrName>style.visibility</p:attrName>
                                        </p:attrNameLst>
                                      </p:cBhvr>
                                      <p:to>
                                        <p:strVal val="visible"/>
                                      </p:to>
                                    </p:set>
                                    <p:anim calcmode="lin" valueType="num">
                                      <p:cBhvr>
                                        <p:cTn id="40" dur="500" fill="hold"/>
                                        <p:tgtEl>
                                          <p:spTgt spid="123907">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123907">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123907">
                                            <p:txEl>
                                              <p:pRg st="6" end="6"/>
                                            </p:txEl>
                                          </p:spTgt>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23907">
                                            <p:txEl>
                                              <p:pRg st="7" end="7"/>
                                            </p:txEl>
                                          </p:spTgt>
                                        </p:tgtEl>
                                        <p:attrNameLst>
                                          <p:attrName>style.visibility</p:attrName>
                                        </p:attrNameLst>
                                      </p:cBhvr>
                                      <p:to>
                                        <p:strVal val="visible"/>
                                      </p:to>
                                    </p:set>
                                    <p:anim calcmode="lin" valueType="num">
                                      <p:cBhvr>
                                        <p:cTn id="45" dur="500" fill="hold"/>
                                        <p:tgtEl>
                                          <p:spTgt spid="123907">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123907">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1239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sz="4000"/>
              <a:t>Screen Magnification Technology</a:t>
            </a:r>
          </a:p>
        </p:txBody>
      </p:sp>
      <p:sp>
        <p:nvSpPr>
          <p:cNvPr id="391171" name="Rectangle 3"/>
          <p:cNvSpPr>
            <a:spLocks noGrp="1" noChangeArrowheads="1"/>
          </p:cNvSpPr>
          <p:nvPr>
            <p:ph type="body" idx="1"/>
          </p:nvPr>
        </p:nvSpPr>
        <p:spPr>
          <a:xfrm>
            <a:off x="0" y="1905000"/>
            <a:ext cx="5791200" cy="4495800"/>
          </a:xfrm>
        </p:spPr>
        <p:txBody>
          <a:bodyPr/>
          <a:lstStyle/>
          <a:p>
            <a:r>
              <a:rPr lang="en-US"/>
              <a:t>Screen Magnification Software</a:t>
            </a:r>
          </a:p>
          <a:p>
            <a:pPr lvl="1"/>
            <a:r>
              <a:rPr lang="en-US"/>
              <a:t>Lite Versions &lt;$100</a:t>
            </a:r>
          </a:p>
          <a:p>
            <a:pPr lvl="2"/>
            <a:r>
              <a:rPr lang="en-US"/>
              <a:t>WinZoom Lite</a:t>
            </a:r>
          </a:p>
          <a:p>
            <a:pPr lvl="3"/>
            <a:r>
              <a:rPr lang="en-US"/>
              <a:t>Magnifier &amp; reader, 1.5x-4x, 2 view modes, mouse enhancements</a:t>
            </a:r>
          </a:p>
          <a:p>
            <a:pPr lvl="2"/>
            <a:r>
              <a:rPr lang="en-US"/>
              <a:t>ZoomText Express</a:t>
            </a:r>
          </a:p>
          <a:p>
            <a:pPr lvl="3"/>
            <a:r>
              <a:rPr lang="en-US"/>
              <a:t>Up to 2x, 2 view modes, pointer and cursor enhancements</a:t>
            </a:r>
          </a:p>
        </p:txBody>
      </p:sp>
      <p:pic>
        <p:nvPicPr>
          <p:cNvPr id="391172" name="Picture 4" descr="Picture of the ZoomText Express box"/>
          <p:cNvPicPr>
            <a:picLocks noChangeAspect="1" noChangeArrowheads="1"/>
          </p:cNvPicPr>
          <p:nvPr/>
        </p:nvPicPr>
        <p:blipFill>
          <a:blip r:embed="rId4"/>
          <a:srcRect/>
          <a:stretch>
            <a:fillRect/>
          </a:stretch>
        </p:blipFill>
        <p:spPr bwMode="auto">
          <a:xfrm>
            <a:off x="5562600" y="3975100"/>
            <a:ext cx="2895600" cy="2824163"/>
          </a:xfrm>
          <a:prstGeom prst="rect">
            <a:avLst/>
          </a:prstGeom>
          <a:solidFill>
            <a:schemeClr val="bg1"/>
          </a:solidFill>
        </p:spPr>
      </p:pic>
      <p:pic>
        <p:nvPicPr>
          <p:cNvPr id="391173" name="Picture 5" descr="Picture of WinZoom box">
            <a:hlinkClick r:id="rId5"/>
          </p:cNvPr>
          <p:cNvPicPr>
            <a:picLocks noChangeAspect="1" noChangeArrowheads="1"/>
          </p:cNvPicPr>
          <p:nvPr/>
        </p:nvPicPr>
        <p:blipFill>
          <a:blip r:embed="rId6"/>
          <a:srcRect/>
          <a:stretch>
            <a:fillRect/>
          </a:stretch>
        </p:blipFill>
        <p:spPr bwMode="auto">
          <a:xfrm>
            <a:off x="6419850" y="838200"/>
            <a:ext cx="2571750" cy="31242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1171">
                                            <p:txEl>
                                              <p:pRg st="0" end="0"/>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391171">
                                            <p:txEl>
                                              <p:pRg st="1" end="1"/>
                                            </p:txEl>
                                          </p:spTgt>
                                        </p:tgtEl>
                                        <p:attrNameLst>
                                          <p:attrName>style.visibility</p:attrName>
                                        </p:attrNameLst>
                                      </p:cBhvr>
                                      <p:to>
                                        <p:strVal val="visible"/>
                                      </p:to>
                                    </p:set>
                                    <p:animEffect transition="in" filter="dissolve">
                                      <p:cBhvr>
                                        <p:cTn id="10" dur="500"/>
                                        <p:tgtEl>
                                          <p:spTgt spid="39117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1171">
                                            <p:txEl>
                                              <p:pRg st="2" end="2"/>
                                            </p:txEl>
                                          </p:spTgt>
                                        </p:tgtEl>
                                        <p:attrNameLst>
                                          <p:attrName>style.visibility</p:attrName>
                                        </p:attrNameLst>
                                      </p:cBhvr>
                                      <p:to>
                                        <p:strVal val="visible"/>
                                      </p:to>
                                    </p:set>
                                    <p:animEffect transition="in" filter="dissolve">
                                      <p:cBhvr>
                                        <p:cTn id="13" dur="500"/>
                                        <p:tgtEl>
                                          <p:spTgt spid="391171">
                                            <p:txEl>
                                              <p:pRg st="2" end="2"/>
                                            </p:txEl>
                                          </p:spTgt>
                                        </p:tgtEl>
                                      </p:cBhvr>
                                    </p:animEffect>
                                  </p:childTnLst>
                                </p:cTn>
                              </p:par>
                              <p:par>
                                <p:cTn id="14" presetID="58" presetClass="entr" presetSubtype="0" accel="100000" fill="hold" nodeType="withEffect">
                                  <p:stCondLst>
                                    <p:cond delay="0"/>
                                  </p:stCondLst>
                                  <p:childTnLst>
                                    <p:set>
                                      <p:cBhvr>
                                        <p:cTn id="15" dur="1" fill="hold">
                                          <p:stCondLst>
                                            <p:cond delay="0"/>
                                          </p:stCondLst>
                                        </p:cTn>
                                        <p:tgtEl>
                                          <p:spTgt spid="391173"/>
                                        </p:tgtEl>
                                        <p:attrNameLst>
                                          <p:attrName>style.visibility</p:attrName>
                                        </p:attrNameLst>
                                      </p:cBhvr>
                                      <p:to>
                                        <p:strVal val="visible"/>
                                      </p:to>
                                    </p:set>
                                    <p:anim calcmode="lin" valueType="num">
                                      <p:cBhvr>
                                        <p:cTn id="16" dur="1000" fill="hold"/>
                                        <p:tgtEl>
                                          <p:spTgt spid="391173"/>
                                        </p:tgtEl>
                                        <p:attrNameLst>
                                          <p:attrName>ppt_w</p:attrName>
                                        </p:attrNameLst>
                                      </p:cBhvr>
                                      <p:tavLst>
                                        <p:tav tm="0">
                                          <p:val>
                                            <p:strVal val="#ppt_w*2.5"/>
                                          </p:val>
                                        </p:tav>
                                        <p:tav tm="100000">
                                          <p:val>
                                            <p:strVal val="#ppt_w"/>
                                          </p:val>
                                        </p:tav>
                                      </p:tavLst>
                                    </p:anim>
                                    <p:anim calcmode="lin" valueType="num">
                                      <p:cBhvr>
                                        <p:cTn id="17" dur="1000" fill="hold"/>
                                        <p:tgtEl>
                                          <p:spTgt spid="391173"/>
                                        </p:tgtEl>
                                        <p:attrNameLst>
                                          <p:attrName>ppt_h</p:attrName>
                                        </p:attrNameLst>
                                      </p:cBhvr>
                                      <p:tavLst>
                                        <p:tav tm="0">
                                          <p:val>
                                            <p:strVal val="#ppt_h*0.01"/>
                                          </p:val>
                                        </p:tav>
                                        <p:tav tm="100000">
                                          <p:val>
                                            <p:strVal val="#ppt_h"/>
                                          </p:val>
                                        </p:tav>
                                      </p:tavLst>
                                    </p:anim>
                                    <p:anim calcmode="lin" valueType="num">
                                      <p:cBhvr>
                                        <p:cTn id="18" dur="1000" fill="hold"/>
                                        <p:tgtEl>
                                          <p:spTgt spid="391173"/>
                                        </p:tgtEl>
                                        <p:attrNameLst>
                                          <p:attrName>ppt_x</p:attrName>
                                        </p:attrNameLst>
                                      </p:cBhvr>
                                      <p:tavLst>
                                        <p:tav tm="0">
                                          <p:val>
                                            <p:strVal val="#ppt_x"/>
                                          </p:val>
                                        </p:tav>
                                        <p:tav tm="100000">
                                          <p:val>
                                            <p:strVal val="#ppt_x"/>
                                          </p:val>
                                        </p:tav>
                                      </p:tavLst>
                                    </p:anim>
                                    <p:anim calcmode="lin" valueType="num">
                                      <p:cBhvr>
                                        <p:cTn id="19" dur="1000" fill="hold"/>
                                        <p:tgtEl>
                                          <p:spTgt spid="391173"/>
                                        </p:tgtEl>
                                        <p:attrNameLst>
                                          <p:attrName>ppt_y</p:attrName>
                                        </p:attrNameLst>
                                      </p:cBhvr>
                                      <p:tavLst>
                                        <p:tav tm="0">
                                          <p:val>
                                            <p:strVal val="#ppt_h+1"/>
                                          </p:val>
                                        </p:tav>
                                        <p:tav tm="100000">
                                          <p:val>
                                            <p:strVal val="#ppt_y"/>
                                          </p:val>
                                        </p:tav>
                                      </p:tavLst>
                                    </p:anim>
                                    <p:animEffect transition="in" filter="fade">
                                      <p:cBhvr>
                                        <p:cTn id="20" dur="1000"/>
                                        <p:tgtEl>
                                          <p:spTgt spid="39117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91171">
                                            <p:txEl>
                                              <p:pRg st="3" end="3"/>
                                            </p:txEl>
                                          </p:spTgt>
                                        </p:tgtEl>
                                        <p:attrNameLst>
                                          <p:attrName>style.visibility</p:attrName>
                                        </p:attrNameLst>
                                      </p:cBhvr>
                                      <p:to>
                                        <p:strVal val="visible"/>
                                      </p:to>
                                    </p:set>
                                    <p:animEffect transition="in" filter="dissolve">
                                      <p:cBhvr>
                                        <p:cTn id="23" dur="500"/>
                                        <p:tgtEl>
                                          <p:spTgt spid="39117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91171">
                                            <p:txEl>
                                              <p:pRg st="4" end="4"/>
                                            </p:txEl>
                                          </p:spTgt>
                                        </p:tgtEl>
                                        <p:attrNameLst>
                                          <p:attrName>style.visibility</p:attrName>
                                        </p:attrNameLst>
                                      </p:cBhvr>
                                      <p:to>
                                        <p:strVal val="visible"/>
                                      </p:to>
                                    </p:set>
                                    <p:animEffect transition="in" filter="dissolve">
                                      <p:cBhvr>
                                        <p:cTn id="28" dur="500"/>
                                        <p:tgtEl>
                                          <p:spTgt spid="391171">
                                            <p:txEl>
                                              <p:pRg st="4" end="4"/>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91171">
                                            <p:txEl>
                                              <p:pRg st="5" end="5"/>
                                            </p:txEl>
                                          </p:spTgt>
                                        </p:tgtEl>
                                        <p:attrNameLst>
                                          <p:attrName>style.visibility</p:attrName>
                                        </p:attrNameLst>
                                      </p:cBhvr>
                                      <p:to>
                                        <p:strVal val="visible"/>
                                      </p:to>
                                    </p:set>
                                    <p:animEffect transition="in" filter="dissolve">
                                      <p:cBhvr>
                                        <p:cTn id="31" dur="500"/>
                                        <p:tgtEl>
                                          <p:spTgt spid="391171">
                                            <p:txEl>
                                              <p:pRg st="5" end="5"/>
                                            </p:txEl>
                                          </p:spTgt>
                                        </p:tgtEl>
                                      </p:cBhvr>
                                    </p:animEffect>
                                  </p:childTnLst>
                                </p:cTn>
                              </p:par>
                              <p:par>
                                <p:cTn id="32" presetID="58" presetClass="entr" presetSubtype="0" accel="100000" fill="hold" nodeType="withEffect">
                                  <p:stCondLst>
                                    <p:cond delay="0"/>
                                  </p:stCondLst>
                                  <p:childTnLst>
                                    <p:set>
                                      <p:cBhvr>
                                        <p:cTn id="33" dur="1" fill="hold">
                                          <p:stCondLst>
                                            <p:cond delay="0"/>
                                          </p:stCondLst>
                                        </p:cTn>
                                        <p:tgtEl>
                                          <p:spTgt spid="391172"/>
                                        </p:tgtEl>
                                        <p:attrNameLst>
                                          <p:attrName>style.visibility</p:attrName>
                                        </p:attrNameLst>
                                      </p:cBhvr>
                                      <p:to>
                                        <p:strVal val="visible"/>
                                      </p:to>
                                    </p:set>
                                    <p:anim calcmode="lin" valueType="num">
                                      <p:cBhvr>
                                        <p:cTn id="34" dur="2000" fill="hold"/>
                                        <p:tgtEl>
                                          <p:spTgt spid="391172"/>
                                        </p:tgtEl>
                                        <p:attrNameLst>
                                          <p:attrName>ppt_w</p:attrName>
                                        </p:attrNameLst>
                                      </p:cBhvr>
                                      <p:tavLst>
                                        <p:tav tm="0">
                                          <p:val>
                                            <p:strVal val="#ppt_w*2.5"/>
                                          </p:val>
                                        </p:tav>
                                        <p:tav tm="100000">
                                          <p:val>
                                            <p:strVal val="#ppt_w"/>
                                          </p:val>
                                        </p:tav>
                                      </p:tavLst>
                                    </p:anim>
                                    <p:anim calcmode="lin" valueType="num">
                                      <p:cBhvr>
                                        <p:cTn id="35" dur="2000" fill="hold"/>
                                        <p:tgtEl>
                                          <p:spTgt spid="391172"/>
                                        </p:tgtEl>
                                        <p:attrNameLst>
                                          <p:attrName>ppt_h</p:attrName>
                                        </p:attrNameLst>
                                      </p:cBhvr>
                                      <p:tavLst>
                                        <p:tav tm="0">
                                          <p:val>
                                            <p:strVal val="#ppt_h*0.01"/>
                                          </p:val>
                                        </p:tav>
                                        <p:tav tm="100000">
                                          <p:val>
                                            <p:strVal val="#ppt_h"/>
                                          </p:val>
                                        </p:tav>
                                      </p:tavLst>
                                    </p:anim>
                                    <p:anim calcmode="lin" valueType="num">
                                      <p:cBhvr>
                                        <p:cTn id="36" dur="2000" fill="hold"/>
                                        <p:tgtEl>
                                          <p:spTgt spid="391172"/>
                                        </p:tgtEl>
                                        <p:attrNameLst>
                                          <p:attrName>ppt_x</p:attrName>
                                        </p:attrNameLst>
                                      </p:cBhvr>
                                      <p:tavLst>
                                        <p:tav tm="0">
                                          <p:val>
                                            <p:strVal val="#ppt_x"/>
                                          </p:val>
                                        </p:tav>
                                        <p:tav tm="100000">
                                          <p:val>
                                            <p:strVal val="#ppt_x"/>
                                          </p:val>
                                        </p:tav>
                                      </p:tavLst>
                                    </p:anim>
                                    <p:anim calcmode="lin" valueType="num">
                                      <p:cBhvr>
                                        <p:cTn id="37" dur="2000" fill="hold"/>
                                        <p:tgtEl>
                                          <p:spTgt spid="391172"/>
                                        </p:tgtEl>
                                        <p:attrNameLst>
                                          <p:attrName>ppt_y</p:attrName>
                                        </p:attrNameLst>
                                      </p:cBhvr>
                                      <p:tavLst>
                                        <p:tav tm="0">
                                          <p:val>
                                            <p:strVal val="#ppt_h+1"/>
                                          </p:val>
                                        </p:tav>
                                        <p:tav tm="100000">
                                          <p:val>
                                            <p:strVal val="#ppt_y"/>
                                          </p:val>
                                        </p:tav>
                                      </p:tavLst>
                                    </p:anim>
                                    <p:animEffect transition="in" filter="fade">
                                      <p:cBhvr>
                                        <p:cTn id="38" dur="2000"/>
                                        <p:tgtEl>
                                          <p:spTgt spid="391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1"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descr="Photograph of the iZoom software package."/>
          <p:cNvPicPr>
            <a:picLocks noChangeAspect="1" noChangeArrowheads="1"/>
          </p:cNvPicPr>
          <p:nvPr/>
        </p:nvPicPr>
        <p:blipFill>
          <a:blip r:embed="rId4"/>
          <a:srcRect/>
          <a:stretch>
            <a:fillRect/>
          </a:stretch>
        </p:blipFill>
        <p:spPr bwMode="auto">
          <a:xfrm>
            <a:off x="7315200" y="2819400"/>
            <a:ext cx="1754188" cy="1905000"/>
          </a:xfrm>
          <a:prstGeom prst="rect">
            <a:avLst/>
          </a:prstGeom>
          <a:noFill/>
        </p:spPr>
      </p:pic>
      <p:sp>
        <p:nvSpPr>
          <p:cNvPr id="392195" name="Rectangle 3"/>
          <p:cNvSpPr>
            <a:spLocks noGrp="1" noChangeArrowheads="1"/>
          </p:cNvSpPr>
          <p:nvPr>
            <p:ph type="title"/>
          </p:nvPr>
        </p:nvSpPr>
        <p:spPr/>
        <p:txBody>
          <a:bodyPr/>
          <a:lstStyle/>
          <a:p>
            <a:r>
              <a:rPr lang="en-US" sz="4000"/>
              <a:t>Screen Magnification Technology</a:t>
            </a:r>
          </a:p>
        </p:txBody>
      </p:sp>
      <p:sp>
        <p:nvSpPr>
          <p:cNvPr id="392196" name="Rectangle 4"/>
          <p:cNvSpPr>
            <a:spLocks noGrp="1" noChangeArrowheads="1"/>
          </p:cNvSpPr>
          <p:nvPr>
            <p:ph type="body" idx="1"/>
          </p:nvPr>
        </p:nvSpPr>
        <p:spPr>
          <a:xfrm>
            <a:off x="0" y="1600200"/>
            <a:ext cx="8686800" cy="2971800"/>
          </a:xfrm>
        </p:spPr>
        <p:txBody>
          <a:bodyPr/>
          <a:lstStyle/>
          <a:p>
            <a:r>
              <a:rPr lang="en-US"/>
              <a:t>Screen Magnification Software</a:t>
            </a:r>
          </a:p>
          <a:p>
            <a:pPr lvl="1"/>
            <a:r>
              <a:rPr lang="en-US"/>
              <a:t>Mid-priced Screen Magnifiers, ($400)</a:t>
            </a:r>
          </a:p>
          <a:p>
            <a:pPr lvl="2"/>
            <a:r>
              <a:rPr lang="en-US"/>
              <a:t>Win Zoom / iZoom (USB or CD)</a:t>
            </a:r>
          </a:p>
          <a:p>
            <a:pPr lvl="2"/>
            <a:r>
              <a:rPr lang="en-US"/>
              <a:t>Lightning /w speech</a:t>
            </a:r>
          </a:p>
          <a:p>
            <a:pPr lvl="2"/>
            <a:r>
              <a:rPr lang="en-US"/>
              <a:t>System Access To Go</a:t>
            </a:r>
          </a:p>
          <a:p>
            <a:pPr lvl="3"/>
            <a:r>
              <a:rPr lang="en-US"/>
              <a:t>Serotek</a:t>
            </a:r>
          </a:p>
        </p:txBody>
      </p:sp>
      <p:pic>
        <p:nvPicPr>
          <p:cNvPr id="392197" name="Picture 5" descr="Photograph of the WinZoom USB flash drive.">
            <a:hlinkClick r:id="rId5"/>
          </p:cNvPr>
          <p:cNvPicPr>
            <a:picLocks noChangeAspect="1" noChangeArrowheads="1"/>
          </p:cNvPicPr>
          <p:nvPr/>
        </p:nvPicPr>
        <p:blipFill>
          <a:blip r:embed="rId6"/>
          <a:srcRect/>
          <a:stretch>
            <a:fillRect/>
          </a:stretch>
        </p:blipFill>
        <p:spPr bwMode="auto">
          <a:xfrm>
            <a:off x="4648200" y="4038600"/>
            <a:ext cx="3429000" cy="2622550"/>
          </a:xfrm>
          <a:prstGeom prst="rect">
            <a:avLst/>
          </a:prstGeom>
          <a:noFill/>
        </p:spPr>
      </p:pic>
      <p:pic>
        <p:nvPicPr>
          <p:cNvPr id="392198" name="Picture 6" descr="Photograph of the Lightning with Speech software package."/>
          <p:cNvPicPr>
            <a:picLocks noChangeAspect="1" noChangeArrowheads="1"/>
          </p:cNvPicPr>
          <p:nvPr/>
        </p:nvPicPr>
        <p:blipFill>
          <a:blip r:embed="rId7"/>
          <a:srcRect/>
          <a:stretch>
            <a:fillRect/>
          </a:stretch>
        </p:blipFill>
        <p:spPr bwMode="auto">
          <a:xfrm>
            <a:off x="2667000" y="4419600"/>
            <a:ext cx="1743075" cy="2286000"/>
          </a:xfrm>
          <a:prstGeom prst="rect">
            <a:avLst/>
          </a:prstGeom>
          <a:noFill/>
        </p:spPr>
      </p:pic>
      <p:pic>
        <p:nvPicPr>
          <p:cNvPr id="392199" name="Picture 7" descr="Image of the Serotek logo."/>
          <p:cNvPicPr>
            <a:picLocks noChangeAspect="1" noChangeArrowheads="1"/>
          </p:cNvPicPr>
          <p:nvPr/>
        </p:nvPicPr>
        <p:blipFill>
          <a:blip r:embed="rId8"/>
          <a:srcRect/>
          <a:stretch>
            <a:fillRect/>
          </a:stretch>
        </p:blipFill>
        <p:spPr bwMode="auto">
          <a:xfrm>
            <a:off x="142875" y="4752975"/>
            <a:ext cx="2219325" cy="195262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219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219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2196">
                                            <p:txEl>
                                              <p:pRg st="2" end="2"/>
                                            </p:txEl>
                                          </p:spTgt>
                                        </p:tgtEl>
                                        <p:attrNameLst>
                                          <p:attrName>style.visibility</p:attrName>
                                        </p:attrNameLst>
                                      </p:cBhvr>
                                      <p:to>
                                        <p:strVal val="visible"/>
                                      </p:to>
                                    </p:set>
                                  </p:childTnLst>
                                </p:cTn>
                              </p:par>
                              <p:par>
                                <p:cTn id="11" presetID="20" presetClass="entr" presetSubtype="0" fill="hold" nodeType="withEffect">
                                  <p:stCondLst>
                                    <p:cond delay="0"/>
                                  </p:stCondLst>
                                  <p:childTnLst>
                                    <p:set>
                                      <p:cBhvr>
                                        <p:cTn id="12" dur="1" fill="hold">
                                          <p:stCondLst>
                                            <p:cond delay="0"/>
                                          </p:stCondLst>
                                        </p:cTn>
                                        <p:tgtEl>
                                          <p:spTgt spid="392197"/>
                                        </p:tgtEl>
                                        <p:attrNameLst>
                                          <p:attrName>style.visibility</p:attrName>
                                        </p:attrNameLst>
                                      </p:cBhvr>
                                      <p:to>
                                        <p:strVal val="visible"/>
                                      </p:to>
                                    </p:set>
                                    <p:animEffect transition="in" filter="wedge">
                                      <p:cBhvr>
                                        <p:cTn id="13" dur="1000"/>
                                        <p:tgtEl>
                                          <p:spTgt spid="392197"/>
                                        </p:tgtEl>
                                      </p:cBhvr>
                                    </p:animEffect>
                                  </p:childTnLst>
                                </p:cTn>
                              </p:par>
                            </p:childTnLst>
                          </p:cTn>
                        </p:par>
                        <p:par>
                          <p:cTn id="14" fill="hold">
                            <p:stCondLst>
                              <p:cond delay="1000"/>
                            </p:stCondLst>
                            <p:childTnLst>
                              <p:par>
                                <p:cTn id="15" presetID="5" presetClass="entr" presetSubtype="5" fill="hold" nodeType="afterEffect">
                                  <p:stCondLst>
                                    <p:cond delay="0"/>
                                  </p:stCondLst>
                                  <p:childTnLst>
                                    <p:set>
                                      <p:cBhvr>
                                        <p:cTn id="16" dur="1" fill="hold">
                                          <p:stCondLst>
                                            <p:cond delay="0"/>
                                          </p:stCondLst>
                                        </p:cTn>
                                        <p:tgtEl>
                                          <p:spTgt spid="392194"/>
                                        </p:tgtEl>
                                        <p:attrNameLst>
                                          <p:attrName>style.visibility</p:attrName>
                                        </p:attrNameLst>
                                      </p:cBhvr>
                                      <p:to>
                                        <p:strVal val="visible"/>
                                      </p:to>
                                    </p:set>
                                    <p:animEffect transition="in" filter="checkerboard(down)">
                                      <p:cBhvr>
                                        <p:cTn id="17" dur="1000"/>
                                        <p:tgtEl>
                                          <p:spTgt spid="392194"/>
                                        </p:tgtEl>
                                      </p:cBhvr>
                                    </p:animEffect>
                                  </p:childTnLst>
                                </p:cTn>
                              </p:par>
                            </p:childTnLst>
                          </p:cTn>
                        </p:par>
                        <p:par>
                          <p:cTn id="18" fill="hold">
                            <p:stCondLst>
                              <p:cond delay="2000"/>
                            </p:stCondLst>
                            <p:childTnLst>
                              <p:par>
                                <p:cTn id="19" presetID="1" presetClass="entr" presetSubtype="0" fill="hold" grpId="0" nodeType="afterEffect">
                                  <p:stCondLst>
                                    <p:cond delay="500"/>
                                  </p:stCondLst>
                                  <p:childTnLst>
                                    <p:set>
                                      <p:cBhvr>
                                        <p:cTn id="20" dur="1" fill="hold">
                                          <p:stCondLst>
                                            <p:cond delay="0"/>
                                          </p:stCondLst>
                                        </p:cTn>
                                        <p:tgtEl>
                                          <p:spTgt spid="392196">
                                            <p:txEl>
                                              <p:pRg st="3" end="3"/>
                                            </p:txEl>
                                          </p:spTgt>
                                        </p:tgtEl>
                                        <p:attrNameLst>
                                          <p:attrName>style.visibility</p:attrName>
                                        </p:attrNameLst>
                                      </p:cBhvr>
                                      <p:to>
                                        <p:strVal val="visible"/>
                                      </p:to>
                                    </p:set>
                                  </p:childTnLst>
                                </p:cTn>
                              </p:par>
                              <p:par>
                                <p:cTn id="21" presetID="35" presetClass="entr" presetSubtype="0" fill="hold" nodeType="withEffect">
                                  <p:stCondLst>
                                    <p:cond delay="0"/>
                                  </p:stCondLst>
                                  <p:childTnLst>
                                    <p:set>
                                      <p:cBhvr>
                                        <p:cTn id="22" dur="1" fill="hold">
                                          <p:stCondLst>
                                            <p:cond delay="0"/>
                                          </p:stCondLst>
                                        </p:cTn>
                                        <p:tgtEl>
                                          <p:spTgt spid="392198"/>
                                        </p:tgtEl>
                                        <p:attrNameLst>
                                          <p:attrName>style.visibility</p:attrName>
                                        </p:attrNameLst>
                                      </p:cBhvr>
                                      <p:to>
                                        <p:strVal val="visible"/>
                                      </p:to>
                                    </p:set>
                                    <p:animEffect transition="in" filter="fade">
                                      <p:cBhvr>
                                        <p:cTn id="23" dur="500"/>
                                        <p:tgtEl>
                                          <p:spTgt spid="392198"/>
                                        </p:tgtEl>
                                      </p:cBhvr>
                                    </p:animEffect>
                                    <p:anim calcmode="lin" valueType="num">
                                      <p:cBhvr>
                                        <p:cTn id="24" dur="500" fill="hold"/>
                                        <p:tgtEl>
                                          <p:spTgt spid="392198"/>
                                        </p:tgtEl>
                                        <p:attrNameLst>
                                          <p:attrName>style.rotation</p:attrName>
                                        </p:attrNameLst>
                                      </p:cBhvr>
                                      <p:tavLst>
                                        <p:tav tm="0">
                                          <p:val>
                                            <p:fltVal val="720"/>
                                          </p:val>
                                        </p:tav>
                                        <p:tav tm="100000">
                                          <p:val>
                                            <p:fltVal val="0"/>
                                          </p:val>
                                        </p:tav>
                                      </p:tavLst>
                                    </p:anim>
                                    <p:anim calcmode="lin" valueType="num">
                                      <p:cBhvr>
                                        <p:cTn id="25" dur="500" fill="hold"/>
                                        <p:tgtEl>
                                          <p:spTgt spid="392198"/>
                                        </p:tgtEl>
                                        <p:attrNameLst>
                                          <p:attrName>ppt_h</p:attrName>
                                        </p:attrNameLst>
                                      </p:cBhvr>
                                      <p:tavLst>
                                        <p:tav tm="0">
                                          <p:val>
                                            <p:fltVal val="0"/>
                                          </p:val>
                                        </p:tav>
                                        <p:tav tm="100000">
                                          <p:val>
                                            <p:strVal val="#ppt_h"/>
                                          </p:val>
                                        </p:tav>
                                      </p:tavLst>
                                    </p:anim>
                                    <p:anim calcmode="lin" valueType="num">
                                      <p:cBhvr>
                                        <p:cTn id="26" dur="500" fill="hold"/>
                                        <p:tgtEl>
                                          <p:spTgt spid="392198"/>
                                        </p:tgtEl>
                                        <p:attrNameLst>
                                          <p:attrName>ppt_w</p:attrName>
                                        </p:attrNameLst>
                                      </p:cBhvr>
                                      <p:tavLst>
                                        <p:tav tm="0">
                                          <p:val>
                                            <p:fltVal val="0"/>
                                          </p:val>
                                        </p:tav>
                                        <p:tav tm="100000">
                                          <p:val>
                                            <p:strVal val="#ppt_w"/>
                                          </p:val>
                                        </p:tav>
                                      </p:tavLst>
                                    </p:anim>
                                  </p:childTnLst>
                                </p:cTn>
                              </p:par>
                            </p:childTnLst>
                          </p:cTn>
                        </p:par>
                        <p:par>
                          <p:cTn id="27" fill="hold">
                            <p:stCondLst>
                              <p:cond delay="2500"/>
                            </p:stCondLst>
                            <p:childTnLst>
                              <p:par>
                                <p:cTn id="28" presetID="9" presetClass="entr" presetSubtype="0" fill="hold" grpId="0" nodeType="afterEffect">
                                  <p:stCondLst>
                                    <p:cond delay="500"/>
                                  </p:stCondLst>
                                  <p:childTnLst>
                                    <p:set>
                                      <p:cBhvr>
                                        <p:cTn id="29" dur="1" fill="hold">
                                          <p:stCondLst>
                                            <p:cond delay="0"/>
                                          </p:stCondLst>
                                        </p:cTn>
                                        <p:tgtEl>
                                          <p:spTgt spid="392196">
                                            <p:txEl>
                                              <p:pRg st="4" end="4"/>
                                            </p:txEl>
                                          </p:spTgt>
                                        </p:tgtEl>
                                        <p:attrNameLst>
                                          <p:attrName>style.visibility</p:attrName>
                                        </p:attrNameLst>
                                      </p:cBhvr>
                                      <p:to>
                                        <p:strVal val="visible"/>
                                      </p:to>
                                    </p:set>
                                    <p:animEffect transition="in" filter="dissolve">
                                      <p:cBhvr>
                                        <p:cTn id="30" dur="500"/>
                                        <p:tgtEl>
                                          <p:spTgt spid="392196">
                                            <p:txEl>
                                              <p:pRg st="4" end="4"/>
                                            </p:txEl>
                                          </p:spTgt>
                                        </p:tgtEl>
                                      </p:cBhvr>
                                    </p:animEffect>
                                  </p:childTnLst>
                                </p:cTn>
                              </p:par>
                            </p:childTnLst>
                          </p:cTn>
                        </p:par>
                        <p:par>
                          <p:cTn id="31" fill="hold">
                            <p:stCondLst>
                              <p:cond delay="3500"/>
                            </p:stCondLst>
                            <p:childTnLst>
                              <p:par>
                                <p:cTn id="32" presetID="9" presetClass="entr" presetSubtype="0" fill="hold" grpId="0" nodeType="afterEffect">
                                  <p:stCondLst>
                                    <p:cond delay="0"/>
                                  </p:stCondLst>
                                  <p:childTnLst>
                                    <p:set>
                                      <p:cBhvr>
                                        <p:cTn id="33" dur="1" fill="hold">
                                          <p:stCondLst>
                                            <p:cond delay="0"/>
                                          </p:stCondLst>
                                        </p:cTn>
                                        <p:tgtEl>
                                          <p:spTgt spid="392196">
                                            <p:txEl>
                                              <p:pRg st="5" end="5"/>
                                            </p:txEl>
                                          </p:spTgt>
                                        </p:tgtEl>
                                        <p:attrNameLst>
                                          <p:attrName>style.visibility</p:attrName>
                                        </p:attrNameLst>
                                      </p:cBhvr>
                                      <p:to>
                                        <p:strVal val="visible"/>
                                      </p:to>
                                    </p:set>
                                    <p:animEffect transition="in" filter="dissolve">
                                      <p:cBhvr>
                                        <p:cTn id="34" dur="500"/>
                                        <p:tgtEl>
                                          <p:spTgt spid="392196">
                                            <p:txEl>
                                              <p:pRg st="5" end="5"/>
                                            </p:txEl>
                                          </p:spTgt>
                                        </p:tgtEl>
                                      </p:cBhvr>
                                    </p:animEffect>
                                  </p:childTnLst>
                                </p:cTn>
                              </p:par>
                            </p:childTnLst>
                          </p:cTn>
                        </p:par>
                        <p:par>
                          <p:cTn id="35" fill="hold">
                            <p:stCondLst>
                              <p:cond delay="4000"/>
                            </p:stCondLst>
                            <p:childTnLst>
                              <p:par>
                                <p:cTn id="36" presetID="9" presetClass="entr" presetSubtype="0" fill="hold" nodeType="afterEffect">
                                  <p:stCondLst>
                                    <p:cond delay="0"/>
                                  </p:stCondLst>
                                  <p:childTnLst>
                                    <p:set>
                                      <p:cBhvr>
                                        <p:cTn id="37" dur="1" fill="hold">
                                          <p:stCondLst>
                                            <p:cond delay="0"/>
                                          </p:stCondLst>
                                        </p:cTn>
                                        <p:tgtEl>
                                          <p:spTgt spid="392199"/>
                                        </p:tgtEl>
                                        <p:attrNameLst>
                                          <p:attrName>style.visibility</p:attrName>
                                        </p:attrNameLst>
                                      </p:cBhvr>
                                      <p:to>
                                        <p:strVal val="visible"/>
                                      </p:to>
                                    </p:set>
                                    <p:animEffect transition="in" filter="dissolve">
                                      <p:cBhvr>
                                        <p:cTn id="38" dur="500"/>
                                        <p:tgtEl>
                                          <p:spTgt spid="392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6"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sz="4000"/>
              <a:t>Screen Magnification Technology</a:t>
            </a:r>
          </a:p>
        </p:txBody>
      </p:sp>
      <p:sp>
        <p:nvSpPr>
          <p:cNvPr id="283651" name="Rectangle 3"/>
          <p:cNvSpPr>
            <a:spLocks noGrp="1" noChangeArrowheads="1"/>
          </p:cNvSpPr>
          <p:nvPr>
            <p:ph type="body" idx="1"/>
          </p:nvPr>
        </p:nvSpPr>
        <p:spPr>
          <a:xfrm>
            <a:off x="0" y="1524000"/>
            <a:ext cx="8229600" cy="2971800"/>
          </a:xfrm>
        </p:spPr>
        <p:txBody>
          <a:bodyPr/>
          <a:lstStyle/>
          <a:p>
            <a:r>
              <a:rPr lang="en-US"/>
              <a:t>Screen Magnification Software</a:t>
            </a:r>
          </a:p>
          <a:p>
            <a:pPr lvl="1"/>
            <a:r>
              <a:rPr lang="en-US"/>
              <a:t>Full Featured Screen Magnifiers</a:t>
            </a:r>
          </a:p>
          <a:p>
            <a:pPr lvl="2"/>
            <a:r>
              <a:rPr lang="en-US"/>
              <a:t>MAGic (Freedom Scientific, $500)</a:t>
            </a:r>
          </a:p>
          <a:p>
            <a:pPr lvl="2"/>
            <a:r>
              <a:rPr lang="en-US"/>
              <a:t>SuperNova (Dolphin, $1200)</a:t>
            </a:r>
          </a:p>
          <a:p>
            <a:pPr lvl="3"/>
            <a:r>
              <a:rPr lang="en-US"/>
              <a:t>Also includes screen reader</a:t>
            </a:r>
          </a:p>
          <a:p>
            <a:pPr lvl="2"/>
            <a:r>
              <a:rPr lang="en-US"/>
              <a:t>ZoomText (AiSquared, $600)</a:t>
            </a:r>
          </a:p>
        </p:txBody>
      </p:sp>
      <p:pic>
        <p:nvPicPr>
          <p:cNvPr id="283653" name="Picture 5" descr="Photograph of MAGic screen magnification package."/>
          <p:cNvPicPr>
            <a:picLocks noChangeAspect="1" noChangeArrowheads="1"/>
          </p:cNvPicPr>
          <p:nvPr/>
        </p:nvPicPr>
        <p:blipFill>
          <a:blip r:embed="rId4"/>
          <a:srcRect/>
          <a:stretch>
            <a:fillRect/>
          </a:stretch>
        </p:blipFill>
        <p:spPr bwMode="auto">
          <a:xfrm>
            <a:off x="157163" y="4267200"/>
            <a:ext cx="2478087" cy="2514600"/>
          </a:xfrm>
          <a:prstGeom prst="rect">
            <a:avLst/>
          </a:prstGeom>
          <a:noFill/>
        </p:spPr>
      </p:pic>
      <p:pic>
        <p:nvPicPr>
          <p:cNvPr id="283654" name="Picture 6" descr="Photograph of ZoomText screen magnification package."/>
          <p:cNvPicPr>
            <a:picLocks noChangeAspect="1" noChangeArrowheads="1"/>
          </p:cNvPicPr>
          <p:nvPr/>
        </p:nvPicPr>
        <p:blipFill>
          <a:blip r:embed="rId5"/>
          <a:srcRect/>
          <a:stretch>
            <a:fillRect/>
          </a:stretch>
        </p:blipFill>
        <p:spPr bwMode="auto">
          <a:xfrm rot="-1161540">
            <a:off x="6400800" y="3886200"/>
            <a:ext cx="2362200" cy="2362200"/>
          </a:xfrm>
          <a:prstGeom prst="rect">
            <a:avLst/>
          </a:prstGeom>
          <a:noFill/>
        </p:spPr>
      </p:pic>
      <p:pic>
        <p:nvPicPr>
          <p:cNvPr id="283655" name="Picture 7" descr="SupreNova box"/>
          <p:cNvPicPr>
            <a:picLocks noChangeAspect="1" noChangeArrowheads="1"/>
          </p:cNvPicPr>
          <p:nvPr/>
        </p:nvPicPr>
        <p:blipFill>
          <a:blip r:embed="rId6"/>
          <a:srcRect/>
          <a:stretch>
            <a:fillRect/>
          </a:stretch>
        </p:blipFill>
        <p:spPr bwMode="auto">
          <a:xfrm>
            <a:off x="2895600" y="4514850"/>
            <a:ext cx="2895600" cy="211455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p:cTn id="7" dur="500" fill="hold"/>
                                        <p:tgtEl>
                                          <p:spTgt spid="283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36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83651">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83651">
                                            <p:txEl>
                                              <p:pRg st="1" end="1"/>
                                            </p:txEl>
                                          </p:spTgt>
                                        </p:tgtEl>
                                        <p:attrNameLst>
                                          <p:attrName>style.visibility</p:attrName>
                                        </p:attrNameLst>
                                      </p:cBhvr>
                                      <p:to>
                                        <p:strVal val="visible"/>
                                      </p:to>
                                    </p:set>
                                    <p:anim calcmode="lin" valueType="num">
                                      <p:cBhvr>
                                        <p:cTn id="13" dur="500" fill="hold"/>
                                        <p:tgtEl>
                                          <p:spTgt spid="2836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83651">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83651">
                                            <p:txEl>
                                              <p:pRg st="1" end="1"/>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3651">
                                            <p:txEl>
                                              <p:pRg st="2" end="2"/>
                                            </p:txEl>
                                          </p:spTgt>
                                        </p:tgtEl>
                                        <p:attrNameLst>
                                          <p:attrName>style.visibility</p:attrName>
                                        </p:attrNameLst>
                                      </p:cBhvr>
                                      <p:to>
                                        <p:strVal val="visible"/>
                                      </p:to>
                                    </p:set>
                                    <p:anim calcmode="lin" valueType="num">
                                      <p:cBhvr>
                                        <p:cTn id="19" dur="500" fill="hold"/>
                                        <p:tgtEl>
                                          <p:spTgt spid="2836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83651">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283651">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83653"/>
                                        </p:tgtEl>
                                        <p:attrNameLst>
                                          <p:attrName>style.visibility</p:attrName>
                                        </p:attrNameLst>
                                      </p:cBhvr>
                                      <p:to>
                                        <p:strVal val="visible"/>
                                      </p:to>
                                    </p:set>
                                    <p:animEffect transition="in" filter="fade">
                                      <p:cBhvr>
                                        <p:cTn id="24" dur="2000"/>
                                        <p:tgtEl>
                                          <p:spTgt spid="283653"/>
                                        </p:tgtEl>
                                      </p:cBhvr>
                                    </p:animEffect>
                                  </p:childTnLst>
                                </p:cTn>
                              </p:par>
                            </p:childTnLst>
                          </p:cTn>
                        </p:par>
                        <p:par>
                          <p:cTn id="25" fill="hold">
                            <p:stCondLst>
                              <p:cond delay="3000"/>
                            </p:stCondLst>
                            <p:childTnLst>
                              <p:par>
                                <p:cTn id="26" presetID="53" presetClass="entr" presetSubtype="0" fill="hold" grpId="0" nodeType="afterEffect">
                                  <p:stCondLst>
                                    <p:cond delay="0"/>
                                  </p:stCondLst>
                                  <p:childTnLst>
                                    <p:set>
                                      <p:cBhvr>
                                        <p:cTn id="27" dur="1" fill="hold">
                                          <p:stCondLst>
                                            <p:cond delay="0"/>
                                          </p:stCondLst>
                                        </p:cTn>
                                        <p:tgtEl>
                                          <p:spTgt spid="283651">
                                            <p:txEl>
                                              <p:pRg st="3" end="3"/>
                                            </p:txEl>
                                          </p:spTgt>
                                        </p:tgtEl>
                                        <p:attrNameLst>
                                          <p:attrName>style.visibility</p:attrName>
                                        </p:attrNameLst>
                                      </p:cBhvr>
                                      <p:to>
                                        <p:strVal val="visible"/>
                                      </p:to>
                                    </p:set>
                                    <p:anim calcmode="lin" valueType="num">
                                      <p:cBhvr>
                                        <p:cTn id="28" dur="500" fill="hold"/>
                                        <p:tgtEl>
                                          <p:spTgt spid="28365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8365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83651">
                                            <p:txEl>
                                              <p:pRg st="3" end="3"/>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83651">
                                            <p:txEl>
                                              <p:pRg st="4" end="4"/>
                                            </p:txEl>
                                          </p:spTgt>
                                        </p:tgtEl>
                                        <p:attrNameLst>
                                          <p:attrName>style.visibility</p:attrName>
                                        </p:attrNameLst>
                                      </p:cBhvr>
                                      <p:to>
                                        <p:strVal val="visible"/>
                                      </p:to>
                                    </p:set>
                                    <p:anim calcmode="lin" valueType="num">
                                      <p:cBhvr>
                                        <p:cTn id="33" dur="500" fill="hold"/>
                                        <p:tgtEl>
                                          <p:spTgt spid="283651">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83651">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283651">
                                            <p:txEl>
                                              <p:pRg st="4" end="4"/>
                                            </p:txEl>
                                          </p:spTgt>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283651">
                                            <p:txEl>
                                              <p:pRg st="5" end="5"/>
                                            </p:txEl>
                                          </p:spTgt>
                                        </p:tgtEl>
                                        <p:attrNameLst>
                                          <p:attrName>style.visibility</p:attrName>
                                        </p:attrNameLst>
                                      </p:cBhvr>
                                      <p:to>
                                        <p:strVal val="visible"/>
                                      </p:to>
                                    </p:set>
                                    <p:anim calcmode="lin" valueType="num">
                                      <p:cBhvr>
                                        <p:cTn id="39" dur="500" fill="hold"/>
                                        <p:tgtEl>
                                          <p:spTgt spid="283651">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83651">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283651">
                                            <p:txEl>
                                              <p:pRg st="5" end="5"/>
                                            </p:txEl>
                                          </p:spTgt>
                                        </p:tgtEl>
                                      </p:cBhvr>
                                    </p:animEffect>
                                  </p:childTnLst>
                                </p:cTn>
                              </p:par>
                              <p:par>
                                <p:cTn id="42" presetID="10" presetClass="entr" presetSubtype="0" fill="hold" nodeType="withEffect">
                                  <p:stCondLst>
                                    <p:cond delay="500"/>
                                  </p:stCondLst>
                                  <p:childTnLst>
                                    <p:set>
                                      <p:cBhvr>
                                        <p:cTn id="43" dur="1" fill="hold">
                                          <p:stCondLst>
                                            <p:cond delay="0"/>
                                          </p:stCondLst>
                                        </p:cTn>
                                        <p:tgtEl>
                                          <p:spTgt spid="283654"/>
                                        </p:tgtEl>
                                        <p:attrNameLst>
                                          <p:attrName>style.visibility</p:attrName>
                                        </p:attrNameLst>
                                      </p:cBhvr>
                                      <p:to>
                                        <p:strVal val="visible"/>
                                      </p:to>
                                    </p:set>
                                    <p:animEffect transition="in" filter="fade">
                                      <p:cBhvr>
                                        <p:cTn id="44" dur="2000"/>
                                        <p:tgtEl>
                                          <p:spTgt spid="283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4000"/>
              <a:t>Screen Magnification Technology</a:t>
            </a:r>
          </a:p>
        </p:txBody>
      </p:sp>
      <p:sp>
        <p:nvSpPr>
          <p:cNvPr id="124931" name="Rectangle 3"/>
          <p:cNvSpPr>
            <a:spLocks noGrp="1" noChangeArrowheads="1"/>
          </p:cNvSpPr>
          <p:nvPr>
            <p:ph type="body" idx="1"/>
          </p:nvPr>
        </p:nvSpPr>
        <p:spPr>
          <a:xfrm>
            <a:off x="-76200" y="1676400"/>
            <a:ext cx="8839200" cy="4114800"/>
          </a:xfrm>
        </p:spPr>
        <p:txBody>
          <a:bodyPr/>
          <a:lstStyle/>
          <a:p>
            <a:r>
              <a:rPr lang="en-US"/>
              <a:t>Screen Magnification Software Features</a:t>
            </a:r>
          </a:p>
          <a:p>
            <a:pPr lvl="1"/>
            <a:r>
              <a:rPr lang="en-US"/>
              <a:t>View modes</a:t>
            </a:r>
          </a:p>
          <a:p>
            <a:pPr lvl="2"/>
            <a:r>
              <a:rPr lang="en-US"/>
              <a:t>Full</a:t>
            </a:r>
          </a:p>
          <a:p>
            <a:pPr lvl="2"/>
            <a:r>
              <a:rPr lang="en-US"/>
              <a:t>Line</a:t>
            </a:r>
          </a:p>
          <a:p>
            <a:pPr lvl="2"/>
            <a:r>
              <a:rPr lang="en-US"/>
              <a:t>Lens</a:t>
            </a:r>
          </a:p>
          <a:p>
            <a:pPr lvl="2"/>
            <a:r>
              <a:rPr lang="en-US"/>
              <a:t>Area</a:t>
            </a:r>
          </a:p>
          <a:p>
            <a:pPr lvl="2"/>
            <a:r>
              <a:rPr lang="en-US"/>
              <a:t>Horizontal split</a:t>
            </a:r>
          </a:p>
          <a:p>
            <a:pPr lvl="2"/>
            <a:r>
              <a:rPr lang="en-US"/>
              <a:t>Vertical split</a:t>
            </a:r>
          </a:p>
          <a:p>
            <a:pPr lvl="2"/>
            <a:endParaRPr lang="en-US"/>
          </a:p>
        </p:txBody>
      </p:sp>
      <p:pic>
        <p:nvPicPr>
          <p:cNvPr id="124936" name="Picture 8" descr="Split screen magnification showing the magnified area at the bottom of the screen.">
            <a:hlinkClick r:id="rId4"/>
          </p:cNvPr>
          <p:cNvPicPr>
            <a:picLocks noChangeAspect="1" noChangeArrowheads="1"/>
          </p:cNvPicPr>
          <p:nvPr/>
        </p:nvPicPr>
        <p:blipFill>
          <a:blip r:embed="rId5"/>
          <a:srcRect/>
          <a:stretch>
            <a:fillRect/>
          </a:stretch>
        </p:blipFill>
        <p:spPr bwMode="auto">
          <a:xfrm>
            <a:off x="6781800" y="5029200"/>
            <a:ext cx="1752600" cy="1752600"/>
          </a:xfrm>
          <a:prstGeom prst="rect">
            <a:avLst/>
          </a:prstGeom>
          <a:noFill/>
        </p:spPr>
      </p:pic>
      <p:pic>
        <p:nvPicPr>
          <p:cNvPr id="124938" name="Picture 10" descr="Resizing Glass magnifies the current focus in Word">
            <a:hlinkClick r:id="rId6"/>
          </p:cNvPr>
          <p:cNvPicPr>
            <a:picLocks noChangeAspect="1" noChangeArrowheads="1"/>
          </p:cNvPicPr>
          <p:nvPr/>
        </p:nvPicPr>
        <p:blipFill>
          <a:blip r:embed="rId7"/>
          <a:srcRect/>
          <a:stretch>
            <a:fillRect/>
          </a:stretch>
        </p:blipFill>
        <p:spPr bwMode="auto">
          <a:xfrm>
            <a:off x="3276600" y="2362200"/>
            <a:ext cx="2514600" cy="2514600"/>
          </a:xfrm>
          <a:prstGeom prst="rect">
            <a:avLst/>
          </a:prstGeom>
          <a:noFill/>
        </p:spPr>
      </p:pic>
      <p:pic>
        <p:nvPicPr>
          <p:cNvPr id="124940" name="Picture 12" descr="Split screen with magnification on the right, showing a Microsoft Word document.">
            <a:hlinkClick r:id="rId8"/>
          </p:cNvPr>
          <p:cNvPicPr>
            <a:picLocks noChangeAspect="1" noChangeArrowheads="1"/>
          </p:cNvPicPr>
          <p:nvPr/>
        </p:nvPicPr>
        <p:blipFill>
          <a:blip r:embed="rId9"/>
          <a:srcRect/>
          <a:stretch>
            <a:fillRect/>
          </a:stretch>
        </p:blipFill>
        <p:spPr bwMode="auto">
          <a:xfrm>
            <a:off x="4133850" y="4972050"/>
            <a:ext cx="1809750" cy="1809750"/>
          </a:xfrm>
          <a:prstGeom prst="rect">
            <a:avLst/>
          </a:prstGeom>
          <a:noFill/>
        </p:spPr>
      </p:pic>
      <p:pic>
        <p:nvPicPr>
          <p:cNvPr id="124942" name="Picture 14" descr="The Magnifying Glass view is perfect for mouse users">
            <a:hlinkClick r:id="rId10"/>
          </p:cNvPr>
          <p:cNvPicPr>
            <a:picLocks noChangeAspect="1" noChangeArrowheads="1"/>
          </p:cNvPicPr>
          <p:nvPr/>
        </p:nvPicPr>
        <p:blipFill>
          <a:blip r:embed="rId11"/>
          <a:srcRect/>
          <a:stretch>
            <a:fillRect/>
          </a:stretch>
        </p:blipFill>
        <p:spPr bwMode="auto">
          <a:xfrm>
            <a:off x="95250" y="228600"/>
            <a:ext cx="1428750" cy="1428750"/>
          </a:xfrm>
          <a:prstGeom prst="rect">
            <a:avLst/>
          </a:prstGeom>
          <a:noFill/>
        </p:spPr>
      </p:pic>
      <p:pic>
        <p:nvPicPr>
          <p:cNvPr id="124944" name="Picture 16" descr="Magnifier view options in the setup wizard">
            <a:hlinkClick r:id="rId12"/>
          </p:cNvPr>
          <p:cNvPicPr>
            <a:picLocks noChangeAspect="1" noChangeArrowheads="1"/>
          </p:cNvPicPr>
          <p:nvPr/>
        </p:nvPicPr>
        <p:blipFill>
          <a:blip r:embed="rId13"/>
          <a:srcRect/>
          <a:stretch>
            <a:fillRect/>
          </a:stretch>
        </p:blipFill>
        <p:spPr bwMode="auto">
          <a:xfrm>
            <a:off x="7543800" y="76200"/>
            <a:ext cx="1600200" cy="1676400"/>
          </a:xfrm>
          <a:prstGeom prst="rect">
            <a:avLst/>
          </a:prstGeom>
          <a:noFill/>
        </p:spPr>
      </p:pic>
      <p:sp>
        <p:nvSpPr>
          <p:cNvPr id="124946" name="AutoShape 18" descr="2Q=="/>
          <p:cNvSpPr>
            <a:spLocks noChangeAspect="1" noChangeArrowheads="1"/>
          </p:cNvSpPr>
          <p:nvPr/>
        </p:nvSpPr>
        <p:spPr bwMode="auto">
          <a:xfrm>
            <a:off x="80963" y="46038"/>
            <a:ext cx="2095500" cy="1562100"/>
          </a:xfrm>
          <a:prstGeom prst="rect">
            <a:avLst/>
          </a:prstGeom>
          <a:noFill/>
        </p:spPr>
        <p:txBody>
          <a:bodyPr/>
          <a:lstStyle/>
          <a:p>
            <a:endParaRPr lang="en-US"/>
          </a:p>
        </p:txBody>
      </p:sp>
      <p:sp>
        <p:nvSpPr>
          <p:cNvPr id="124948" name="AutoShape 20" descr="2Q=="/>
          <p:cNvSpPr>
            <a:spLocks noChangeAspect="1" noChangeArrowheads="1"/>
          </p:cNvSpPr>
          <p:nvPr/>
        </p:nvSpPr>
        <p:spPr bwMode="auto">
          <a:xfrm>
            <a:off x="80963" y="46038"/>
            <a:ext cx="2076450" cy="1562100"/>
          </a:xfrm>
          <a:prstGeom prst="rect">
            <a:avLst/>
          </a:prstGeom>
          <a:noFill/>
        </p:spPr>
        <p:txBody>
          <a:bodyPr/>
          <a:lstStyle/>
          <a:p>
            <a:endParaRPr lang="en-US"/>
          </a:p>
        </p:txBody>
      </p:sp>
      <p:sp>
        <p:nvSpPr>
          <p:cNvPr id="124950" name="AutoShape 22" descr="2Q=="/>
          <p:cNvSpPr>
            <a:spLocks noChangeAspect="1" noChangeArrowheads="1"/>
          </p:cNvSpPr>
          <p:nvPr/>
        </p:nvSpPr>
        <p:spPr bwMode="auto">
          <a:xfrm>
            <a:off x="3533775" y="2647950"/>
            <a:ext cx="2076450" cy="1562100"/>
          </a:xfrm>
          <a:prstGeom prst="rect">
            <a:avLst/>
          </a:prstGeom>
          <a:noFill/>
        </p:spPr>
        <p:txBody>
          <a:bodyPr/>
          <a:lstStyle/>
          <a:p>
            <a:endParaRPr lang="en-US"/>
          </a:p>
        </p:txBody>
      </p:sp>
      <p:sp>
        <p:nvSpPr>
          <p:cNvPr id="124952" name="AutoShape 24" descr="2Q=="/>
          <p:cNvSpPr>
            <a:spLocks noChangeAspect="1" noChangeArrowheads="1"/>
          </p:cNvSpPr>
          <p:nvPr/>
        </p:nvSpPr>
        <p:spPr bwMode="auto">
          <a:xfrm>
            <a:off x="3524250" y="2647950"/>
            <a:ext cx="2095500" cy="1562100"/>
          </a:xfrm>
          <a:prstGeom prst="rect">
            <a:avLst/>
          </a:prstGeom>
          <a:noFill/>
        </p:spPr>
        <p:txBody>
          <a:bodyPr/>
          <a:lstStyle/>
          <a:p>
            <a:endParaRPr lang="en-US"/>
          </a:p>
        </p:txBody>
      </p:sp>
      <p:pic>
        <p:nvPicPr>
          <p:cNvPr id="124954" name="Picture 26" descr="ANd9GcTJCF6juhPiDe9h8-R_bBapw-5cu7WOq9h3nTSAvDpQIhN9N97aKA"/>
          <p:cNvPicPr>
            <a:picLocks noChangeAspect="1" noChangeArrowheads="1"/>
          </p:cNvPicPr>
          <p:nvPr/>
        </p:nvPicPr>
        <p:blipFill>
          <a:blip r:embed="rId14"/>
          <a:srcRect/>
          <a:stretch>
            <a:fillRect/>
          </a:stretch>
        </p:blipFill>
        <p:spPr bwMode="auto">
          <a:xfrm>
            <a:off x="6172200" y="2209800"/>
            <a:ext cx="2971800" cy="2706688"/>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anim calcmode="lin" valueType="num">
                                      <p:cBhvr additive="base">
                                        <p:cTn id="11" dur="500" fill="hold"/>
                                        <p:tgtEl>
                                          <p:spTgt spid="12493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24931">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500"/>
                                  </p:stCondLst>
                                  <p:childTnLst>
                                    <p:set>
                                      <p:cBhvr>
                                        <p:cTn id="15" dur="1" fill="hold">
                                          <p:stCondLst>
                                            <p:cond delay="0"/>
                                          </p:stCondLst>
                                        </p:cTn>
                                        <p:tgtEl>
                                          <p:spTgt spid="124931">
                                            <p:txEl>
                                              <p:pRg st="2" end="2"/>
                                            </p:txEl>
                                          </p:spTgt>
                                        </p:tgtEl>
                                        <p:attrNameLst>
                                          <p:attrName>style.visibility</p:attrName>
                                        </p:attrNameLst>
                                      </p:cBhvr>
                                      <p:to>
                                        <p:strVal val="visible"/>
                                      </p:to>
                                    </p:set>
                                    <p:anim calcmode="lin" valueType="num">
                                      <p:cBhvr additive="base">
                                        <p:cTn id="16" dur="500" fill="hold"/>
                                        <p:tgtEl>
                                          <p:spTgt spid="124931">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24931">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500"/>
                                  </p:stCondLst>
                                  <p:childTnLst>
                                    <p:set>
                                      <p:cBhvr>
                                        <p:cTn id="20" dur="1" fill="hold">
                                          <p:stCondLst>
                                            <p:cond delay="0"/>
                                          </p:stCondLst>
                                        </p:cTn>
                                        <p:tgtEl>
                                          <p:spTgt spid="124931">
                                            <p:txEl>
                                              <p:pRg st="3" end="3"/>
                                            </p:txEl>
                                          </p:spTgt>
                                        </p:tgtEl>
                                        <p:attrNameLst>
                                          <p:attrName>style.visibility</p:attrName>
                                        </p:attrNameLst>
                                      </p:cBhvr>
                                      <p:to>
                                        <p:strVal val="visible"/>
                                      </p:to>
                                    </p:set>
                                    <p:anim calcmode="lin" valueType="num">
                                      <p:cBhvr additive="base">
                                        <p:cTn id="21" dur="500" fill="hold"/>
                                        <p:tgtEl>
                                          <p:spTgt spid="12493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24931">
                                            <p:txEl>
                                              <p:pRg st="3" end="3"/>
                                            </p:txEl>
                                          </p:spTgt>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grpId="0" nodeType="afterEffect">
                                  <p:stCondLst>
                                    <p:cond delay="500"/>
                                  </p:stCondLst>
                                  <p:childTnLst>
                                    <p:set>
                                      <p:cBhvr>
                                        <p:cTn id="25" dur="1" fill="hold">
                                          <p:stCondLst>
                                            <p:cond delay="0"/>
                                          </p:stCondLst>
                                        </p:cTn>
                                        <p:tgtEl>
                                          <p:spTgt spid="124931">
                                            <p:txEl>
                                              <p:pRg st="4" end="4"/>
                                            </p:txEl>
                                          </p:spTgt>
                                        </p:tgtEl>
                                        <p:attrNameLst>
                                          <p:attrName>style.visibility</p:attrName>
                                        </p:attrNameLst>
                                      </p:cBhvr>
                                      <p:to>
                                        <p:strVal val="visible"/>
                                      </p:to>
                                    </p:set>
                                    <p:anim calcmode="lin" valueType="num">
                                      <p:cBhvr additive="base">
                                        <p:cTn id="26" dur="500" fill="hold"/>
                                        <p:tgtEl>
                                          <p:spTgt spid="124931">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4931">
                                            <p:txEl>
                                              <p:pRg st="4" end="4"/>
                                            </p:txEl>
                                          </p:spTgt>
                                        </p:tgtEl>
                                        <p:attrNameLst>
                                          <p:attrName>ppt_y</p:attrName>
                                        </p:attrNameLst>
                                      </p:cBhvr>
                                      <p:tavLst>
                                        <p:tav tm="0">
                                          <p:val>
                                            <p:strVal val="#ppt_y"/>
                                          </p:val>
                                        </p:tav>
                                        <p:tav tm="100000">
                                          <p:val>
                                            <p:strVal val="#ppt_y"/>
                                          </p:val>
                                        </p:tav>
                                      </p:tavLst>
                                    </p:anim>
                                  </p:childTnLst>
                                </p:cTn>
                              </p:par>
                            </p:childTnLst>
                          </p:cTn>
                        </p:par>
                        <p:par>
                          <p:cTn id="28" fill="hold">
                            <p:stCondLst>
                              <p:cond delay="3500"/>
                            </p:stCondLst>
                            <p:childTnLst>
                              <p:par>
                                <p:cTn id="29" presetID="2" presetClass="entr" presetSubtype="8" fill="hold" grpId="0" nodeType="afterEffect">
                                  <p:stCondLst>
                                    <p:cond delay="500"/>
                                  </p:stCondLst>
                                  <p:childTnLst>
                                    <p:set>
                                      <p:cBhvr>
                                        <p:cTn id="30" dur="1" fill="hold">
                                          <p:stCondLst>
                                            <p:cond delay="0"/>
                                          </p:stCondLst>
                                        </p:cTn>
                                        <p:tgtEl>
                                          <p:spTgt spid="124931">
                                            <p:txEl>
                                              <p:pRg st="5" end="5"/>
                                            </p:txEl>
                                          </p:spTgt>
                                        </p:tgtEl>
                                        <p:attrNameLst>
                                          <p:attrName>style.visibility</p:attrName>
                                        </p:attrNameLst>
                                      </p:cBhvr>
                                      <p:to>
                                        <p:strVal val="visible"/>
                                      </p:to>
                                    </p:set>
                                    <p:anim calcmode="lin" valueType="num">
                                      <p:cBhvr additive="base">
                                        <p:cTn id="31" dur="500" fill="hold"/>
                                        <p:tgtEl>
                                          <p:spTgt spid="12493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4931">
                                            <p:txEl>
                                              <p:pRg st="5" end="5"/>
                                            </p:txEl>
                                          </p:spTgt>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8" fill="hold" grpId="0" nodeType="afterEffect">
                                  <p:stCondLst>
                                    <p:cond delay="500"/>
                                  </p:stCondLst>
                                  <p:childTnLst>
                                    <p:set>
                                      <p:cBhvr>
                                        <p:cTn id="35" dur="1" fill="hold">
                                          <p:stCondLst>
                                            <p:cond delay="0"/>
                                          </p:stCondLst>
                                        </p:cTn>
                                        <p:tgtEl>
                                          <p:spTgt spid="124931">
                                            <p:txEl>
                                              <p:pRg st="6" end="6"/>
                                            </p:txEl>
                                          </p:spTgt>
                                        </p:tgtEl>
                                        <p:attrNameLst>
                                          <p:attrName>style.visibility</p:attrName>
                                        </p:attrNameLst>
                                      </p:cBhvr>
                                      <p:to>
                                        <p:strVal val="visible"/>
                                      </p:to>
                                    </p:set>
                                    <p:anim calcmode="lin" valueType="num">
                                      <p:cBhvr additive="base">
                                        <p:cTn id="36" dur="500" fill="hold"/>
                                        <p:tgtEl>
                                          <p:spTgt spid="124931">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24931">
                                            <p:txEl>
                                              <p:pRg st="6" end="6"/>
                                            </p:txEl>
                                          </p:spTgt>
                                        </p:tgtEl>
                                        <p:attrNameLst>
                                          <p:attrName>ppt_y</p:attrName>
                                        </p:attrNameLst>
                                      </p:cBhvr>
                                      <p:tavLst>
                                        <p:tav tm="0">
                                          <p:val>
                                            <p:strVal val="#ppt_y"/>
                                          </p:val>
                                        </p:tav>
                                        <p:tav tm="100000">
                                          <p:val>
                                            <p:strVal val="#ppt_y"/>
                                          </p:val>
                                        </p:tav>
                                      </p:tavLst>
                                    </p:anim>
                                  </p:childTnLst>
                                </p:cTn>
                              </p:par>
                            </p:childTnLst>
                          </p:cTn>
                        </p:par>
                        <p:par>
                          <p:cTn id="38" fill="hold">
                            <p:stCondLst>
                              <p:cond delay="5500"/>
                            </p:stCondLst>
                            <p:childTnLst>
                              <p:par>
                                <p:cTn id="39" presetID="2" presetClass="entr" presetSubtype="8" fill="hold" grpId="0" nodeType="afterEffect">
                                  <p:stCondLst>
                                    <p:cond delay="500"/>
                                  </p:stCondLst>
                                  <p:childTnLst>
                                    <p:set>
                                      <p:cBhvr>
                                        <p:cTn id="40" dur="1" fill="hold">
                                          <p:stCondLst>
                                            <p:cond delay="0"/>
                                          </p:stCondLst>
                                        </p:cTn>
                                        <p:tgtEl>
                                          <p:spTgt spid="124931">
                                            <p:txEl>
                                              <p:pRg st="7" end="7"/>
                                            </p:txEl>
                                          </p:spTgt>
                                        </p:tgtEl>
                                        <p:attrNameLst>
                                          <p:attrName>style.visibility</p:attrName>
                                        </p:attrNameLst>
                                      </p:cBhvr>
                                      <p:to>
                                        <p:strVal val="visible"/>
                                      </p:to>
                                    </p:set>
                                    <p:anim calcmode="lin" valueType="num">
                                      <p:cBhvr additive="base">
                                        <p:cTn id="41" dur="500" fill="hold"/>
                                        <p:tgtEl>
                                          <p:spTgt spid="124931">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49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76200"/>
            <a:ext cx="8229600" cy="1139825"/>
          </a:xfrm>
        </p:spPr>
        <p:txBody>
          <a:bodyPr/>
          <a:lstStyle/>
          <a:p>
            <a:r>
              <a:rPr lang="en-US" sz="4000"/>
              <a:t>Screen Magnification Technology</a:t>
            </a:r>
          </a:p>
        </p:txBody>
      </p:sp>
      <p:sp>
        <p:nvSpPr>
          <p:cNvPr id="125955" name="Rectangle 3"/>
          <p:cNvSpPr>
            <a:spLocks noGrp="1" noChangeArrowheads="1"/>
          </p:cNvSpPr>
          <p:nvPr>
            <p:ph type="body" idx="1"/>
          </p:nvPr>
        </p:nvSpPr>
        <p:spPr>
          <a:xfrm>
            <a:off x="152400" y="1371600"/>
            <a:ext cx="8839200" cy="5029200"/>
          </a:xfrm>
        </p:spPr>
        <p:txBody>
          <a:bodyPr/>
          <a:lstStyle/>
          <a:p>
            <a:r>
              <a:rPr lang="en-US"/>
              <a:t>Screen Magnification Software Features</a:t>
            </a:r>
          </a:p>
          <a:p>
            <a:pPr lvl="1"/>
            <a:r>
              <a:rPr lang="en-US"/>
              <a:t>Magnification levels</a:t>
            </a:r>
          </a:p>
          <a:p>
            <a:pPr lvl="1"/>
            <a:r>
              <a:rPr lang="en-US"/>
              <a:t>Foreground/background colors</a:t>
            </a:r>
          </a:p>
          <a:p>
            <a:pPr lvl="1"/>
            <a:r>
              <a:rPr lang="en-US"/>
              <a:t>Cursor enhancements</a:t>
            </a:r>
          </a:p>
          <a:p>
            <a:pPr lvl="2"/>
            <a:r>
              <a:rPr lang="en-US"/>
              <a:t>Mouse pointer</a:t>
            </a:r>
          </a:p>
          <a:p>
            <a:pPr lvl="2"/>
            <a:r>
              <a:rPr lang="en-US"/>
              <a:t>Insertion cursor</a:t>
            </a:r>
          </a:p>
          <a:p>
            <a:pPr lvl="1"/>
            <a:r>
              <a:rPr lang="en-US"/>
              <a:t>Hot spots</a:t>
            </a:r>
          </a:p>
          <a:p>
            <a:pPr lvl="1"/>
            <a:r>
              <a:rPr lang="en-US"/>
              <a:t>Shortcut keys</a:t>
            </a:r>
          </a:p>
          <a:p>
            <a:pPr lvl="1"/>
            <a:r>
              <a:rPr lang="en-US"/>
              <a:t>Speech support</a:t>
            </a:r>
          </a:p>
          <a:p>
            <a:pPr lvl="2"/>
            <a:r>
              <a:rPr lang="en-US"/>
              <a:t>Reading modes</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p:cTn id="7" dur="1000" fill="hold"/>
                                        <p:tgtEl>
                                          <p:spTgt spid="1259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59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595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 calcmode="lin" valueType="num">
                                      <p:cBhvr>
                                        <p:cTn id="12" dur="1000" fill="hold"/>
                                        <p:tgtEl>
                                          <p:spTgt spid="12595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2595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2595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 calcmode="lin" valueType="num">
                                      <p:cBhvr>
                                        <p:cTn id="19" dur="1000" fill="hold"/>
                                        <p:tgtEl>
                                          <p:spTgt spid="12595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2595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2595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25955">
                                            <p:txEl>
                                              <p:pRg st="3" end="3"/>
                                            </p:txEl>
                                          </p:spTgt>
                                        </p:tgtEl>
                                        <p:attrNameLst>
                                          <p:attrName>style.visibility</p:attrName>
                                        </p:attrNameLst>
                                      </p:cBhvr>
                                      <p:to>
                                        <p:strVal val="visible"/>
                                      </p:to>
                                    </p:set>
                                    <p:anim calcmode="lin" valueType="num">
                                      <p:cBhvr>
                                        <p:cTn id="26" dur="1000" fill="hold"/>
                                        <p:tgtEl>
                                          <p:spTgt spid="125955">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12595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25955">
                                            <p:txEl>
                                              <p:pRg st="3" end="3"/>
                                            </p:txEl>
                                          </p:spTgt>
                                        </p:tgtEl>
                                      </p:cBhvr>
                                    </p:animEffect>
                                  </p:childTnLst>
                                </p:cTn>
                              </p:par>
                            </p:childTnLst>
                          </p:cTn>
                        </p:par>
                        <p:par>
                          <p:cTn id="29" fill="hold">
                            <p:stCondLst>
                              <p:cond delay="1000"/>
                            </p:stCondLst>
                            <p:childTnLst>
                              <p:par>
                                <p:cTn id="30" presetID="55" presetClass="entr" presetSubtype="0" fill="hold" grpId="0" nodeType="afterEffect">
                                  <p:stCondLst>
                                    <p:cond delay="0"/>
                                  </p:stCondLst>
                                  <p:childTnLst>
                                    <p:set>
                                      <p:cBhvr>
                                        <p:cTn id="31" dur="1" fill="hold">
                                          <p:stCondLst>
                                            <p:cond delay="0"/>
                                          </p:stCondLst>
                                        </p:cTn>
                                        <p:tgtEl>
                                          <p:spTgt spid="125955">
                                            <p:txEl>
                                              <p:pRg st="4" end="4"/>
                                            </p:txEl>
                                          </p:spTgt>
                                        </p:tgtEl>
                                        <p:attrNameLst>
                                          <p:attrName>style.visibility</p:attrName>
                                        </p:attrNameLst>
                                      </p:cBhvr>
                                      <p:to>
                                        <p:strVal val="visible"/>
                                      </p:to>
                                    </p:set>
                                    <p:anim calcmode="lin" valueType="num">
                                      <p:cBhvr>
                                        <p:cTn id="32" dur="1000" fill="hold"/>
                                        <p:tgtEl>
                                          <p:spTgt spid="125955">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125955">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125955">
                                            <p:txEl>
                                              <p:pRg st="4" end="4"/>
                                            </p:txEl>
                                          </p:spTgt>
                                        </p:tgtEl>
                                      </p:cBhvr>
                                    </p:animEffect>
                                  </p:childTnLst>
                                </p:cTn>
                              </p:par>
                            </p:childTnLst>
                          </p:cTn>
                        </p:par>
                        <p:par>
                          <p:cTn id="35" fill="hold">
                            <p:stCondLst>
                              <p:cond delay="2000"/>
                            </p:stCondLst>
                            <p:childTnLst>
                              <p:par>
                                <p:cTn id="36" presetID="55" presetClass="entr" presetSubtype="0" fill="hold" grpId="0" nodeType="afterEffect">
                                  <p:stCondLst>
                                    <p:cond delay="0"/>
                                  </p:stCondLst>
                                  <p:childTnLst>
                                    <p:set>
                                      <p:cBhvr>
                                        <p:cTn id="37" dur="1" fill="hold">
                                          <p:stCondLst>
                                            <p:cond delay="0"/>
                                          </p:stCondLst>
                                        </p:cTn>
                                        <p:tgtEl>
                                          <p:spTgt spid="125955">
                                            <p:txEl>
                                              <p:pRg st="5" end="5"/>
                                            </p:txEl>
                                          </p:spTgt>
                                        </p:tgtEl>
                                        <p:attrNameLst>
                                          <p:attrName>style.visibility</p:attrName>
                                        </p:attrNameLst>
                                      </p:cBhvr>
                                      <p:to>
                                        <p:strVal val="visible"/>
                                      </p:to>
                                    </p:set>
                                    <p:anim calcmode="lin" valueType="num">
                                      <p:cBhvr>
                                        <p:cTn id="38" dur="1000" fill="hold"/>
                                        <p:tgtEl>
                                          <p:spTgt spid="125955">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125955">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125955">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25955">
                                            <p:txEl>
                                              <p:pRg st="6" end="6"/>
                                            </p:txEl>
                                          </p:spTgt>
                                        </p:tgtEl>
                                        <p:attrNameLst>
                                          <p:attrName>style.visibility</p:attrName>
                                        </p:attrNameLst>
                                      </p:cBhvr>
                                      <p:to>
                                        <p:strVal val="visible"/>
                                      </p:to>
                                    </p:set>
                                    <p:anim calcmode="lin" valueType="num">
                                      <p:cBhvr>
                                        <p:cTn id="45" dur="1000" fill="hold"/>
                                        <p:tgtEl>
                                          <p:spTgt spid="125955">
                                            <p:txEl>
                                              <p:pRg st="6" end="6"/>
                                            </p:txEl>
                                          </p:spTgt>
                                        </p:tgtEl>
                                        <p:attrNameLst>
                                          <p:attrName>ppt_w</p:attrName>
                                        </p:attrNameLst>
                                      </p:cBhvr>
                                      <p:tavLst>
                                        <p:tav tm="0">
                                          <p:val>
                                            <p:strVal val="#ppt_w*0.70"/>
                                          </p:val>
                                        </p:tav>
                                        <p:tav tm="100000">
                                          <p:val>
                                            <p:strVal val="#ppt_w"/>
                                          </p:val>
                                        </p:tav>
                                      </p:tavLst>
                                    </p:anim>
                                    <p:anim calcmode="lin" valueType="num">
                                      <p:cBhvr>
                                        <p:cTn id="46" dur="1000" fill="hold"/>
                                        <p:tgtEl>
                                          <p:spTgt spid="125955">
                                            <p:txEl>
                                              <p:pRg st="6" end="6"/>
                                            </p:txEl>
                                          </p:spTgt>
                                        </p:tgtEl>
                                        <p:attrNameLst>
                                          <p:attrName>ppt_h</p:attrName>
                                        </p:attrNameLst>
                                      </p:cBhvr>
                                      <p:tavLst>
                                        <p:tav tm="0">
                                          <p:val>
                                            <p:strVal val="#ppt_h"/>
                                          </p:val>
                                        </p:tav>
                                        <p:tav tm="100000">
                                          <p:val>
                                            <p:strVal val="#ppt_h"/>
                                          </p:val>
                                        </p:tav>
                                      </p:tavLst>
                                    </p:anim>
                                    <p:animEffect transition="in" filter="fade">
                                      <p:cBhvr>
                                        <p:cTn id="47" dur="1000"/>
                                        <p:tgtEl>
                                          <p:spTgt spid="12595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25955">
                                            <p:txEl>
                                              <p:pRg st="7" end="7"/>
                                            </p:txEl>
                                          </p:spTgt>
                                        </p:tgtEl>
                                        <p:attrNameLst>
                                          <p:attrName>style.visibility</p:attrName>
                                        </p:attrNameLst>
                                      </p:cBhvr>
                                      <p:to>
                                        <p:strVal val="visible"/>
                                      </p:to>
                                    </p:set>
                                    <p:anim calcmode="lin" valueType="num">
                                      <p:cBhvr>
                                        <p:cTn id="52" dur="1000" fill="hold"/>
                                        <p:tgtEl>
                                          <p:spTgt spid="125955">
                                            <p:txEl>
                                              <p:pRg st="7" end="7"/>
                                            </p:txEl>
                                          </p:spTgt>
                                        </p:tgtEl>
                                        <p:attrNameLst>
                                          <p:attrName>ppt_w</p:attrName>
                                        </p:attrNameLst>
                                      </p:cBhvr>
                                      <p:tavLst>
                                        <p:tav tm="0">
                                          <p:val>
                                            <p:strVal val="#ppt_w*0.70"/>
                                          </p:val>
                                        </p:tav>
                                        <p:tav tm="100000">
                                          <p:val>
                                            <p:strVal val="#ppt_w"/>
                                          </p:val>
                                        </p:tav>
                                      </p:tavLst>
                                    </p:anim>
                                    <p:anim calcmode="lin" valueType="num">
                                      <p:cBhvr>
                                        <p:cTn id="53" dur="1000" fill="hold"/>
                                        <p:tgtEl>
                                          <p:spTgt spid="125955">
                                            <p:txEl>
                                              <p:pRg st="7" end="7"/>
                                            </p:txEl>
                                          </p:spTgt>
                                        </p:tgtEl>
                                        <p:attrNameLst>
                                          <p:attrName>ppt_h</p:attrName>
                                        </p:attrNameLst>
                                      </p:cBhvr>
                                      <p:tavLst>
                                        <p:tav tm="0">
                                          <p:val>
                                            <p:strVal val="#ppt_h"/>
                                          </p:val>
                                        </p:tav>
                                        <p:tav tm="100000">
                                          <p:val>
                                            <p:strVal val="#ppt_h"/>
                                          </p:val>
                                        </p:tav>
                                      </p:tavLst>
                                    </p:anim>
                                    <p:animEffect transition="in" filter="fade">
                                      <p:cBhvr>
                                        <p:cTn id="54" dur="1000"/>
                                        <p:tgtEl>
                                          <p:spTgt spid="12595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125955">
                                            <p:txEl>
                                              <p:pRg st="8" end="8"/>
                                            </p:txEl>
                                          </p:spTgt>
                                        </p:tgtEl>
                                        <p:attrNameLst>
                                          <p:attrName>style.visibility</p:attrName>
                                        </p:attrNameLst>
                                      </p:cBhvr>
                                      <p:to>
                                        <p:strVal val="visible"/>
                                      </p:to>
                                    </p:set>
                                    <p:anim calcmode="lin" valueType="num">
                                      <p:cBhvr>
                                        <p:cTn id="59" dur="1000" fill="hold"/>
                                        <p:tgtEl>
                                          <p:spTgt spid="125955">
                                            <p:txEl>
                                              <p:pRg st="8" end="8"/>
                                            </p:txEl>
                                          </p:spTgt>
                                        </p:tgtEl>
                                        <p:attrNameLst>
                                          <p:attrName>ppt_w</p:attrName>
                                        </p:attrNameLst>
                                      </p:cBhvr>
                                      <p:tavLst>
                                        <p:tav tm="0">
                                          <p:val>
                                            <p:strVal val="#ppt_w*0.70"/>
                                          </p:val>
                                        </p:tav>
                                        <p:tav tm="100000">
                                          <p:val>
                                            <p:strVal val="#ppt_w"/>
                                          </p:val>
                                        </p:tav>
                                      </p:tavLst>
                                    </p:anim>
                                    <p:anim calcmode="lin" valueType="num">
                                      <p:cBhvr>
                                        <p:cTn id="60" dur="1000" fill="hold"/>
                                        <p:tgtEl>
                                          <p:spTgt spid="125955">
                                            <p:txEl>
                                              <p:pRg st="8" end="8"/>
                                            </p:txEl>
                                          </p:spTgt>
                                        </p:tgtEl>
                                        <p:attrNameLst>
                                          <p:attrName>ppt_h</p:attrName>
                                        </p:attrNameLst>
                                      </p:cBhvr>
                                      <p:tavLst>
                                        <p:tav tm="0">
                                          <p:val>
                                            <p:strVal val="#ppt_h"/>
                                          </p:val>
                                        </p:tav>
                                        <p:tav tm="100000">
                                          <p:val>
                                            <p:strVal val="#ppt_h"/>
                                          </p:val>
                                        </p:tav>
                                      </p:tavLst>
                                    </p:anim>
                                    <p:animEffect transition="in" filter="fade">
                                      <p:cBhvr>
                                        <p:cTn id="61" dur="1000"/>
                                        <p:tgtEl>
                                          <p:spTgt spid="125955">
                                            <p:txEl>
                                              <p:pRg st="8" end="8"/>
                                            </p:txEl>
                                          </p:spTgt>
                                        </p:tgtEl>
                                      </p:cBhvr>
                                    </p:animEffect>
                                  </p:childTnLst>
                                </p:cTn>
                              </p:par>
                            </p:childTnLst>
                          </p:cTn>
                        </p:par>
                        <p:par>
                          <p:cTn id="62" fill="hold">
                            <p:stCondLst>
                              <p:cond delay="1000"/>
                            </p:stCondLst>
                            <p:childTnLst>
                              <p:par>
                                <p:cTn id="63" presetID="55" presetClass="entr" presetSubtype="0" fill="hold" grpId="0" nodeType="afterEffect">
                                  <p:stCondLst>
                                    <p:cond delay="0"/>
                                  </p:stCondLst>
                                  <p:childTnLst>
                                    <p:set>
                                      <p:cBhvr>
                                        <p:cTn id="64" dur="1" fill="hold">
                                          <p:stCondLst>
                                            <p:cond delay="0"/>
                                          </p:stCondLst>
                                        </p:cTn>
                                        <p:tgtEl>
                                          <p:spTgt spid="125955">
                                            <p:txEl>
                                              <p:pRg st="9" end="9"/>
                                            </p:txEl>
                                          </p:spTgt>
                                        </p:tgtEl>
                                        <p:attrNameLst>
                                          <p:attrName>style.visibility</p:attrName>
                                        </p:attrNameLst>
                                      </p:cBhvr>
                                      <p:to>
                                        <p:strVal val="visible"/>
                                      </p:to>
                                    </p:set>
                                    <p:anim calcmode="lin" valueType="num">
                                      <p:cBhvr>
                                        <p:cTn id="65" dur="1000" fill="hold"/>
                                        <p:tgtEl>
                                          <p:spTgt spid="125955">
                                            <p:txEl>
                                              <p:pRg st="9" end="9"/>
                                            </p:txEl>
                                          </p:spTgt>
                                        </p:tgtEl>
                                        <p:attrNameLst>
                                          <p:attrName>ppt_w</p:attrName>
                                        </p:attrNameLst>
                                      </p:cBhvr>
                                      <p:tavLst>
                                        <p:tav tm="0">
                                          <p:val>
                                            <p:strVal val="#ppt_w*0.70"/>
                                          </p:val>
                                        </p:tav>
                                        <p:tav tm="100000">
                                          <p:val>
                                            <p:strVal val="#ppt_w"/>
                                          </p:val>
                                        </p:tav>
                                      </p:tavLst>
                                    </p:anim>
                                    <p:anim calcmode="lin" valueType="num">
                                      <p:cBhvr>
                                        <p:cTn id="66" dur="1000" fill="hold"/>
                                        <p:tgtEl>
                                          <p:spTgt spid="125955">
                                            <p:txEl>
                                              <p:pRg st="9" end="9"/>
                                            </p:txEl>
                                          </p:spTgt>
                                        </p:tgtEl>
                                        <p:attrNameLst>
                                          <p:attrName>ppt_h</p:attrName>
                                        </p:attrNameLst>
                                      </p:cBhvr>
                                      <p:tavLst>
                                        <p:tav tm="0">
                                          <p:val>
                                            <p:strVal val="#ppt_h"/>
                                          </p:val>
                                        </p:tav>
                                        <p:tav tm="100000">
                                          <p:val>
                                            <p:strVal val="#ppt_h"/>
                                          </p:val>
                                        </p:tav>
                                      </p:tavLst>
                                    </p:anim>
                                    <p:animEffect transition="in" filter="fade">
                                      <p:cBhvr>
                                        <p:cTn id="67" dur="1000"/>
                                        <p:tgtEl>
                                          <p:spTgt spid="1259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536575"/>
            <a:ext cx="8229600" cy="1139825"/>
          </a:xfrm>
        </p:spPr>
        <p:txBody>
          <a:bodyPr/>
          <a:lstStyle/>
          <a:p>
            <a:r>
              <a:rPr lang="en-US" sz="4000"/>
              <a:t>Assistive Technology Demonstration Videos</a:t>
            </a:r>
            <a:br>
              <a:rPr lang="en-US" sz="4000"/>
            </a:br>
            <a:endParaRPr lang="en-US" sz="4000"/>
          </a:p>
        </p:txBody>
      </p:sp>
      <p:sp>
        <p:nvSpPr>
          <p:cNvPr id="96259" name="Rectangle 3"/>
          <p:cNvSpPr>
            <a:spLocks noGrp="1" noChangeArrowheads="1"/>
          </p:cNvSpPr>
          <p:nvPr>
            <p:ph type="body" idx="1"/>
          </p:nvPr>
        </p:nvSpPr>
        <p:spPr>
          <a:xfrm>
            <a:off x="457200" y="1870075"/>
            <a:ext cx="8229600" cy="4530725"/>
          </a:xfrm>
        </p:spPr>
        <p:txBody>
          <a:bodyPr/>
          <a:lstStyle/>
          <a:p>
            <a:r>
              <a:rPr lang="en-US"/>
              <a:t>Video Magnifiers – Part 1</a:t>
            </a:r>
          </a:p>
          <a:p>
            <a:pPr lvl="1"/>
            <a:r>
              <a:rPr lang="en-US"/>
              <a:t>Desktop and Flex-Arm Models</a:t>
            </a:r>
          </a:p>
          <a:p>
            <a:r>
              <a:rPr lang="en-US"/>
              <a:t>Video Magnifiers – Part 2</a:t>
            </a:r>
          </a:p>
          <a:p>
            <a:pPr lvl="1"/>
            <a:r>
              <a:rPr lang="en-US"/>
              <a:t>Head Mounted Displays and Portable Models</a:t>
            </a:r>
          </a:p>
          <a:p>
            <a:r>
              <a:rPr lang="en-US"/>
              <a:t>Screen Magnification Technologies</a:t>
            </a:r>
          </a:p>
          <a:p>
            <a:r>
              <a:rPr lang="en-US"/>
              <a:t>Screen Magnification Software</a:t>
            </a:r>
          </a:p>
          <a:p>
            <a:pPr lvl="1">
              <a:buFont typeface="Wingdings" pitchFamily="2" charset="2"/>
              <a:buNone/>
            </a:pPr>
            <a:r>
              <a:rPr lang="en-US" sz="3600">
                <a:solidFill>
                  <a:schemeClr val="tx1"/>
                </a:solidFill>
              </a:rPr>
              <a:t>www.afb.org/at</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50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p:cTn id="7" dur="5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2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6259">
                                            <p:txEl>
                                              <p:pRg st="0" end="0"/>
                                            </p:txEl>
                                          </p:spTgt>
                                        </p:tgtEl>
                                      </p:cBhvr>
                                    </p:animEffect>
                                  </p:childTnLst>
                                </p:cTn>
                              </p:par>
                              <p:par>
                                <p:cTn id="10" presetID="53" presetClass="entr" presetSubtype="0" fill="hold" grpId="0" nodeType="withEffect">
                                  <p:stCondLst>
                                    <p:cond delay="500"/>
                                  </p:stCondLst>
                                  <p:childTnLst>
                                    <p:set>
                                      <p:cBhvr>
                                        <p:cTn id="11" dur="1" fill="hold">
                                          <p:stCondLst>
                                            <p:cond delay="0"/>
                                          </p:stCondLst>
                                        </p:cTn>
                                        <p:tgtEl>
                                          <p:spTgt spid="96259">
                                            <p:txEl>
                                              <p:pRg st="1" end="1"/>
                                            </p:txEl>
                                          </p:spTgt>
                                        </p:tgtEl>
                                        <p:attrNameLst>
                                          <p:attrName>style.visibility</p:attrName>
                                        </p:attrNameLst>
                                      </p:cBhvr>
                                      <p:to>
                                        <p:strVal val="visible"/>
                                      </p:to>
                                    </p:set>
                                    <p:anim calcmode="lin" valueType="num">
                                      <p:cBhvr>
                                        <p:cTn id="12" dur="500" fill="hold"/>
                                        <p:tgtEl>
                                          <p:spTgt spid="9625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625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6259">
                                            <p:txEl>
                                              <p:pRg st="1" end="1"/>
                                            </p:txEl>
                                          </p:spTgt>
                                        </p:tgtEl>
                                      </p:cBhvr>
                                    </p:animEffect>
                                  </p:childTnLst>
                                </p:cTn>
                              </p:par>
                            </p:childTnLst>
                          </p:cTn>
                        </p:par>
                        <p:par>
                          <p:cTn id="15" fill="hold">
                            <p:stCondLst>
                              <p:cond delay="1000"/>
                            </p:stCondLst>
                            <p:childTnLst>
                              <p:par>
                                <p:cTn id="16" presetID="53" presetClass="entr" presetSubtype="0" fill="hold" grpId="0" nodeType="afterEffect">
                                  <p:stCondLst>
                                    <p:cond delay="500"/>
                                  </p:stCondLst>
                                  <p:childTnLst>
                                    <p:set>
                                      <p:cBhvr>
                                        <p:cTn id="17" dur="1" fill="hold">
                                          <p:stCondLst>
                                            <p:cond delay="0"/>
                                          </p:stCondLst>
                                        </p:cTn>
                                        <p:tgtEl>
                                          <p:spTgt spid="96259">
                                            <p:txEl>
                                              <p:pRg st="2" end="2"/>
                                            </p:txEl>
                                          </p:spTgt>
                                        </p:tgtEl>
                                        <p:attrNameLst>
                                          <p:attrName>style.visibility</p:attrName>
                                        </p:attrNameLst>
                                      </p:cBhvr>
                                      <p:to>
                                        <p:strVal val="visible"/>
                                      </p:to>
                                    </p:set>
                                    <p:anim calcmode="lin" valueType="num">
                                      <p:cBhvr>
                                        <p:cTn id="18" dur="500" fill="hold"/>
                                        <p:tgtEl>
                                          <p:spTgt spid="96259">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96259">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96259">
                                            <p:txEl>
                                              <p:pRg st="2" end="2"/>
                                            </p:txEl>
                                          </p:spTgt>
                                        </p:tgtEl>
                                      </p:cBhvr>
                                    </p:animEffect>
                                  </p:childTnLst>
                                </p:cTn>
                              </p:par>
                              <p:par>
                                <p:cTn id="21" presetID="53" presetClass="entr" presetSubtype="0" fill="hold" grpId="0" nodeType="withEffect">
                                  <p:stCondLst>
                                    <p:cond delay="500"/>
                                  </p:stCondLst>
                                  <p:childTnLst>
                                    <p:set>
                                      <p:cBhvr>
                                        <p:cTn id="22" dur="1" fill="hold">
                                          <p:stCondLst>
                                            <p:cond delay="0"/>
                                          </p:stCondLst>
                                        </p:cTn>
                                        <p:tgtEl>
                                          <p:spTgt spid="96259">
                                            <p:txEl>
                                              <p:pRg st="3" end="3"/>
                                            </p:txEl>
                                          </p:spTgt>
                                        </p:tgtEl>
                                        <p:attrNameLst>
                                          <p:attrName>style.visibility</p:attrName>
                                        </p:attrNameLst>
                                      </p:cBhvr>
                                      <p:to>
                                        <p:strVal val="visible"/>
                                      </p:to>
                                    </p:set>
                                    <p:anim calcmode="lin" valueType="num">
                                      <p:cBhvr>
                                        <p:cTn id="23" dur="500" fill="hold"/>
                                        <p:tgtEl>
                                          <p:spTgt spid="96259">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96259">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96259">
                                            <p:txEl>
                                              <p:pRg st="3" end="3"/>
                                            </p:txEl>
                                          </p:spTgt>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96259">
                                            <p:txEl>
                                              <p:pRg st="4" end="4"/>
                                            </p:txEl>
                                          </p:spTgt>
                                        </p:tgtEl>
                                        <p:attrNameLst>
                                          <p:attrName>style.visibility</p:attrName>
                                        </p:attrNameLst>
                                      </p:cBhvr>
                                      <p:to>
                                        <p:strVal val="visible"/>
                                      </p:to>
                                    </p:set>
                                    <p:anim calcmode="lin" valueType="num">
                                      <p:cBhvr>
                                        <p:cTn id="29" dur="500" fill="hold"/>
                                        <p:tgtEl>
                                          <p:spTgt spid="9625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96259">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96259">
                                            <p:txEl>
                                              <p:pRg st="4" end="4"/>
                                            </p:txEl>
                                          </p:spTgt>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96259">
                                            <p:txEl>
                                              <p:pRg st="5" end="5"/>
                                            </p:txEl>
                                          </p:spTgt>
                                        </p:tgtEl>
                                        <p:attrNameLst>
                                          <p:attrName>style.visibility</p:attrName>
                                        </p:attrNameLst>
                                      </p:cBhvr>
                                      <p:to>
                                        <p:strVal val="visible"/>
                                      </p:to>
                                    </p:set>
                                    <p:anim calcmode="lin" valueType="num">
                                      <p:cBhvr>
                                        <p:cTn id="35" dur="500" fill="hold"/>
                                        <p:tgtEl>
                                          <p:spTgt spid="96259">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96259">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96259">
                                            <p:txEl>
                                              <p:pRg st="5" end="5"/>
                                            </p:txEl>
                                          </p:spTgt>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96259">
                                            <p:txEl>
                                              <p:pRg st="6" end="6"/>
                                            </p:txEl>
                                          </p:spTgt>
                                        </p:tgtEl>
                                        <p:attrNameLst>
                                          <p:attrName>style.visibility</p:attrName>
                                        </p:attrNameLst>
                                      </p:cBhvr>
                                      <p:to>
                                        <p:strVal val="visible"/>
                                      </p:to>
                                    </p:set>
                                    <p:anim calcmode="lin" valueType="num">
                                      <p:cBhvr>
                                        <p:cTn id="40" dur="500" fill="hold"/>
                                        <p:tgtEl>
                                          <p:spTgt spid="96259">
                                            <p:txEl>
                                              <p:pRg st="6" end="6"/>
                                            </p:txEl>
                                          </p:spTgt>
                                        </p:tgtEl>
                                        <p:attrNameLst>
                                          <p:attrName>ppt_w</p:attrName>
                                        </p:attrNameLst>
                                      </p:cBhvr>
                                      <p:tavLst>
                                        <p:tav tm="0">
                                          <p:val>
                                            <p:fltVal val="0"/>
                                          </p:val>
                                        </p:tav>
                                        <p:tav tm="100000">
                                          <p:val>
                                            <p:strVal val="#ppt_w"/>
                                          </p:val>
                                        </p:tav>
                                      </p:tavLst>
                                    </p:anim>
                                    <p:anim calcmode="lin" valueType="num">
                                      <p:cBhvr>
                                        <p:cTn id="41" dur="500" fill="hold"/>
                                        <p:tgtEl>
                                          <p:spTgt spid="96259">
                                            <p:txEl>
                                              <p:pRg st="6" end="6"/>
                                            </p:txEl>
                                          </p:spTgt>
                                        </p:tgtEl>
                                        <p:attrNameLst>
                                          <p:attrName>ppt_h</p:attrName>
                                        </p:attrNameLst>
                                      </p:cBhvr>
                                      <p:tavLst>
                                        <p:tav tm="0">
                                          <p:val>
                                            <p:fltVal val="0"/>
                                          </p:val>
                                        </p:tav>
                                        <p:tav tm="100000">
                                          <p:val>
                                            <p:strVal val="#ppt_h"/>
                                          </p:val>
                                        </p:tav>
                                      </p:tavLst>
                                    </p:anim>
                                    <p:animEffect transition="in" filter="fade">
                                      <p:cBhvr>
                                        <p:cTn id="42" dur="500"/>
                                        <p:tgtEl>
                                          <p:spTgt spid="962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dirty="0"/>
              <a:t>Factors to Consider: </a:t>
            </a:r>
            <a:br>
              <a:rPr lang="en-US" dirty="0"/>
            </a:br>
            <a:r>
              <a:rPr lang="en-US" dirty="0"/>
              <a:t>Money</a:t>
            </a:r>
          </a:p>
        </p:txBody>
      </p:sp>
      <p:sp>
        <p:nvSpPr>
          <p:cNvPr id="445443" name="Rectangle 3"/>
          <p:cNvSpPr>
            <a:spLocks noGrp="1" noChangeArrowheads="1"/>
          </p:cNvSpPr>
          <p:nvPr>
            <p:ph type="body" idx="1"/>
          </p:nvPr>
        </p:nvSpPr>
        <p:spPr/>
        <p:txBody>
          <a:bodyPr/>
          <a:lstStyle/>
          <a:p>
            <a:r>
              <a:rPr lang="en-US" dirty="0"/>
              <a:t>Who’s paying for it?</a:t>
            </a:r>
          </a:p>
          <a:p>
            <a:r>
              <a:rPr lang="en-US" dirty="0"/>
              <a:t>Budget</a:t>
            </a:r>
          </a:p>
          <a:p>
            <a:r>
              <a:rPr lang="en-US" dirty="0"/>
              <a:t>Prioritize purchases</a:t>
            </a:r>
          </a:p>
          <a:p>
            <a:r>
              <a:rPr lang="en-US" dirty="0"/>
              <a:t>Consider reaching out to community organizations</a:t>
            </a:r>
          </a:p>
        </p:txBody>
      </p:sp>
    </p:spTree>
  </p:cSld>
  <p:clrMapOvr>
    <a:masterClrMapping/>
  </p:clrMapOvr>
  <p:transition>
    <p:sndAc>
      <p:stSnd>
        <p:snd r:embed="rId2" name="click.wav"/>
      </p:stSnd>
    </p:sndAc>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70" name="Picture 6" descr="Photograph of a woman reading a book">
            <a:hlinkClick r:id="rId4"/>
          </p:cNvPr>
          <p:cNvPicPr>
            <a:picLocks noChangeAspect="1" noChangeArrowheads="1"/>
          </p:cNvPicPr>
          <p:nvPr/>
        </p:nvPicPr>
        <p:blipFill>
          <a:blip r:embed="rId5"/>
          <a:srcRect/>
          <a:stretch>
            <a:fillRect/>
          </a:stretch>
        </p:blipFill>
        <p:spPr bwMode="auto">
          <a:xfrm>
            <a:off x="4953000" y="1676400"/>
            <a:ext cx="4191000" cy="2095500"/>
          </a:xfrm>
          <a:prstGeom prst="rect">
            <a:avLst/>
          </a:prstGeom>
          <a:noFill/>
        </p:spPr>
      </p:pic>
      <p:pic>
        <p:nvPicPr>
          <p:cNvPr id="216067" name="Picture 3" descr="Photograph of APH Handicassette II and APH desktop tape player/recorder."/>
          <p:cNvPicPr>
            <a:picLocks noChangeAspect="1" noChangeArrowheads="1"/>
          </p:cNvPicPr>
          <p:nvPr/>
        </p:nvPicPr>
        <p:blipFill>
          <a:blip r:embed="rId6"/>
          <a:srcRect/>
          <a:stretch>
            <a:fillRect/>
          </a:stretch>
        </p:blipFill>
        <p:spPr bwMode="auto">
          <a:xfrm>
            <a:off x="5257800" y="3676650"/>
            <a:ext cx="4343400" cy="3257550"/>
          </a:xfrm>
          <a:prstGeom prst="rect">
            <a:avLst/>
          </a:prstGeom>
          <a:noFill/>
        </p:spPr>
      </p:pic>
      <p:sp>
        <p:nvSpPr>
          <p:cNvPr id="216068" name="Rectangle 4"/>
          <p:cNvSpPr>
            <a:spLocks noGrp="1" noChangeArrowheads="1"/>
          </p:cNvSpPr>
          <p:nvPr>
            <p:ph type="title"/>
          </p:nvPr>
        </p:nvSpPr>
        <p:spPr>
          <a:xfrm>
            <a:off x="685800" y="152400"/>
            <a:ext cx="7772400" cy="1462088"/>
          </a:xfrm>
        </p:spPr>
        <p:txBody>
          <a:bodyPr/>
          <a:lstStyle/>
          <a:p>
            <a:r>
              <a:rPr lang="en-US"/>
              <a:t>Auditory Tools</a:t>
            </a:r>
          </a:p>
        </p:txBody>
      </p:sp>
      <p:sp>
        <p:nvSpPr>
          <p:cNvPr id="216069" name="Rectangle 5"/>
          <p:cNvSpPr>
            <a:spLocks noGrp="1" noChangeArrowheads="1"/>
          </p:cNvSpPr>
          <p:nvPr>
            <p:ph type="body" idx="1"/>
          </p:nvPr>
        </p:nvSpPr>
        <p:spPr>
          <a:xfrm>
            <a:off x="0" y="1524000"/>
            <a:ext cx="8077200" cy="4114800"/>
          </a:xfrm>
        </p:spPr>
        <p:txBody>
          <a:bodyPr/>
          <a:lstStyle/>
          <a:p>
            <a:r>
              <a:rPr lang="en-US" sz="3800"/>
              <a:t>Readers</a:t>
            </a:r>
          </a:p>
          <a:p>
            <a:r>
              <a:rPr lang="en-US" sz="3800"/>
              <a:t>Books on Tape</a:t>
            </a:r>
          </a:p>
          <a:p>
            <a:r>
              <a:rPr lang="en-US" sz="3800"/>
              <a:t>Digital Talking Books</a:t>
            </a:r>
          </a:p>
        </p:txBody>
      </p:sp>
      <p:pic>
        <p:nvPicPr>
          <p:cNvPr id="216071" name="Picture 7" descr="Photograph of the Victor Reader ClassicX from HumanWare">
            <a:hlinkClick r:id="rId7"/>
          </p:cNvPr>
          <p:cNvPicPr>
            <a:picLocks noChangeAspect="1" noChangeArrowheads="1"/>
          </p:cNvPicPr>
          <p:nvPr/>
        </p:nvPicPr>
        <p:blipFill>
          <a:blip r:embed="rId8"/>
          <a:srcRect/>
          <a:stretch>
            <a:fillRect/>
          </a:stretch>
        </p:blipFill>
        <p:spPr bwMode="auto">
          <a:xfrm>
            <a:off x="5410200" y="5638800"/>
            <a:ext cx="1581150" cy="1190625"/>
          </a:xfrm>
          <a:prstGeom prst="rect">
            <a:avLst/>
          </a:prstGeom>
          <a:noFill/>
        </p:spPr>
      </p:pic>
      <p:pic>
        <p:nvPicPr>
          <p:cNvPr id="216074" name="Picture 10" descr="Photograph of the Victor Reader Wave from HumanWare"/>
          <p:cNvPicPr>
            <a:picLocks noChangeAspect="1" noChangeArrowheads="1"/>
          </p:cNvPicPr>
          <p:nvPr/>
        </p:nvPicPr>
        <p:blipFill>
          <a:blip r:embed="rId9"/>
          <a:srcRect/>
          <a:stretch>
            <a:fillRect/>
          </a:stretch>
        </p:blipFill>
        <p:spPr bwMode="auto">
          <a:xfrm>
            <a:off x="-533400" y="4360863"/>
            <a:ext cx="2514600" cy="2443162"/>
          </a:xfrm>
          <a:prstGeom prst="rect">
            <a:avLst/>
          </a:prstGeom>
          <a:noFill/>
        </p:spPr>
      </p:pic>
      <p:pic>
        <p:nvPicPr>
          <p:cNvPr id="216075" name="Picture 11" descr="Photograph of the NLS digital talking book player and cartridge with open book mailing container.">
            <a:hlinkClick r:id="rId10"/>
          </p:cNvPr>
          <p:cNvPicPr>
            <a:picLocks noChangeAspect="1" noChangeArrowheads="1"/>
          </p:cNvPicPr>
          <p:nvPr/>
        </p:nvPicPr>
        <p:blipFill>
          <a:blip r:embed="rId11"/>
          <a:srcRect/>
          <a:stretch>
            <a:fillRect/>
          </a:stretch>
        </p:blipFill>
        <p:spPr bwMode="auto">
          <a:xfrm>
            <a:off x="1524000" y="3886200"/>
            <a:ext cx="3657600" cy="24384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16069">
                                            <p:txEl>
                                              <p:pRg st="0" end="0"/>
                                            </p:txEl>
                                          </p:spTgt>
                                        </p:tgtEl>
                                        <p:attrNameLst>
                                          <p:attrName>style.visibility</p:attrName>
                                        </p:attrNameLst>
                                      </p:cBhvr>
                                      <p:to>
                                        <p:strVal val="visible"/>
                                      </p:to>
                                    </p:set>
                                    <p:animEffect transition="in" filter="dissolve">
                                      <p:cBhvr>
                                        <p:cTn id="7" dur="500"/>
                                        <p:tgtEl>
                                          <p:spTgt spid="21606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16070"/>
                                        </p:tgtEl>
                                        <p:attrNameLst>
                                          <p:attrName>style.visibility</p:attrName>
                                        </p:attrNameLst>
                                      </p:cBhvr>
                                      <p:to>
                                        <p:strVal val="visible"/>
                                      </p:to>
                                    </p:set>
                                    <p:animEffect transition="in" filter="dissolve">
                                      <p:cBhvr>
                                        <p:cTn id="10" dur="1000"/>
                                        <p:tgtEl>
                                          <p:spTgt spid="216070"/>
                                        </p:tgtEl>
                                      </p:cBhvr>
                                    </p:animEffect>
                                  </p:childTnLst>
                                </p:cTn>
                              </p:par>
                            </p:childTnLst>
                          </p:cTn>
                        </p:par>
                        <p:par>
                          <p:cTn id="11" fill="hold">
                            <p:stCondLst>
                              <p:cond delay="1000"/>
                            </p:stCondLst>
                            <p:childTnLst>
                              <p:par>
                                <p:cTn id="12" presetID="9" presetClass="entr" presetSubtype="0" fill="hold" grpId="0" nodeType="afterEffect">
                                  <p:stCondLst>
                                    <p:cond delay="500"/>
                                  </p:stCondLst>
                                  <p:childTnLst>
                                    <p:set>
                                      <p:cBhvr>
                                        <p:cTn id="13" dur="1" fill="hold">
                                          <p:stCondLst>
                                            <p:cond delay="0"/>
                                          </p:stCondLst>
                                        </p:cTn>
                                        <p:tgtEl>
                                          <p:spTgt spid="216069">
                                            <p:txEl>
                                              <p:pRg st="1" end="1"/>
                                            </p:txEl>
                                          </p:spTgt>
                                        </p:tgtEl>
                                        <p:attrNameLst>
                                          <p:attrName>style.visibility</p:attrName>
                                        </p:attrNameLst>
                                      </p:cBhvr>
                                      <p:to>
                                        <p:strVal val="visible"/>
                                      </p:to>
                                    </p:set>
                                    <p:animEffect transition="in" filter="dissolve">
                                      <p:cBhvr>
                                        <p:cTn id="14" dur="500"/>
                                        <p:tgtEl>
                                          <p:spTgt spid="216069">
                                            <p:txEl>
                                              <p:pRg st="1" end="1"/>
                                            </p:txEl>
                                          </p:spTgt>
                                        </p:tgtEl>
                                      </p:cBhvr>
                                    </p:animEffect>
                                  </p:childTnLst>
                                </p:cTn>
                              </p:par>
                              <p:par>
                                <p:cTn id="15" presetID="2" presetClass="entr" presetSubtype="3" fill="hold" nodeType="withEffect">
                                  <p:stCondLst>
                                    <p:cond delay="500"/>
                                  </p:stCondLst>
                                  <p:childTnLst>
                                    <p:set>
                                      <p:cBhvr>
                                        <p:cTn id="16" dur="1" fill="hold">
                                          <p:stCondLst>
                                            <p:cond delay="0"/>
                                          </p:stCondLst>
                                        </p:cTn>
                                        <p:tgtEl>
                                          <p:spTgt spid="216067"/>
                                        </p:tgtEl>
                                        <p:attrNameLst>
                                          <p:attrName>style.visibility</p:attrName>
                                        </p:attrNameLst>
                                      </p:cBhvr>
                                      <p:to>
                                        <p:strVal val="visible"/>
                                      </p:to>
                                    </p:set>
                                    <p:anim calcmode="lin" valueType="num">
                                      <p:cBhvr additive="base">
                                        <p:cTn id="17" dur="500" fill="hold"/>
                                        <p:tgtEl>
                                          <p:spTgt spid="216067"/>
                                        </p:tgtEl>
                                        <p:attrNameLst>
                                          <p:attrName>ppt_x</p:attrName>
                                        </p:attrNameLst>
                                      </p:cBhvr>
                                      <p:tavLst>
                                        <p:tav tm="0">
                                          <p:val>
                                            <p:strVal val="1+#ppt_w/2"/>
                                          </p:val>
                                        </p:tav>
                                        <p:tav tm="100000">
                                          <p:val>
                                            <p:strVal val="#ppt_x"/>
                                          </p:val>
                                        </p:tav>
                                      </p:tavLst>
                                    </p:anim>
                                    <p:anim calcmode="lin" valueType="num">
                                      <p:cBhvr additive="base">
                                        <p:cTn id="18" dur="500" fill="hold"/>
                                        <p:tgtEl>
                                          <p:spTgt spid="216067"/>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500"/>
                                  </p:stCondLst>
                                  <p:childTnLst>
                                    <p:set>
                                      <p:cBhvr>
                                        <p:cTn id="21" dur="1" fill="hold">
                                          <p:stCondLst>
                                            <p:cond delay="0"/>
                                          </p:stCondLst>
                                        </p:cTn>
                                        <p:tgtEl>
                                          <p:spTgt spid="216069">
                                            <p:txEl>
                                              <p:pRg st="2" end="2"/>
                                            </p:txEl>
                                          </p:spTgt>
                                        </p:tgtEl>
                                        <p:attrNameLst>
                                          <p:attrName>style.visibility</p:attrName>
                                        </p:attrNameLst>
                                      </p:cBhvr>
                                      <p:to>
                                        <p:strVal val="visible"/>
                                      </p:to>
                                    </p:set>
                                    <p:animEffect transition="in" filter="dissolve">
                                      <p:cBhvr>
                                        <p:cTn id="22" dur="1000"/>
                                        <p:tgtEl>
                                          <p:spTgt spid="216069">
                                            <p:txEl>
                                              <p:pRg st="2" end="2"/>
                                            </p:txEl>
                                          </p:spTgt>
                                        </p:tgtEl>
                                      </p:cBhvr>
                                    </p:animEffect>
                                  </p:childTnLst>
                                </p:cTn>
                              </p:par>
                            </p:childTnLst>
                          </p:cTn>
                        </p:par>
                        <p:par>
                          <p:cTn id="23" fill="hold">
                            <p:stCondLst>
                              <p:cond delay="3500"/>
                            </p:stCondLst>
                            <p:childTnLst>
                              <p:par>
                                <p:cTn id="24" presetID="2" presetClass="entr" presetSubtype="3" fill="hold" nodeType="afterEffect">
                                  <p:stCondLst>
                                    <p:cond delay="0"/>
                                  </p:stCondLst>
                                  <p:childTnLst>
                                    <p:set>
                                      <p:cBhvr>
                                        <p:cTn id="25" dur="1" fill="hold">
                                          <p:stCondLst>
                                            <p:cond delay="0"/>
                                          </p:stCondLst>
                                        </p:cTn>
                                        <p:tgtEl>
                                          <p:spTgt spid="216071"/>
                                        </p:tgtEl>
                                        <p:attrNameLst>
                                          <p:attrName>style.visibility</p:attrName>
                                        </p:attrNameLst>
                                      </p:cBhvr>
                                      <p:to>
                                        <p:strVal val="visible"/>
                                      </p:to>
                                    </p:set>
                                    <p:anim calcmode="lin" valueType="num">
                                      <p:cBhvr additive="base">
                                        <p:cTn id="26" dur="500" fill="hold"/>
                                        <p:tgtEl>
                                          <p:spTgt spid="216071"/>
                                        </p:tgtEl>
                                        <p:attrNameLst>
                                          <p:attrName>ppt_x</p:attrName>
                                        </p:attrNameLst>
                                      </p:cBhvr>
                                      <p:tavLst>
                                        <p:tav tm="0">
                                          <p:val>
                                            <p:strVal val="1+#ppt_w/2"/>
                                          </p:val>
                                        </p:tav>
                                        <p:tav tm="100000">
                                          <p:val>
                                            <p:strVal val="#ppt_x"/>
                                          </p:val>
                                        </p:tav>
                                      </p:tavLst>
                                    </p:anim>
                                    <p:anim calcmode="lin" valueType="num">
                                      <p:cBhvr additive="base">
                                        <p:cTn id="27" dur="500" fill="hold"/>
                                        <p:tgtEl>
                                          <p:spTgt spid="216071"/>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2" presetClass="entr" presetSubtype="12" fill="hold" nodeType="afterEffect">
                                  <p:stCondLst>
                                    <p:cond delay="0"/>
                                  </p:stCondLst>
                                  <p:childTnLst>
                                    <p:set>
                                      <p:cBhvr>
                                        <p:cTn id="30" dur="1" fill="hold">
                                          <p:stCondLst>
                                            <p:cond delay="0"/>
                                          </p:stCondLst>
                                        </p:cTn>
                                        <p:tgtEl>
                                          <p:spTgt spid="216074"/>
                                        </p:tgtEl>
                                        <p:attrNameLst>
                                          <p:attrName>style.visibility</p:attrName>
                                        </p:attrNameLst>
                                      </p:cBhvr>
                                      <p:to>
                                        <p:strVal val="visible"/>
                                      </p:to>
                                    </p:set>
                                    <p:anim calcmode="lin" valueType="num">
                                      <p:cBhvr additive="base">
                                        <p:cTn id="31" dur="500" fill="hold"/>
                                        <p:tgtEl>
                                          <p:spTgt spid="216074"/>
                                        </p:tgtEl>
                                        <p:attrNameLst>
                                          <p:attrName>ppt_x</p:attrName>
                                        </p:attrNameLst>
                                      </p:cBhvr>
                                      <p:tavLst>
                                        <p:tav tm="0">
                                          <p:val>
                                            <p:strVal val="0-#ppt_w/2"/>
                                          </p:val>
                                        </p:tav>
                                        <p:tav tm="100000">
                                          <p:val>
                                            <p:strVal val="#ppt_x"/>
                                          </p:val>
                                        </p:tav>
                                      </p:tavLst>
                                    </p:anim>
                                    <p:anim calcmode="lin" valueType="num">
                                      <p:cBhvr additive="base">
                                        <p:cTn id="32" dur="500" fill="hold"/>
                                        <p:tgtEl>
                                          <p:spTgt spid="216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9"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z="4000"/>
              <a:t>Auditory Tools</a:t>
            </a:r>
            <a:endParaRPr lang="en-US" sz="4600">
              <a:solidFill>
                <a:srgbClr val="FF6F17"/>
              </a:solidFill>
            </a:endParaRPr>
          </a:p>
        </p:txBody>
      </p:sp>
      <p:sp>
        <p:nvSpPr>
          <p:cNvPr id="189443" name="Rectangle 3"/>
          <p:cNvSpPr>
            <a:spLocks noGrp="1" noChangeArrowheads="1"/>
          </p:cNvSpPr>
          <p:nvPr>
            <p:ph type="body" idx="1"/>
          </p:nvPr>
        </p:nvSpPr>
        <p:spPr>
          <a:xfrm>
            <a:off x="-76200" y="1219200"/>
            <a:ext cx="8229600" cy="4530725"/>
          </a:xfrm>
        </p:spPr>
        <p:txBody>
          <a:bodyPr/>
          <a:lstStyle/>
          <a:p>
            <a:r>
              <a:rPr lang="en-US"/>
              <a:t>Book Sense, GW Micro</a:t>
            </a:r>
          </a:p>
          <a:p>
            <a:r>
              <a:rPr lang="en-US"/>
              <a:t>VictorReader Stream</a:t>
            </a:r>
          </a:p>
          <a:p>
            <a:pPr lvl="1"/>
            <a:r>
              <a:rPr lang="en-US"/>
              <a:t>HumanWare</a:t>
            </a:r>
          </a:p>
          <a:p>
            <a:r>
              <a:rPr lang="en-US"/>
              <a:t>BookPort Plus, APH</a:t>
            </a:r>
          </a:p>
        </p:txBody>
      </p:sp>
      <p:pic>
        <p:nvPicPr>
          <p:cNvPr id="189456" name="Picture 16" descr="Photograph of the BookSense from GW Micro in red">
            <a:hlinkClick r:id="rId4"/>
          </p:cNvPr>
          <p:cNvPicPr>
            <a:picLocks noChangeAspect="1" noChangeArrowheads="1"/>
          </p:cNvPicPr>
          <p:nvPr/>
        </p:nvPicPr>
        <p:blipFill>
          <a:blip r:embed="rId5"/>
          <a:srcRect/>
          <a:stretch>
            <a:fillRect/>
          </a:stretch>
        </p:blipFill>
        <p:spPr bwMode="auto">
          <a:xfrm>
            <a:off x="76200" y="3581400"/>
            <a:ext cx="2857500" cy="3200400"/>
          </a:xfrm>
          <a:prstGeom prst="rect">
            <a:avLst/>
          </a:prstGeom>
          <a:noFill/>
        </p:spPr>
      </p:pic>
      <p:pic>
        <p:nvPicPr>
          <p:cNvPr id="189459" name="Picture 19" descr="Photograph of the VictorReader Stream from HumanWare">
            <a:hlinkClick r:id="rId6"/>
          </p:cNvPr>
          <p:cNvPicPr>
            <a:picLocks noChangeAspect="1" noChangeArrowheads="1"/>
          </p:cNvPicPr>
          <p:nvPr/>
        </p:nvPicPr>
        <p:blipFill>
          <a:blip r:embed="rId7"/>
          <a:srcRect/>
          <a:stretch>
            <a:fillRect/>
          </a:stretch>
        </p:blipFill>
        <p:spPr bwMode="auto">
          <a:xfrm>
            <a:off x="6202363" y="1219200"/>
            <a:ext cx="2941637" cy="4495800"/>
          </a:xfrm>
          <a:prstGeom prst="rect">
            <a:avLst/>
          </a:prstGeom>
          <a:noFill/>
        </p:spPr>
      </p:pic>
      <p:pic>
        <p:nvPicPr>
          <p:cNvPr id="189460" name="Picture 20" descr="Photograph of the Book Port Plus from APH"/>
          <p:cNvPicPr>
            <a:picLocks noChangeAspect="1" noChangeArrowheads="1"/>
          </p:cNvPicPr>
          <p:nvPr/>
        </p:nvPicPr>
        <p:blipFill>
          <a:blip r:embed="rId8"/>
          <a:srcRect/>
          <a:stretch>
            <a:fillRect/>
          </a:stretch>
        </p:blipFill>
        <p:spPr bwMode="auto">
          <a:xfrm>
            <a:off x="3200400" y="3581400"/>
            <a:ext cx="2624138" cy="32766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9443">
                                            <p:txEl>
                                              <p:pRg st="0" end="0"/>
                                            </p:txEl>
                                          </p:spTgt>
                                        </p:tgtEl>
                                        <p:attrNameLst>
                                          <p:attrName>style.visibility</p:attrName>
                                        </p:attrNameLst>
                                      </p:cBhvr>
                                      <p:to>
                                        <p:strVal val="visible"/>
                                      </p:to>
                                    </p:set>
                                    <p:anim calcmode="lin" valueType="num">
                                      <p:cBhvr>
                                        <p:cTn id="7" dur="500" fill="hold"/>
                                        <p:tgtEl>
                                          <p:spTgt spid="1894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94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94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89443">
                                            <p:txEl>
                                              <p:pRg st="1" end="1"/>
                                            </p:txEl>
                                          </p:spTgt>
                                        </p:tgtEl>
                                        <p:attrNameLst>
                                          <p:attrName>style.visibility</p:attrName>
                                        </p:attrNameLst>
                                      </p:cBhvr>
                                      <p:to>
                                        <p:strVal val="visible"/>
                                      </p:to>
                                    </p:set>
                                    <p:anim calcmode="lin" valueType="num">
                                      <p:cBhvr>
                                        <p:cTn id="14" dur="5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8944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89443">
                                            <p:txEl>
                                              <p:pRg st="1" end="1"/>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89443">
                                            <p:txEl>
                                              <p:pRg st="2" end="2"/>
                                            </p:txEl>
                                          </p:spTgt>
                                        </p:tgtEl>
                                        <p:attrNameLst>
                                          <p:attrName>style.visibility</p:attrName>
                                        </p:attrNameLst>
                                      </p:cBhvr>
                                      <p:to>
                                        <p:strVal val="visible"/>
                                      </p:to>
                                    </p:set>
                                    <p:anim calcmode="lin" valueType="num">
                                      <p:cBhvr>
                                        <p:cTn id="19" dur="500" fill="hold"/>
                                        <p:tgtEl>
                                          <p:spTgt spid="1894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8944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8944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89443">
                                            <p:txEl>
                                              <p:pRg st="3" end="3"/>
                                            </p:txEl>
                                          </p:spTgt>
                                        </p:tgtEl>
                                        <p:attrNameLst>
                                          <p:attrName>style.visibility</p:attrName>
                                        </p:attrNameLst>
                                      </p:cBhvr>
                                      <p:to>
                                        <p:strVal val="visible"/>
                                      </p:to>
                                    </p:set>
                                    <p:anim calcmode="lin" valueType="num">
                                      <p:cBhvr>
                                        <p:cTn id="26" dur="500" fill="hold"/>
                                        <p:tgtEl>
                                          <p:spTgt spid="18944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8944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89443">
                                            <p:txEl>
                                              <p:pRg st="3" end="3"/>
                                            </p:txEl>
                                          </p:spTgt>
                                        </p:tgtEl>
                                      </p:cBhvr>
                                    </p:animEffect>
                                  </p:childTnLst>
                                </p:cTn>
                              </p:par>
                            </p:childTnLst>
                          </p:cTn>
                        </p:par>
                        <p:par>
                          <p:cTn id="29" fill="hold">
                            <p:stCondLst>
                              <p:cond delay="500"/>
                            </p:stCondLst>
                            <p:childTnLst>
                              <p:par>
                                <p:cTn id="30" presetID="4" presetClass="entr" presetSubtype="32" fill="hold" nodeType="afterEffect">
                                  <p:stCondLst>
                                    <p:cond delay="0"/>
                                  </p:stCondLst>
                                  <p:childTnLst>
                                    <p:set>
                                      <p:cBhvr>
                                        <p:cTn id="31" dur="1" fill="hold">
                                          <p:stCondLst>
                                            <p:cond delay="0"/>
                                          </p:stCondLst>
                                        </p:cTn>
                                        <p:tgtEl>
                                          <p:spTgt spid="189456"/>
                                        </p:tgtEl>
                                        <p:attrNameLst>
                                          <p:attrName>style.visibility</p:attrName>
                                        </p:attrNameLst>
                                      </p:cBhvr>
                                      <p:to>
                                        <p:strVal val="visible"/>
                                      </p:to>
                                    </p:set>
                                    <p:animEffect transition="in" filter="box(out)">
                                      <p:cBhvr>
                                        <p:cTn id="32" dur="500"/>
                                        <p:tgtEl>
                                          <p:spTgt spid="189456"/>
                                        </p:tgtEl>
                                      </p:cBhvr>
                                    </p:animEffect>
                                  </p:childTnLst>
                                </p:cTn>
                              </p:par>
                              <p:par>
                                <p:cTn id="33" presetID="20" presetClass="entr" presetSubtype="0" fill="hold" nodeType="withEffect">
                                  <p:stCondLst>
                                    <p:cond delay="0"/>
                                  </p:stCondLst>
                                  <p:childTnLst>
                                    <p:set>
                                      <p:cBhvr>
                                        <p:cTn id="34" dur="1" fill="hold">
                                          <p:stCondLst>
                                            <p:cond delay="0"/>
                                          </p:stCondLst>
                                        </p:cTn>
                                        <p:tgtEl>
                                          <p:spTgt spid="189459"/>
                                        </p:tgtEl>
                                        <p:attrNameLst>
                                          <p:attrName>style.visibility</p:attrName>
                                        </p:attrNameLst>
                                      </p:cBhvr>
                                      <p:to>
                                        <p:strVal val="visible"/>
                                      </p:to>
                                    </p:set>
                                    <p:animEffect transition="in" filter="wedge">
                                      <p:cBhvr>
                                        <p:cTn id="35" dur="2000"/>
                                        <p:tgtEl>
                                          <p:spTgt spid="18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uiExpand="1"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57200" y="0"/>
            <a:ext cx="8229600" cy="1139825"/>
          </a:xfrm>
        </p:spPr>
        <p:txBody>
          <a:bodyPr/>
          <a:lstStyle/>
          <a:p>
            <a:r>
              <a:rPr lang="en-US" sz="4000"/>
              <a:t>Auditory Tools</a:t>
            </a:r>
          </a:p>
        </p:txBody>
      </p:sp>
      <p:sp>
        <p:nvSpPr>
          <p:cNvPr id="195587" name="Rectangle 3"/>
          <p:cNvSpPr>
            <a:spLocks noGrp="1" noChangeArrowheads="1"/>
          </p:cNvSpPr>
          <p:nvPr>
            <p:ph type="body" idx="1"/>
          </p:nvPr>
        </p:nvSpPr>
        <p:spPr>
          <a:xfrm>
            <a:off x="304800" y="1295400"/>
            <a:ext cx="9067800" cy="5410200"/>
          </a:xfrm>
        </p:spPr>
        <p:txBody>
          <a:bodyPr/>
          <a:lstStyle/>
          <a:p>
            <a:r>
              <a:rPr lang="en-US"/>
              <a:t>Scan and read systems</a:t>
            </a:r>
          </a:p>
          <a:p>
            <a:pPr lvl="1"/>
            <a:r>
              <a:rPr lang="en-US"/>
              <a:t>Stand alone systems</a:t>
            </a:r>
          </a:p>
          <a:p>
            <a:pPr lvl="1"/>
            <a:r>
              <a:rPr lang="en-US"/>
              <a:t>Text readers</a:t>
            </a:r>
          </a:p>
          <a:p>
            <a:pPr lvl="1"/>
            <a:r>
              <a:rPr lang="en-US"/>
              <a:t>Software based systems</a:t>
            </a:r>
          </a:p>
          <a:p>
            <a:r>
              <a:rPr lang="en-US"/>
              <a:t>Cell phones</a:t>
            </a:r>
          </a:p>
          <a:p>
            <a:pPr lvl="1"/>
            <a:r>
              <a:rPr lang="en-US"/>
              <a:t>Scan and read</a:t>
            </a:r>
          </a:p>
          <a:p>
            <a:pPr lvl="1"/>
            <a:r>
              <a:rPr lang="en-US"/>
              <a:t>Bar code readers</a:t>
            </a:r>
          </a:p>
          <a:p>
            <a:pPr lvl="1"/>
            <a:r>
              <a:rPr lang="en-US"/>
              <a:t>Paper currency identification</a:t>
            </a:r>
          </a:p>
          <a:p>
            <a:r>
              <a:rPr lang="en-US"/>
              <a:t>Accessible PDAs</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5587">
                                            <p:txEl>
                                              <p:pRg st="0" end="0"/>
                                            </p:txEl>
                                          </p:spTgt>
                                        </p:tgtEl>
                                        <p:attrNameLst>
                                          <p:attrName>style.visibility</p:attrName>
                                        </p:attrNameLst>
                                      </p:cBhvr>
                                      <p:to>
                                        <p:strVal val="visible"/>
                                      </p:to>
                                    </p:set>
                                    <p:anim calcmode="lin" valueType="num">
                                      <p:cBhvr>
                                        <p:cTn id="7" dur="500" fill="hold"/>
                                        <p:tgtEl>
                                          <p:spTgt spid="1955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55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5587">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95587">
                                            <p:txEl>
                                              <p:pRg st="1" end="1"/>
                                            </p:txEl>
                                          </p:spTgt>
                                        </p:tgtEl>
                                        <p:attrNameLst>
                                          <p:attrName>style.visibility</p:attrName>
                                        </p:attrNameLst>
                                      </p:cBhvr>
                                      <p:to>
                                        <p:strVal val="visible"/>
                                      </p:to>
                                    </p:set>
                                    <p:anim calcmode="lin" valueType="num">
                                      <p:cBhvr>
                                        <p:cTn id="13" dur="500" fill="hold"/>
                                        <p:tgtEl>
                                          <p:spTgt spid="19558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95587">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95587">
                                            <p:txEl>
                                              <p:pRg st="1" end="1"/>
                                            </p:txEl>
                                          </p:spTgt>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95587">
                                            <p:txEl>
                                              <p:pRg st="2" end="2"/>
                                            </p:txEl>
                                          </p:spTgt>
                                        </p:tgtEl>
                                        <p:attrNameLst>
                                          <p:attrName>style.visibility</p:attrName>
                                        </p:attrNameLst>
                                      </p:cBhvr>
                                      <p:to>
                                        <p:strVal val="visible"/>
                                      </p:to>
                                    </p:set>
                                    <p:anim calcmode="lin" valueType="num">
                                      <p:cBhvr>
                                        <p:cTn id="19" dur="500" fill="hold"/>
                                        <p:tgtEl>
                                          <p:spTgt spid="19558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9558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95587">
                                            <p:txEl>
                                              <p:pRg st="2" end="2"/>
                                            </p:txEl>
                                          </p:spTgt>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95587">
                                            <p:txEl>
                                              <p:pRg st="3" end="3"/>
                                            </p:txEl>
                                          </p:spTgt>
                                        </p:tgtEl>
                                        <p:attrNameLst>
                                          <p:attrName>style.visibility</p:attrName>
                                        </p:attrNameLst>
                                      </p:cBhvr>
                                      <p:to>
                                        <p:strVal val="visible"/>
                                      </p:to>
                                    </p:set>
                                    <p:anim calcmode="lin" valueType="num">
                                      <p:cBhvr>
                                        <p:cTn id="25" dur="500" fill="hold"/>
                                        <p:tgtEl>
                                          <p:spTgt spid="19558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95587">
                                            <p:txEl>
                                              <p:pRg st="3" end="3"/>
                                            </p:txEl>
                                          </p:spTgt>
                                        </p:tgtEl>
                                        <p:attrNameLst>
                                          <p:attrName>ppt_h</p:attrName>
                                        </p:attrNameLst>
                                      </p:cBhvr>
                                      <p:tavLst>
                                        <p:tav tm="0">
                                          <p:val>
                                            <p:fltVal val="0"/>
                                          </p:val>
                                        </p:tav>
                                        <p:tav tm="100000">
                                          <p:val>
                                            <p:strVal val="#ppt_h"/>
                                          </p:val>
                                        </p:tav>
                                      </p:tavLst>
                                    </p:anim>
                                    <p:animEffect transition="in" filter="fade">
                                      <p:cBhvr>
                                        <p:cTn id="27" dur="500"/>
                                        <p:tgtEl>
                                          <p:spTgt spid="195587">
                                            <p:txEl>
                                              <p:pRg st="3" end="3"/>
                                            </p:txEl>
                                          </p:spTgt>
                                        </p:tgtEl>
                                      </p:cBhvr>
                                    </p:animEffect>
                                  </p:childTnLst>
                                </p:cTn>
                              </p:par>
                            </p:childTnLst>
                          </p:cTn>
                        </p:par>
                        <p:par>
                          <p:cTn id="28" fill="hold">
                            <p:stCondLst>
                              <p:cond delay="2000"/>
                            </p:stCondLst>
                            <p:childTnLst>
                              <p:par>
                                <p:cTn id="29" presetID="53" presetClass="entr" presetSubtype="0" fill="hold" grpId="0" nodeType="afterEffect">
                                  <p:stCondLst>
                                    <p:cond delay="1000"/>
                                  </p:stCondLst>
                                  <p:childTnLst>
                                    <p:set>
                                      <p:cBhvr>
                                        <p:cTn id="30" dur="1" fill="hold">
                                          <p:stCondLst>
                                            <p:cond delay="0"/>
                                          </p:stCondLst>
                                        </p:cTn>
                                        <p:tgtEl>
                                          <p:spTgt spid="195587">
                                            <p:txEl>
                                              <p:pRg st="4" end="4"/>
                                            </p:txEl>
                                          </p:spTgt>
                                        </p:tgtEl>
                                        <p:attrNameLst>
                                          <p:attrName>style.visibility</p:attrName>
                                        </p:attrNameLst>
                                      </p:cBhvr>
                                      <p:to>
                                        <p:strVal val="visible"/>
                                      </p:to>
                                    </p:set>
                                    <p:anim calcmode="lin" valueType="num">
                                      <p:cBhvr>
                                        <p:cTn id="31" dur="1000" fill="hold"/>
                                        <p:tgtEl>
                                          <p:spTgt spid="195587">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95587">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195587">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95587">
                                            <p:txEl>
                                              <p:pRg st="5" end="5"/>
                                            </p:txEl>
                                          </p:spTgt>
                                        </p:tgtEl>
                                        <p:attrNameLst>
                                          <p:attrName>style.visibility</p:attrName>
                                        </p:attrNameLst>
                                      </p:cBhvr>
                                      <p:to>
                                        <p:strVal val="visible"/>
                                      </p:to>
                                    </p:set>
                                    <p:anim calcmode="lin" valueType="num">
                                      <p:cBhvr>
                                        <p:cTn id="36" dur="1000" fill="hold"/>
                                        <p:tgtEl>
                                          <p:spTgt spid="195587">
                                            <p:txEl>
                                              <p:pRg st="5" end="5"/>
                                            </p:txEl>
                                          </p:spTgt>
                                        </p:tgtEl>
                                        <p:attrNameLst>
                                          <p:attrName>ppt_w</p:attrName>
                                        </p:attrNameLst>
                                      </p:cBhvr>
                                      <p:tavLst>
                                        <p:tav tm="0">
                                          <p:val>
                                            <p:fltVal val="0"/>
                                          </p:val>
                                        </p:tav>
                                        <p:tav tm="100000">
                                          <p:val>
                                            <p:strVal val="#ppt_w"/>
                                          </p:val>
                                        </p:tav>
                                      </p:tavLst>
                                    </p:anim>
                                    <p:anim calcmode="lin" valueType="num">
                                      <p:cBhvr>
                                        <p:cTn id="37" dur="1000" fill="hold"/>
                                        <p:tgtEl>
                                          <p:spTgt spid="195587">
                                            <p:txEl>
                                              <p:pRg st="5" end="5"/>
                                            </p:txEl>
                                          </p:spTgt>
                                        </p:tgtEl>
                                        <p:attrNameLst>
                                          <p:attrName>ppt_h</p:attrName>
                                        </p:attrNameLst>
                                      </p:cBhvr>
                                      <p:tavLst>
                                        <p:tav tm="0">
                                          <p:val>
                                            <p:fltVal val="0"/>
                                          </p:val>
                                        </p:tav>
                                        <p:tav tm="100000">
                                          <p:val>
                                            <p:strVal val="#ppt_h"/>
                                          </p:val>
                                        </p:tav>
                                      </p:tavLst>
                                    </p:anim>
                                    <p:animEffect transition="in" filter="fade">
                                      <p:cBhvr>
                                        <p:cTn id="38" dur="1000"/>
                                        <p:tgtEl>
                                          <p:spTgt spid="195587">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195587">
                                            <p:txEl>
                                              <p:pRg st="6" end="6"/>
                                            </p:txEl>
                                          </p:spTgt>
                                        </p:tgtEl>
                                        <p:attrNameLst>
                                          <p:attrName>style.visibility</p:attrName>
                                        </p:attrNameLst>
                                      </p:cBhvr>
                                      <p:to>
                                        <p:strVal val="visible"/>
                                      </p:to>
                                    </p:set>
                                    <p:anim calcmode="lin" valueType="num">
                                      <p:cBhvr>
                                        <p:cTn id="41" dur="1000" fill="hold"/>
                                        <p:tgtEl>
                                          <p:spTgt spid="195587">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195587">
                                            <p:txEl>
                                              <p:pRg st="6" end="6"/>
                                            </p:txEl>
                                          </p:spTgt>
                                        </p:tgtEl>
                                        <p:attrNameLst>
                                          <p:attrName>ppt_h</p:attrName>
                                        </p:attrNameLst>
                                      </p:cBhvr>
                                      <p:tavLst>
                                        <p:tav tm="0">
                                          <p:val>
                                            <p:fltVal val="0"/>
                                          </p:val>
                                        </p:tav>
                                        <p:tav tm="100000">
                                          <p:val>
                                            <p:strVal val="#ppt_h"/>
                                          </p:val>
                                        </p:tav>
                                      </p:tavLst>
                                    </p:anim>
                                    <p:animEffect transition="in" filter="fade">
                                      <p:cBhvr>
                                        <p:cTn id="43" dur="1000"/>
                                        <p:tgtEl>
                                          <p:spTgt spid="195587">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195587">
                                            <p:txEl>
                                              <p:pRg st="7" end="7"/>
                                            </p:txEl>
                                          </p:spTgt>
                                        </p:tgtEl>
                                        <p:attrNameLst>
                                          <p:attrName>style.visibility</p:attrName>
                                        </p:attrNameLst>
                                      </p:cBhvr>
                                      <p:to>
                                        <p:strVal val="visible"/>
                                      </p:to>
                                    </p:set>
                                    <p:anim calcmode="lin" valueType="num">
                                      <p:cBhvr>
                                        <p:cTn id="46" dur="1000" fill="hold"/>
                                        <p:tgtEl>
                                          <p:spTgt spid="195587">
                                            <p:txEl>
                                              <p:pRg st="7" end="7"/>
                                            </p:txEl>
                                          </p:spTgt>
                                        </p:tgtEl>
                                        <p:attrNameLst>
                                          <p:attrName>ppt_w</p:attrName>
                                        </p:attrNameLst>
                                      </p:cBhvr>
                                      <p:tavLst>
                                        <p:tav tm="0">
                                          <p:val>
                                            <p:fltVal val="0"/>
                                          </p:val>
                                        </p:tav>
                                        <p:tav tm="100000">
                                          <p:val>
                                            <p:strVal val="#ppt_w"/>
                                          </p:val>
                                        </p:tav>
                                      </p:tavLst>
                                    </p:anim>
                                    <p:anim calcmode="lin" valueType="num">
                                      <p:cBhvr>
                                        <p:cTn id="47" dur="1000" fill="hold"/>
                                        <p:tgtEl>
                                          <p:spTgt spid="195587">
                                            <p:txEl>
                                              <p:pRg st="7" end="7"/>
                                            </p:txEl>
                                          </p:spTgt>
                                        </p:tgtEl>
                                        <p:attrNameLst>
                                          <p:attrName>ppt_h</p:attrName>
                                        </p:attrNameLst>
                                      </p:cBhvr>
                                      <p:tavLst>
                                        <p:tav tm="0">
                                          <p:val>
                                            <p:fltVal val="0"/>
                                          </p:val>
                                        </p:tav>
                                        <p:tav tm="100000">
                                          <p:val>
                                            <p:strVal val="#ppt_h"/>
                                          </p:val>
                                        </p:tav>
                                      </p:tavLst>
                                    </p:anim>
                                    <p:animEffect transition="in" filter="fade">
                                      <p:cBhvr>
                                        <p:cTn id="48" dur="1000"/>
                                        <p:tgtEl>
                                          <p:spTgt spid="195587">
                                            <p:txEl>
                                              <p:pRg st="7" end="7"/>
                                            </p:txEl>
                                          </p:spTgt>
                                        </p:tgtEl>
                                      </p:cBhvr>
                                    </p:animEffect>
                                  </p:childTnLst>
                                </p:cTn>
                              </p:par>
                            </p:childTnLst>
                          </p:cTn>
                        </p:par>
                        <p:par>
                          <p:cTn id="49" fill="hold">
                            <p:stCondLst>
                              <p:cond delay="4000"/>
                            </p:stCondLst>
                            <p:childTnLst>
                              <p:par>
                                <p:cTn id="50" presetID="53" presetClass="entr" presetSubtype="0" fill="hold" grpId="0" nodeType="afterEffect">
                                  <p:stCondLst>
                                    <p:cond delay="1000"/>
                                  </p:stCondLst>
                                  <p:childTnLst>
                                    <p:set>
                                      <p:cBhvr>
                                        <p:cTn id="51" dur="1" fill="hold">
                                          <p:stCondLst>
                                            <p:cond delay="0"/>
                                          </p:stCondLst>
                                        </p:cTn>
                                        <p:tgtEl>
                                          <p:spTgt spid="195587">
                                            <p:txEl>
                                              <p:pRg st="8" end="8"/>
                                            </p:txEl>
                                          </p:spTgt>
                                        </p:tgtEl>
                                        <p:attrNameLst>
                                          <p:attrName>style.visibility</p:attrName>
                                        </p:attrNameLst>
                                      </p:cBhvr>
                                      <p:to>
                                        <p:strVal val="visible"/>
                                      </p:to>
                                    </p:set>
                                    <p:anim calcmode="lin" valueType="num">
                                      <p:cBhvr>
                                        <p:cTn id="52" dur="1000" fill="hold"/>
                                        <p:tgtEl>
                                          <p:spTgt spid="195587">
                                            <p:txEl>
                                              <p:pRg st="8" end="8"/>
                                            </p:txEl>
                                          </p:spTgt>
                                        </p:tgtEl>
                                        <p:attrNameLst>
                                          <p:attrName>ppt_w</p:attrName>
                                        </p:attrNameLst>
                                      </p:cBhvr>
                                      <p:tavLst>
                                        <p:tav tm="0">
                                          <p:val>
                                            <p:fltVal val="0"/>
                                          </p:val>
                                        </p:tav>
                                        <p:tav tm="100000">
                                          <p:val>
                                            <p:strVal val="#ppt_w"/>
                                          </p:val>
                                        </p:tav>
                                      </p:tavLst>
                                    </p:anim>
                                    <p:anim calcmode="lin" valueType="num">
                                      <p:cBhvr>
                                        <p:cTn id="53" dur="1000" fill="hold"/>
                                        <p:tgtEl>
                                          <p:spTgt spid="195587">
                                            <p:txEl>
                                              <p:pRg st="8" end="8"/>
                                            </p:txEl>
                                          </p:spTgt>
                                        </p:tgtEl>
                                        <p:attrNameLst>
                                          <p:attrName>ppt_h</p:attrName>
                                        </p:attrNameLst>
                                      </p:cBhvr>
                                      <p:tavLst>
                                        <p:tav tm="0">
                                          <p:val>
                                            <p:fltVal val="0"/>
                                          </p:val>
                                        </p:tav>
                                        <p:tav tm="100000">
                                          <p:val>
                                            <p:strVal val="#ppt_h"/>
                                          </p:val>
                                        </p:tav>
                                      </p:tavLst>
                                    </p:anim>
                                    <p:animEffect transition="in" filter="fade">
                                      <p:cBhvr>
                                        <p:cTn id="54" dur="1000"/>
                                        <p:tgtEl>
                                          <p:spTgt spid="1955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uiExpand="1"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Photograph of a preschool student preparing to scan a page on the VERA"/>
          <p:cNvPicPr>
            <a:picLocks noChangeAspect="1" noChangeArrowheads="1"/>
          </p:cNvPicPr>
          <p:nvPr/>
        </p:nvPicPr>
        <p:blipFill>
          <a:blip r:embed="rId4"/>
          <a:srcRect/>
          <a:stretch>
            <a:fillRect/>
          </a:stretch>
        </p:blipFill>
        <p:spPr bwMode="auto">
          <a:xfrm>
            <a:off x="2209800" y="3676650"/>
            <a:ext cx="4241800" cy="3181350"/>
          </a:xfrm>
          <a:prstGeom prst="rect">
            <a:avLst/>
          </a:prstGeom>
          <a:noFill/>
        </p:spPr>
      </p:pic>
      <p:sp>
        <p:nvSpPr>
          <p:cNvPr id="223235" name="Rectangle 3"/>
          <p:cNvSpPr>
            <a:spLocks noGrp="1" noChangeArrowheads="1"/>
          </p:cNvSpPr>
          <p:nvPr>
            <p:ph type="title"/>
          </p:nvPr>
        </p:nvSpPr>
        <p:spPr/>
        <p:txBody>
          <a:bodyPr/>
          <a:lstStyle/>
          <a:p>
            <a:r>
              <a:rPr lang="en-US"/>
              <a:t>Auditory Tools</a:t>
            </a:r>
          </a:p>
        </p:txBody>
      </p:sp>
      <p:sp>
        <p:nvSpPr>
          <p:cNvPr id="223236" name="Rectangle 4"/>
          <p:cNvSpPr>
            <a:spLocks noGrp="1" noChangeArrowheads="1"/>
          </p:cNvSpPr>
          <p:nvPr>
            <p:ph type="body" idx="1"/>
          </p:nvPr>
        </p:nvSpPr>
        <p:spPr>
          <a:xfrm>
            <a:off x="0" y="1371600"/>
            <a:ext cx="8229600" cy="4530725"/>
          </a:xfrm>
        </p:spPr>
        <p:txBody>
          <a:bodyPr/>
          <a:lstStyle/>
          <a:p>
            <a:r>
              <a:rPr lang="en-US" sz="3800"/>
              <a:t>Specialized Scanning Systems</a:t>
            </a:r>
          </a:p>
          <a:p>
            <a:pPr lvl="1"/>
            <a:r>
              <a:rPr lang="en-US" sz="3600"/>
              <a:t>Stand alone reading machines</a:t>
            </a:r>
          </a:p>
        </p:txBody>
      </p:sp>
      <p:pic>
        <p:nvPicPr>
          <p:cNvPr id="223237" name="Picture 5" descr="Photograph of the Extreme Reader, a stand-alone scanning and reading system."/>
          <p:cNvPicPr>
            <a:picLocks noChangeAspect="1" noChangeArrowheads="1"/>
          </p:cNvPicPr>
          <p:nvPr/>
        </p:nvPicPr>
        <p:blipFill>
          <a:blip r:embed="rId5"/>
          <a:srcRect/>
          <a:stretch>
            <a:fillRect/>
          </a:stretch>
        </p:blipFill>
        <p:spPr bwMode="auto">
          <a:xfrm>
            <a:off x="0" y="4038600"/>
            <a:ext cx="2312988" cy="2590800"/>
          </a:xfrm>
          <a:prstGeom prst="rect">
            <a:avLst/>
          </a:prstGeom>
          <a:noFill/>
        </p:spPr>
      </p:pic>
      <p:pic>
        <p:nvPicPr>
          <p:cNvPr id="223238" name="Picture 6" descr="Photograph of entrepreneur Ray Kurzweil and Dr. Kenneth Jernigan test out the original Kurzweil Reading Machine in 1977."/>
          <p:cNvPicPr>
            <a:picLocks noChangeAspect="1" noChangeArrowheads="1"/>
          </p:cNvPicPr>
          <p:nvPr/>
        </p:nvPicPr>
        <p:blipFill>
          <a:blip r:embed="rId6"/>
          <a:srcRect/>
          <a:stretch>
            <a:fillRect/>
          </a:stretch>
        </p:blipFill>
        <p:spPr bwMode="auto">
          <a:xfrm>
            <a:off x="6172200" y="2743200"/>
            <a:ext cx="2743200" cy="2028825"/>
          </a:xfrm>
          <a:prstGeom prst="rect">
            <a:avLst/>
          </a:prstGeom>
          <a:noFill/>
        </p:spPr>
      </p:pic>
      <p:pic>
        <p:nvPicPr>
          <p:cNvPr id="223239" name="Picture 7" descr="Photograph of the Galileo Scanning and Reading Machine"/>
          <p:cNvPicPr>
            <a:picLocks noChangeAspect="1" noChangeArrowheads="1"/>
          </p:cNvPicPr>
          <p:nvPr/>
        </p:nvPicPr>
        <p:blipFill>
          <a:blip r:embed="rId7"/>
          <a:srcRect/>
          <a:stretch>
            <a:fillRect/>
          </a:stretch>
        </p:blipFill>
        <p:spPr bwMode="auto">
          <a:xfrm>
            <a:off x="5638800" y="5029200"/>
            <a:ext cx="3333750" cy="165735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23236">
                                            <p:txEl>
                                              <p:pRg st="0" end="0"/>
                                            </p:txEl>
                                          </p:spTgt>
                                        </p:tgtEl>
                                        <p:attrNameLst>
                                          <p:attrName>style.visibility</p:attrName>
                                        </p:attrNameLst>
                                      </p:cBhvr>
                                      <p:to>
                                        <p:strVal val="visible"/>
                                      </p:to>
                                    </p:set>
                                    <p:animEffect transition="in" filter="dissolve">
                                      <p:cBhvr>
                                        <p:cTn id="7" dur="500"/>
                                        <p:tgtEl>
                                          <p:spTgt spid="223236">
                                            <p:txEl>
                                              <p:pRg st="0" end="0"/>
                                            </p:txEl>
                                          </p:spTgt>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223236">
                                            <p:txEl>
                                              <p:pRg st="1" end="1"/>
                                            </p:txEl>
                                          </p:spTgt>
                                        </p:tgtEl>
                                        <p:attrNameLst>
                                          <p:attrName>style.visibility</p:attrName>
                                        </p:attrNameLst>
                                      </p:cBhvr>
                                      <p:to>
                                        <p:strVal val="visible"/>
                                      </p:to>
                                    </p:set>
                                    <p:animEffect transition="in" filter="dissolve">
                                      <p:cBhvr>
                                        <p:cTn id="10" dur="500"/>
                                        <p:tgtEl>
                                          <p:spTgt spid="223236">
                                            <p:txEl>
                                              <p:pRg st="1" end="1"/>
                                            </p:txEl>
                                          </p:spTgt>
                                        </p:tgtEl>
                                      </p:cBhvr>
                                    </p:animEffect>
                                  </p:childTnLst>
                                </p:cTn>
                              </p:par>
                            </p:childTnLst>
                          </p:cTn>
                        </p:par>
                        <p:par>
                          <p:cTn id="11" fill="hold">
                            <p:stCondLst>
                              <p:cond delay="1000"/>
                            </p:stCondLst>
                            <p:childTnLst>
                              <p:par>
                                <p:cTn id="12" presetID="51" presetClass="entr" presetSubtype="0" fill="hold" nodeType="afterEffect">
                                  <p:stCondLst>
                                    <p:cond delay="0"/>
                                  </p:stCondLst>
                                  <p:childTnLst>
                                    <p:set>
                                      <p:cBhvr>
                                        <p:cTn id="13" dur="1" fill="hold">
                                          <p:stCondLst>
                                            <p:cond delay="0"/>
                                          </p:stCondLst>
                                        </p:cTn>
                                        <p:tgtEl>
                                          <p:spTgt spid="223238"/>
                                        </p:tgtEl>
                                        <p:attrNameLst>
                                          <p:attrName>style.visibility</p:attrName>
                                        </p:attrNameLst>
                                      </p:cBhvr>
                                      <p:to>
                                        <p:strVal val="visible"/>
                                      </p:to>
                                    </p:set>
                                    <p:animEffect transition="in" filter="fade">
                                      <p:cBhvr>
                                        <p:cTn id="14" dur="385" decel="100000"/>
                                        <p:tgtEl>
                                          <p:spTgt spid="223238"/>
                                        </p:tgtEl>
                                      </p:cBhvr>
                                    </p:animEffect>
                                    <p:animScale>
                                      <p:cBhvr>
                                        <p:cTn id="15" dur="385" decel="100000"/>
                                        <p:tgtEl>
                                          <p:spTgt spid="223238"/>
                                        </p:tgtEl>
                                      </p:cBhvr>
                                      <p:from x="10000" y="10000"/>
                                      <p:to x="200000" y="450000"/>
                                    </p:animScale>
                                    <p:animScale>
                                      <p:cBhvr>
                                        <p:cTn id="16" dur="615" accel="100000" fill="hold">
                                          <p:stCondLst>
                                            <p:cond delay="385"/>
                                          </p:stCondLst>
                                        </p:cTn>
                                        <p:tgtEl>
                                          <p:spTgt spid="223238"/>
                                        </p:tgtEl>
                                      </p:cBhvr>
                                      <p:from x="200000" y="450000"/>
                                      <p:to x="100000" y="100000"/>
                                    </p:animScale>
                                    <p:set>
                                      <p:cBhvr>
                                        <p:cTn id="17" dur="385" fill="hold"/>
                                        <p:tgtEl>
                                          <p:spTgt spid="223238"/>
                                        </p:tgtEl>
                                        <p:attrNameLst>
                                          <p:attrName>ppt_x</p:attrName>
                                        </p:attrNameLst>
                                      </p:cBhvr>
                                      <p:to>
                                        <p:strVal val="(0.5)"/>
                                      </p:to>
                                    </p:set>
                                    <p:anim from="(0.5)" to="(#ppt_x)" calcmode="lin" valueType="num">
                                      <p:cBhvr>
                                        <p:cTn id="18" dur="615" accel="100000" fill="hold">
                                          <p:stCondLst>
                                            <p:cond delay="385"/>
                                          </p:stCondLst>
                                        </p:cTn>
                                        <p:tgtEl>
                                          <p:spTgt spid="223238"/>
                                        </p:tgtEl>
                                        <p:attrNameLst>
                                          <p:attrName>ppt_x</p:attrName>
                                        </p:attrNameLst>
                                      </p:cBhvr>
                                    </p:anim>
                                    <p:set>
                                      <p:cBhvr>
                                        <p:cTn id="19" dur="385" fill="hold"/>
                                        <p:tgtEl>
                                          <p:spTgt spid="223238"/>
                                        </p:tgtEl>
                                        <p:attrNameLst>
                                          <p:attrName>ppt_y</p:attrName>
                                        </p:attrNameLst>
                                      </p:cBhvr>
                                      <p:to>
                                        <p:strVal val="(#ppt_y+0.4)"/>
                                      </p:to>
                                    </p:set>
                                    <p:anim from="(#ppt_y+0.4)" to="(#ppt_y)" calcmode="lin" valueType="num">
                                      <p:cBhvr>
                                        <p:cTn id="20" dur="615" accel="100000" fill="hold">
                                          <p:stCondLst>
                                            <p:cond delay="385"/>
                                          </p:stCondLst>
                                        </p:cTn>
                                        <p:tgtEl>
                                          <p:spTgt spid="223238"/>
                                        </p:tgtEl>
                                        <p:attrNameLst>
                                          <p:attrName>ppt_y</p:attrName>
                                        </p:attrNameLst>
                                      </p:cBhvr>
                                    </p:anim>
                                  </p:childTnLst>
                                </p:cTn>
                              </p:par>
                            </p:childTnLst>
                          </p:cTn>
                        </p:par>
                        <p:par>
                          <p:cTn id="21" fill="hold">
                            <p:stCondLst>
                              <p:cond delay="2000"/>
                            </p:stCondLst>
                            <p:childTnLst>
                              <p:par>
                                <p:cTn id="22" presetID="51" presetClass="entr" presetSubtype="0" fill="hold" nodeType="afterEffect">
                                  <p:stCondLst>
                                    <p:cond delay="500"/>
                                  </p:stCondLst>
                                  <p:childTnLst>
                                    <p:set>
                                      <p:cBhvr>
                                        <p:cTn id="23" dur="1" fill="hold">
                                          <p:stCondLst>
                                            <p:cond delay="0"/>
                                          </p:stCondLst>
                                        </p:cTn>
                                        <p:tgtEl>
                                          <p:spTgt spid="223237"/>
                                        </p:tgtEl>
                                        <p:attrNameLst>
                                          <p:attrName>style.visibility</p:attrName>
                                        </p:attrNameLst>
                                      </p:cBhvr>
                                      <p:to>
                                        <p:strVal val="visible"/>
                                      </p:to>
                                    </p:set>
                                    <p:animEffect transition="in" filter="fade">
                                      <p:cBhvr>
                                        <p:cTn id="24" dur="385" decel="100000"/>
                                        <p:tgtEl>
                                          <p:spTgt spid="223237"/>
                                        </p:tgtEl>
                                      </p:cBhvr>
                                    </p:animEffect>
                                    <p:animScale>
                                      <p:cBhvr>
                                        <p:cTn id="25" dur="385" decel="100000"/>
                                        <p:tgtEl>
                                          <p:spTgt spid="223237"/>
                                        </p:tgtEl>
                                      </p:cBhvr>
                                      <p:from x="10000" y="10000"/>
                                      <p:to x="200000" y="450000"/>
                                    </p:animScale>
                                    <p:animScale>
                                      <p:cBhvr>
                                        <p:cTn id="26" dur="615" accel="100000" fill="hold">
                                          <p:stCondLst>
                                            <p:cond delay="385"/>
                                          </p:stCondLst>
                                        </p:cTn>
                                        <p:tgtEl>
                                          <p:spTgt spid="223237"/>
                                        </p:tgtEl>
                                      </p:cBhvr>
                                      <p:from x="200000" y="450000"/>
                                      <p:to x="100000" y="100000"/>
                                    </p:animScale>
                                    <p:set>
                                      <p:cBhvr>
                                        <p:cTn id="27" dur="385" fill="hold"/>
                                        <p:tgtEl>
                                          <p:spTgt spid="223237"/>
                                        </p:tgtEl>
                                        <p:attrNameLst>
                                          <p:attrName>ppt_x</p:attrName>
                                        </p:attrNameLst>
                                      </p:cBhvr>
                                      <p:to>
                                        <p:strVal val="(0.5)"/>
                                      </p:to>
                                    </p:set>
                                    <p:anim from="(0.5)" to="(#ppt_x)" calcmode="lin" valueType="num">
                                      <p:cBhvr>
                                        <p:cTn id="28" dur="615" accel="100000" fill="hold">
                                          <p:stCondLst>
                                            <p:cond delay="385"/>
                                          </p:stCondLst>
                                        </p:cTn>
                                        <p:tgtEl>
                                          <p:spTgt spid="223237"/>
                                        </p:tgtEl>
                                        <p:attrNameLst>
                                          <p:attrName>ppt_x</p:attrName>
                                        </p:attrNameLst>
                                      </p:cBhvr>
                                    </p:anim>
                                    <p:set>
                                      <p:cBhvr>
                                        <p:cTn id="29" dur="385" fill="hold"/>
                                        <p:tgtEl>
                                          <p:spTgt spid="223237"/>
                                        </p:tgtEl>
                                        <p:attrNameLst>
                                          <p:attrName>ppt_y</p:attrName>
                                        </p:attrNameLst>
                                      </p:cBhvr>
                                      <p:to>
                                        <p:strVal val="(#ppt_y+0.4)"/>
                                      </p:to>
                                    </p:set>
                                    <p:anim from="(#ppt_y+0.4)" to="(#ppt_y)" calcmode="lin" valueType="num">
                                      <p:cBhvr>
                                        <p:cTn id="30" dur="615" accel="100000" fill="hold">
                                          <p:stCondLst>
                                            <p:cond delay="385"/>
                                          </p:stCondLst>
                                        </p:cTn>
                                        <p:tgtEl>
                                          <p:spTgt spid="223237"/>
                                        </p:tgtEl>
                                        <p:attrNameLst>
                                          <p:attrName>ppt_y</p:attrName>
                                        </p:attrNameLst>
                                      </p:cBhvr>
                                    </p:anim>
                                  </p:childTnLst>
                                </p:cTn>
                              </p:par>
                            </p:childTnLst>
                          </p:cTn>
                        </p:par>
                        <p:par>
                          <p:cTn id="31" fill="hold">
                            <p:stCondLst>
                              <p:cond delay="3500"/>
                            </p:stCondLst>
                            <p:childTnLst>
                              <p:par>
                                <p:cTn id="32" presetID="51" presetClass="entr" presetSubtype="0" fill="hold" nodeType="afterEffect">
                                  <p:stCondLst>
                                    <p:cond delay="0"/>
                                  </p:stCondLst>
                                  <p:childTnLst>
                                    <p:set>
                                      <p:cBhvr>
                                        <p:cTn id="33" dur="1" fill="hold">
                                          <p:stCondLst>
                                            <p:cond delay="0"/>
                                          </p:stCondLst>
                                        </p:cTn>
                                        <p:tgtEl>
                                          <p:spTgt spid="223239"/>
                                        </p:tgtEl>
                                        <p:attrNameLst>
                                          <p:attrName>style.visibility</p:attrName>
                                        </p:attrNameLst>
                                      </p:cBhvr>
                                      <p:to>
                                        <p:strVal val="visible"/>
                                      </p:to>
                                    </p:set>
                                    <p:animEffect transition="in" filter="fade">
                                      <p:cBhvr>
                                        <p:cTn id="34" dur="385" decel="100000"/>
                                        <p:tgtEl>
                                          <p:spTgt spid="223239"/>
                                        </p:tgtEl>
                                      </p:cBhvr>
                                    </p:animEffect>
                                    <p:animScale>
                                      <p:cBhvr>
                                        <p:cTn id="35" dur="385" decel="100000"/>
                                        <p:tgtEl>
                                          <p:spTgt spid="223239"/>
                                        </p:tgtEl>
                                      </p:cBhvr>
                                      <p:from x="10000" y="10000"/>
                                      <p:to x="200000" y="450000"/>
                                    </p:animScale>
                                    <p:animScale>
                                      <p:cBhvr>
                                        <p:cTn id="36" dur="615" accel="100000" fill="hold">
                                          <p:stCondLst>
                                            <p:cond delay="385"/>
                                          </p:stCondLst>
                                        </p:cTn>
                                        <p:tgtEl>
                                          <p:spTgt spid="223239"/>
                                        </p:tgtEl>
                                      </p:cBhvr>
                                      <p:from x="200000" y="450000"/>
                                      <p:to x="100000" y="100000"/>
                                    </p:animScale>
                                    <p:set>
                                      <p:cBhvr>
                                        <p:cTn id="37" dur="385" fill="hold"/>
                                        <p:tgtEl>
                                          <p:spTgt spid="223239"/>
                                        </p:tgtEl>
                                        <p:attrNameLst>
                                          <p:attrName>ppt_x</p:attrName>
                                        </p:attrNameLst>
                                      </p:cBhvr>
                                      <p:to>
                                        <p:strVal val="(0.5)"/>
                                      </p:to>
                                    </p:set>
                                    <p:anim from="(0.5)" to="(#ppt_x)" calcmode="lin" valueType="num">
                                      <p:cBhvr>
                                        <p:cTn id="38" dur="615" accel="100000" fill="hold">
                                          <p:stCondLst>
                                            <p:cond delay="385"/>
                                          </p:stCondLst>
                                        </p:cTn>
                                        <p:tgtEl>
                                          <p:spTgt spid="223239"/>
                                        </p:tgtEl>
                                        <p:attrNameLst>
                                          <p:attrName>ppt_x</p:attrName>
                                        </p:attrNameLst>
                                      </p:cBhvr>
                                    </p:anim>
                                    <p:set>
                                      <p:cBhvr>
                                        <p:cTn id="39" dur="385" fill="hold"/>
                                        <p:tgtEl>
                                          <p:spTgt spid="223239"/>
                                        </p:tgtEl>
                                        <p:attrNameLst>
                                          <p:attrName>ppt_y</p:attrName>
                                        </p:attrNameLst>
                                      </p:cBhvr>
                                      <p:to>
                                        <p:strVal val="(#ppt_y+0.4)"/>
                                      </p:to>
                                    </p:set>
                                    <p:anim from="(#ppt_y+0.4)" to="(#ppt_y)" calcmode="lin" valueType="num">
                                      <p:cBhvr>
                                        <p:cTn id="40" dur="615" accel="100000" fill="hold">
                                          <p:stCondLst>
                                            <p:cond delay="385"/>
                                          </p:stCondLst>
                                        </p:cTn>
                                        <p:tgtEl>
                                          <p:spTgt spid="223239"/>
                                        </p:tgtEl>
                                        <p:attrNameLst>
                                          <p:attrName>ppt_y</p:attrName>
                                        </p:attrNameLst>
                                      </p:cBhvr>
                                    </p:anim>
                                  </p:childTnLst>
                                </p:cTn>
                              </p:par>
                            </p:childTnLst>
                          </p:cTn>
                        </p:par>
                        <p:par>
                          <p:cTn id="41" fill="hold">
                            <p:stCondLst>
                              <p:cond delay="4500"/>
                            </p:stCondLst>
                            <p:childTnLst>
                              <p:par>
                                <p:cTn id="42" presetID="51" presetClass="entr" presetSubtype="0" fill="hold" nodeType="afterEffect">
                                  <p:stCondLst>
                                    <p:cond delay="0"/>
                                  </p:stCondLst>
                                  <p:childTnLst>
                                    <p:set>
                                      <p:cBhvr>
                                        <p:cTn id="43" dur="1" fill="hold">
                                          <p:stCondLst>
                                            <p:cond delay="0"/>
                                          </p:stCondLst>
                                        </p:cTn>
                                        <p:tgtEl>
                                          <p:spTgt spid="223234"/>
                                        </p:tgtEl>
                                        <p:attrNameLst>
                                          <p:attrName>style.visibility</p:attrName>
                                        </p:attrNameLst>
                                      </p:cBhvr>
                                      <p:to>
                                        <p:strVal val="visible"/>
                                      </p:to>
                                    </p:set>
                                    <p:animEffect transition="in" filter="fade">
                                      <p:cBhvr>
                                        <p:cTn id="44" dur="385" decel="100000"/>
                                        <p:tgtEl>
                                          <p:spTgt spid="223234"/>
                                        </p:tgtEl>
                                      </p:cBhvr>
                                    </p:animEffect>
                                    <p:animScale>
                                      <p:cBhvr>
                                        <p:cTn id="45" dur="385" decel="100000"/>
                                        <p:tgtEl>
                                          <p:spTgt spid="223234"/>
                                        </p:tgtEl>
                                      </p:cBhvr>
                                      <p:from x="10000" y="10000"/>
                                      <p:to x="200000" y="450000"/>
                                    </p:animScale>
                                    <p:animScale>
                                      <p:cBhvr>
                                        <p:cTn id="46" dur="615" accel="100000" fill="hold">
                                          <p:stCondLst>
                                            <p:cond delay="385"/>
                                          </p:stCondLst>
                                        </p:cTn>
                                        <p:tgtEl>
                                          <p:spTgt spid="223234"/>
                                        </p:tgtEl>
                                      </p:cBhvr>
                                      <p:from x="200000" y="450000"/>
                                      <p:to x="100000" y="100000"/>
                                    </p:animScale>
                                    <p:set>
                                      <p:cBhvr>
                                        <p:cTn id="47" dur="385" fill="hold"/>
                                        <p:tgtEl>
                                          <p:spTgt spid="223234"/>
                                        </p:tgtEl>
                                        <p:attrNameLst>
                                          <p:attrName>ppt_x</p:attrName>
                                        </p:attrNameLst>
                                      </p:cBhvr>
                                      <p:to>
                                        <p:strVal val="(0.5)"/>
                                      </p:to>
                                    </p:set>
                                    <p:anim from="(0.5)" to="(#ppt_x)" calcmode="lin" valueType="num">
                                      <p:cBhvr>
                                        <p:cTn id="48" dur="615" accel="100000" fill="hold">
                                          <p:stCondLst>
                                            <p:cond delay="385"/>
                                          </p:stCondLst>
                                        </p:cTn>
                                        <p:tgtEl>
                                          <p:spTgt spid="223234"/>
                                        </p:tgtEl>
                                        <p:attrNameLst>
                                          <p:attrName>ppt_x</p:attrName>
                                        </p:attrNameLst>
                                      </p:cBhvr>
                                    </p:anim>
                                    <p:set>
                                      <p:cBhvr>
                                        <p:cTn id="49" dur="385" fill="hold"/>
                                        <p:tgtEl>
                                          <p:spTgt spid="223234"/>
                                        </p:tgtEl>
                                        <p:attrNameLst>
                                          <p:attrName>ppt_y</p:attrName>
                                        </p:attrNameLst>
                                      </p:cBhvr>
                                      <p:to>
                                        <p:strVal val="(#ppt_y+0.4)"/>
                                      </p:to>
                                    </p:set>
                                    <p:anim from="(#ppt_y+0.4)" to="(#ppt_y)" calcmode="lin" valueType="num">
                                      <p:cBhvr>
                                        <p:cTn id="50" dur="615" accel="100000" fill="hold">
                                          <p:stCondLst>
                                            <p:cond delay="385"/>
                                          </p:stCondLst>
                                        </p:cTn>
                                        <p:tgtEl>
                                          <p:spTgt spid="2232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Grp="1" noChangeArrowheads="1"/>
          </p:cNvSpPr>
          <p:nvPr>
            <p:ph type="title"/>
          </p:nvPr>
        </p:nvSpPr>
        <p:spPr/>
        <p:txBody>
          <a:bodyPr/>
          <a:lstStyle/>
          <a:p>
            <a:r>
              <a:rPr lang="en-US"/>
              <a:t>Auditory / Visual Tools</a:t>
            </a:r>
          </a:p>
        </p:txBody>
      </p:sp>
      <p:sp>
        <p:nvSpPr>
          <p:cNvPr id="281604" name="Rectangle 4"/>
          <p:cNvSpPr>
            <a:spLocks noGrp="1" noChangeArrowheads="1"/>
          </p:cNvSpPr>
          <p:nvPr>
            <p:ph type="body" idx="1"/>
          </p:nvPr>
        </p:nvSpPr>
        <p:spPr>
          <a:xfrm>
            <a:off x="0" y="1371600"/>
            <a:ext cx="8915400" cy="4530725"/>
          </a:xfrm>
        </p:spPr>
        <p:txBody>
          <a:bodyPr/>
          <a:lstStyle/>
          <a:p>
            <a:r>
              <a:rPr lang="en-US" sz="3800"/>
              <a:t>Specialized Scanning Systems</a:t>
            </a:r>
          </a:p>
          <a:p>
            <a:pPr lvl="1"/>
            <a:r>
              <a:rPr lang="en-US" sz="3600"/>
              <a:t>Stand alone reading machines</a:t>
            </a:r>
          </a:p>
          <a:p>
            <a:pPr lvl="1"/>
            <a:r>
              <a:rPr lang="en-US" sz="3600"/>
              <a:t>Eye-Pal Solo</a:t>
            </a:r>
          </a:p>
        </p:txBody>
      </p:sp>
      <p:pic>
        <p:nvPicPr>
          <p:cNvPr id="281609" name="Picture 9" descr="Photograph of two seniors drinking their morning coffee and using the Eye-Pal-Solo to read the newspaper"/>
          <p:cNvPicPr>
            <a:picLocks noChangeAspect="1" noChangeArrowheads="1"/>
          </p:cNvPicPr>
          <p:nvPr/>
        </p:nvPicPr>
        <p:blipFill>
          <a:blip r:embed="rId4"/>
          <a:srcRect/>
          <a:stretch>
            <a:fillRect/>
          </a:stretch>
        </p:blipFill>
        <p:spPr bwMode="auto">
          <a:xfrm>
            <a:off x="4143375" y="2819400"/>
            <a:ext cx="4924425" cy="4124325"/>
          </a:xfrm>
          <a:prstGeom prst="rect">
            <a:avLst/>
          </a:prstGeom>
          <a:noFill/>
        </p:spPr>
      </p:pic>
      <p:pic>
        <p:nvPicPr>
          <p:cNvPr id="281611" name="Picture 11" descr="Photograph of the Eye Pal Solo LV"/>
          <p:cNvPicPr>
            <a:picLocks noChangeAspect="1" noChangeArrowheads="1"/>
          </p:cNvPicPr>
          <p:nvPr/>
        </p:nvPicPr>
        <p:blipFill>
          <a:blip r:embed="rId5"/>
          <a:srcRect/>
          <a:stretch>
            <a:fillRect/>
          </a:stretch>
        </p:blipFill>
        <p:spPr bwMode="auto">
          <a:xfrm>
            <a:off x="76200" y="3773488"/>
            <a:ext cx="3962400" cy="3008312"/>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1604">
                                            <p:txEl>
                                              <p:pRg st="0" end="0"/>
                                            </p:txEl>
                                          </p:spTgt>
                                        </p:tgtEl>
                                        <p:attrNameLst>
                                          <p:attrName>style.visibility</p:attrName>
                                        </p:attrNameLst>
                                      </p:cBhvr>
                                      <p:to>
                                        <p:strVal val="visible"/>
                                      </p:to>
                                    </p:set>
                                    <p:animEffect transition="in" filter="dissolve">
                                      <p:cBhvr>
                                        <p:cTn id="7" dur="500"/>
                                        <p:tgtEl>
                                          <p:spTgt spid="28160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1604">
                                            <p:txEl>
                                              <p:pRg st="1" end="1"/>
                                            </p:txEl>
                                          </p:spTgt>
                                        </p:tgtEl>
                                        <p:attrNameLst>
                                          <p:attrName>style.visibility</p:attrName>
                                        </p:attrNameLst>
                                      </p:cBhvr>
                                      <p:to>
                                        <p:strVal val="visible"/>
                                      </p:to>
                                    </p:set>
                                    <p:animEffect transition="in" filter="dissolve">
                                      <p:cBhvr>
                                        <p:cTn id="11" dur="500"/>
                                        <p:tgtEl>
                                          <p:spTgt spid="281604">
                                            <p:txEl>
                                              <p:pRg st="1" end="1"/>
                                            </p:txEl>
                                          </p:spTgt>
                                        </p:tgtEl>
                                      </p:cBhvr>
                                    </p:animEffect>
                                  </p:childTnLst>
                                </p:cTn>
                              </p:par>
                              <p:par>
                                <p:cTn id="12" presetID="4" presetClass="entr" presetSubtype="32" fill="hold" nodeType="withEffect">
                                  <p:stCondLst>
                                    <p:cond delay="0"/>
                                  </p:stCondLst>
                                  <p:childTnLst>
                                    <p:set>
                                      <p:cBhvr>
                                        <p:cTn id="13" dur="1" fill="hold">
                                          <p:stCondLst>
                                            <p:cond delay="0"/>
                                          </p:stCondLst>
                                        </p:cTn>
                                        <p:tgtEl>
                                          <p:spTgt spid="281609"/>
                                        </p:tgtEl>
                                        <p:attrNameLst>
                                          <p:attrName>style.visibility</p:attrName>
                                        </p:attrNameLst>
                                      </p:cBhvr>
                                      <p:to>
                                        <p:strVal val="visible"/>
                                      </p:to>
                                    </p:set>
                                    <p:animEffect transition="in" filter="box(out)">
                                      <p:cBhvr>
                                        <p:cTn id="14" dur="500"/>
                                        <p:tgtEl>
                                          <p:spTgt spid="281609"/>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81604">
                                            <p:txEl>
                                              <p:pRg st="2" end="2"/>
                                            </p:txEl>
                                          </p:spTgt>
                                        </p:tgtEl>
                                        <p:attrNameLst>
                                          <p:attrName>style.visibility</p:attrName>
                                        </p:attrNameLst>
                                      </p:cBhvr>
                                      <p:to>
                                        <p:strVal val="visible"/>
                                      </p:to>
                                    </p:set>
                                    <p:animEffect transition="in" filter="dissolve">
                                      <p:cBhvr>
                                        <p:cTn id="18" dur="500"/>
                                        <p:tgtEl>
                                          <p:spTgt spid="281604">
                                            <p:txEl>
                                              <p:pRg st="2" end="2"/>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281611"/>
                                        </p:tgtEl>
                                        <p:attrNameLst>
                                          <p:attrName>style.visibility</p:attrName>
                                        </p:attrNameLst>
                                      </p:cBhvr>
                                      <p:to>
                                        <p:strVal val="visible"/>
                                      </p:to>
                                    </p:set>
                                    <p:animEffect transition="in" filter="diamond(in)">
                                      <p:cBhvr>
                                        <p:cTn id="21" dur="2000"/>
                                        <p:tgtEl>
                                          <p:spTgt spid="281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title"/>
          </p:nvPr>
        </p:nvSpPr>
        <p:spPr/>
        <p:txBody>
          <a:bodyPr/>
          <a:lstStyle/>
          <a:p>
            <a:r>
              <a:rPr lang="en-US"/>
              <a:t>Auditory / Visual Tools</a:t>
            </a:r>
          </a:p>
        </p:txBody>
      </p:sp>
      <p:sp>
        <p:nvSpPr>
          <p:cNvPr id="270340" name="Rectangle 4"/>
          <p:cNvSpPr>
            <a:spLocks noGrp="1" noChangeArrowheads="1"/>
          </p:cNvSpPr>
          <p:nvPr>
            <p:ph type="body" idx="1"/>
          </p:nvPr>
        </p:nvSpPr>
        <p:spPr>
          <a:xfrm>
            <a:off x="0" y="1793875"/>
            <a:ext cx="4114800" cy="4530725"/>
          </a:xfrm>
        </p:spPr>
        <p:txBody>
          <a:bodyPr/>
          <a:lstStyle/>
          <a:p>
            <a:r>
              <a:rPr lang="en-US" sz="3800"/>
              <a:t>Specialized Scanning Systems</a:t>
            </a:r>
          </a:p>
          <a:p>
            <a:pPr lvl="1"/>
            <a:r>
              <a:rPr lang="en-US" sz="3600"/>
              <a:t>EVAS – Scan, Read &amp; Magnify</a:t>
            </a:r>
          </a:p>
        </p:txBody>
      </p:sp>
      <p:pic>
        <p:nvPicPr>
          <p:cNvPr id="270349" name="Picture 13" descr="Image of the EVAS SRM Keystrip"/>
          <p:cNvPicPr>
            <a:picLocks noChangeAspect="1" noChangeArrowheads="1"/>
          </p:cNvPicPr>
          <p:nvPr/>
        </p:nvPicPr>
        <p:blipFill>
          <a:blip r:embed="rId4"/>
          <a:srcRect/>
          <a:stretch>
            <a:fillRect/>
          </a:stretch>
        </p:blipFill>
        <p:spPr bwMode="auto">
          <a:xfrm>
            <a:off x="2362200" y="6343650"/>
            <a:ext cx="6667500" cy="438150"/>
          </a:xfrm>
          <a:prstGeom prst="rect">
            <a:avLst/>
          </a:prstGeom>
          <a:noFill/>
        </p:spPr>
      </p:pic>
      <p:pic>
        <p:nvPicPr>
          <p:cNvPr id="270351" name="Picture 15" descr="Photograph of the EVAS SRM (Scan, Read &amp; Magnify) with 22-Inch LCD Flat Panel Monitor"/>
          <p:cNvPicPr>
            <a:picLocks noChangeAspect="1" noChangeArrowheads="1"/>
          </p:cNvPicPr>
          <p:nvPr/>
        </p:nvPicPr>
        <p:blipFill>
          <a:blip r:embed="rId5"/>
          <a:srcRect/>
          <a:stretch>
            <a:fillRect/>
          </a:stretch>
        </p:blipFill>
        <p:spPr bwMode="auto">
          <a:xfrm>
            <a:off x="4135438" y="1219200"/>
            <a:ext cx="4627562" cy="498157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0340">
                                            <p:txEl>
                                              <p:pRg st="0" end="0"/>
                                            </p:txEl>
                                          </p:spTgt>
                                        </p:tgtEl>
                                        <p:attrNameLst>
                                          <p:attrName>style.visibility</p:attrName>
                                        </p:attrNameLst>
                                      </p:cBhvr>
                                      <p:to>
                                        <p:strVal val="visible"/>
                                      </p:to>
                                    </p:set>
                                    <p:animEffect transition="in" filter="dissolve">
                                      <p:cBhvr>
                                        <p:cTn id="7" dur="500"/>
                                        <p:tgtEl>
                                          <p:spTgt spid="270340">
                                            <p:txEl>
                                              <p:pRg st="0" end="0"/>
                                            </p:txEl>
                                          </p:spTgt>
                                        </p:tgtEl>
                                      </p:cBhvr>
                                    </p:animEffect>
                                  </p:childTnLst>
                                </p:cTn>
                              </p:par>
                            </p:childTnLst>
                          </p:cTn>
                        </p:par>
                        <p:par>
                          <p:cTn id="8" fill="hold">
                            <p:stCondLst>
                              <p:cond delay="500"/>
                            </p:stCondLst>
                            <p:childTnLst>
                              <p:par>
                                <p:cTn id="9" presetID="21" presetClass="entr" presetSubtype="8" fill="hold" nodeType="afterEffect">
                                  <p:stCondLst>
                                    <p:cond delay="0"/>
                                  </p:stCondLst>
                                  <p:childTnLst>
                                    <p:set>
                                      <p:cBhvr>
                                        <p:cTn id="10" dur="1" fill="hold">
                                          <p:stCondLst>
                                            <p:cond delay="0"/>
                                          </p:stCondLst>
                                        </p:cTn>
                                        <p:tgtEl>
                                          <p:spTgt spid="270351"/>
                                        </p:tgtEl>
                                        <p:attrNameLst>
                                          <p:attrName>style.visibility</p:attrName>
                                        </p:attrNameLst>
                                      </p:cBhvr>
                                      <p:to>
                                        <p:strVal val="visible"/>
                                      </p:to>
                                    </p:set>
                                    <p:animEffect transition="in" filter="wheel(8)">
                                      <p:cBhvr>
                                        <p:cTn id="11" dur="2000"/>
                                        <p:tgtEl>
                                          <p:spTgt spid="270351"/>
                                        </p:tgtEl>
                                      </p:cBhvr>
                                    </p:animEffect>
                                  </p:childTnLst>
                                </p:cTn>
                              </p:par>
                              <p:par>
                                <p:cTn id="12" presetID="9" presetClass="entr" presetSubtype="0" fill="hold" grpId="0" nodeType="withEffect">
                                  <p:stCondLst>
                                    <p:cond delay="500"/>
                                  </p:stCondLst>
                                  <p:childTnLst>
                                    <p:set>
                                      <p:cBhvr>
                                        <p:cTn id="13" dur="1" fill="hold">
                                          <p:stCondLst>
                                            <p:cond delay="0"/>
                                          </p:stCondLst>
                                        </p:cTn>
                                        <p:tgtEl>
                                          <p:spTgt spid="270340">
                                            <p:txEl>
                                              <p:pRg st="1" end="1"/>
                                            </p:txEl>
                                          </p:spTgt>
                                        </p:tgtEl>
                                        <p:attrNameLst>
                                          <p:attrName>style.visibility</p:attrName>
                                        </p:attrNameLst>
                                      </p:cBhvr>
                                      <p:to>
                                        <p:strVal val="visible"/>
                                      </p:to>
                                    </p:set>
                                    <p:animEffect transition="in" filter="dissolve">
                                      <p:cBhvr>
                                        <p:cTn id="14" dur="500"/>
                                        <p:tgtEl>
                                          <p:spTgt spid="270340">
                                            <p:txEl>
                                              <p:pRg st="1" end="1"/>
                                            </p:txEl>
                                          </p:spTgt>
                                        </p:tgtEl>
                                      </p:cBhvr>
                                    </p:animEffect>
                                  </p:childTnLst>
                                </p:cTn>
                              </p:par>
                            </p:childTnLst>
                          </p:cTn>
                        </p:par>
                        <p:par>
                          <p:cTn id="15" fill="hold">
                            <p:stCondLst>
                              <p:cond delay="2500"/>
                            </p:stCondLst>
                            <p:childTnLst>
                              <p:par>
                                <p:cTn id="16" presetID="22" presetClass="entr" presetSubtype="4" fill="hold" nodeType="afterEffect">
                                  <p:stCondLst>
                                    <p:cond delay="0"/>
                                  </p:stCondLst>
                                  <p:childTnLst>
                                    <p:set>
                                      <p:cBhvr>
                                        <p:cTn id="17" dur="1" fill="hold">
                                          <p:stCondLst>
                                            <p:cond delay="0"/>
                                          </p:stCondLst>
                                        </p:cTn>
                                        <p:tgtEl>
                                          <p:spTgt spid="270349"/>
                                        </p:tgtEl>
                                        <p:attrNameLst>
                                          <p:attrName>style.visibility</p:attrName>
                                        </p:attrNameLst>
                                      </p:cBhvr>
                                      <p:to>
                                        <p:strVal val="visible"/>
                                      </p:to>
                                    </p:set>
                                    <p:animEffect transition="in" filter="wipe(down)">
                                      <p:cBhvr>
                                        <p:cTn id="18" dur="500"/>
                                        <p:tgtEl>
                                          <p:spTgt spid="270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uiExpand="1"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type="title"/>
          </p:nvPr>
        </p:nvSpPr>
        <p:spPr/>
        <p:txBody>
          <a:bodyPr/>
          <a:lstStyle/>
          <a:p>
            <a:r>
              <a:rPr lang="en-US"/>
              <a:t>Auditory / Visual Tools</a:t>
            </a:r>
          </a:p>
        </p:txBody>
      </p:sp>
      <p:sp>
        <p:nvSpPr>
          <p:cNvPr id="241668" name="Rectangle 4"/>
          <p:cNvSpPr>
            <a:spLocks noGrp="1" noChangeArrowheads="1"/>
          </p:cNvSpPr>
          <p:nvPr>
            <p:ph type="body" idx="1"/>
          </p:nvPr>
        </p:nvSpPr>
        <p:spPr>
          <a:xfrm>
            <a:off x="0" y="1371600"/>
            <a:ext cx="8229600" cy="4530725"/>
          </a:xfrm>
        </p:spPr>
        <p:txBody>
          <a:bodyPr/>
          <a:lstStyle/>
          <a:p>
            <a:r>
              <a:rPr lang="en-US" sz="3800"/>
              <a:t>Intel Reader</a:t>
            </a:r>
          </a:p>
          <a:p>
            <a:pPr lvl="1"/>
            <a:r>
              <a:rPr lang="en-US"/>
              <a:t>Converts printed text to digital text</a:t>
            </a:r>
          </a:p>
          <a:p>
            <a:pPr lvl="1"/>
            <a:r>
              <a:rPr lang="en-US"/>
              <a:t>Camera</a:t>
            </a:r>
          </a:p>
          <a:p>
            <a:pPr lvl="1"/>
            <a:r>
              <a:rPr lang="en-US"/>
              <a:t>OCR</a:t>
            </a:r>
          </a:p>
          <a:p>
            <a:pPr lvl="1"/>
            <a:r>
              <a:rPr lang="en-US"/>
              <a:t>Speech</a:t>
            </a:r>
          </a:p>
        </p:txBody>
      </p:sp>
      <p:pic>
        <p:nvPicPr>
          <p:cNvPr id="241673" name="Picture 9" descr="Photograph of the Intel® Reader with buttons labeled"/>
          <p:cNvPicPr>
            <a:picLocks noChangeAspect="1" noChangeArrowheads="1"/>
          </p:cNvPicPr>
          <p:nvPr/>
        </p:nvPicPr>
        <p:blipFill>
          <a:blip r:embed="rId4"/>
          <a:srcRect/>
          <a:stretch>
            <a:fillRect/>
          </a:stretch>
        </p:blipFill>
        <p:spPr bwMode="auto">
          <a:xfrm>
            <a:off x="152400" y="4168775"/>
            <a:ext cx="4724400" cy="2592388"/>
          </a:xfrm>
          <a:prstGeom prst="rect">
            <a:avLst/>
          </a:prstGeom>
          <a:noFill/>
        </p:spPr>
      </p:pic>
      <p:pic>
        <p:nvPicPr>
          <p:cNvPr id="241680" name="Picture 16" descr="Photograph of the Intel Reader capture Station open for scanning books"/>
          <p:cNvPicPr>
            <a:picLocks noChangeAspect="1" noChangeArrowheads="1"/>
          </p:cNvPicPr>
          <p:nvPr/>
        </p:nvPicPr>
        <p:blipFill>
          <a:blip r:embed="rId5"/>
          <a:srcRect/>
          <a:stretch>
            <a:fillRect/>
          </a:stretch>
        </p:blipFill>
        <p:spPr bwMode="auto">
          <a:xfrm>
            <a:off x="5334000" y="2743200"/>
            <a:ext cx="3468688" cy="3810000"/>
          </a:xfrm>
          <a:prstGeom prst="rect">
            <a:avLst/>
          </a:prstGeom>
          <a:noFill/>
          <a:ln w="9525">
            <a:noFill/>
            <a:miter lim="800000"/>
            <a:headEnd/>
            <a:tailEnd/>
          </a:ln>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41673"/>
                                        </p:tgtEl>
                                        <p:attrNameLst>
                                          <p:attrName>style.visibility</p:attrName>
                                        </p:attrNameLst>
                                      </p:cBhvr>
                                      <p:to>
                                        <p:strVal val="visible"/>
                                      </p:to>
                                    </p:set>
                                    <p:animEffect transition="in" filter="box(out)">
                                      <p:cBhvr>
                                        <p:cTn id="7" dur="2000"/>
                                        <p:tgtEl>
                                          <p:spTgt spid="24167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1668">
                                            <p:txEl>
                                              <p:pRg st="0" end="0"/>
                                            </p:txEl>
                                          </p:spTgt>
                                        </p:tgtEl>
                                        <p:attrNameLst>
                                          <p:attrName>style.visibility</p:attrName>
                                        </p:attrNameLst>
                                      </p:cBhvr>
                                      <p:to>
                                        <p:strVal val="visible"/>
                                      </p:to>
                                    </p:set>
                                    <p:animEffect transition="in" filter="dissolve">
                                      <p:cBhvr>
                                        <p:cTn id="10" dur="500"/>
                                        <p:tgtEl>
                                          <p:spTgt spid="241668">
                                            <p:txEl>
                                              <p:pRg st="0" end="0"/>
                                            </p:txEl>
                                          </p:spTgt>
                                        </p:tgtEl>
                                      </p:cBhvr>
                                    </p:animEffect>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241668">
                                            <p:txEl>
                                              <p:pRg st="1" end="1"/>
                                            </p:txEl>
                                          </p:spTgt>
                                        </p:tgtEl>
                                        <p:attrNameLst>
                                          <p:attrName>style.visibility</p:attrName>
                                        </p:attrNameLst>
                                      </p:cBhvr>
                                      <p:to>
                                        <p:strVal val="visible"/>
                                      </p:to>
                                    </p:set>
                                    <p:animEffect transition="in" filter="dissolve">
                                      <p:cBhvr>
                                        <p:cTn id="14" dur="500"/>
                                        <p:tgtEl>
                                          <p:spTgt spid="241668">
                                            <p:txEl>
                                              <p:pRg st="1" end="1"/>
                                            </p:txEl>
                                          </p:spTgt>
                                        </p:tgtEl>
                                      </p:cBhvr>
                                    </p:animEffect>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241668">
                                            <p:txEl>
                                              <p:pRg st="2" end="2"/>
                                            </p:txEl>
                                          </p:spTgt>
                                        </p:tgtEl>
                                        <p:attrNameLst>
                                          <p:attrName>style.visibility</p:attrName>
                                        </p:attrNameLst>
                                      </p:cBhvr>
                                      <p:to>
                                        <p:strVal val="visible"/>
                                      </p:to>
                                    </p:set>
                                    <p:animEffect transition="in" filter="dissolve">
                                      <p:cBhvr>
                                        <p:cTn id="18" dur="1000"/>
                                        <p:tgtEl>
                                          <p:spTgt spid="241668">
                                            <p:txEl>
                                              <p:pRg st="2" end="2"/>
                                            </p:txEl>
                                          </p:spTgt>
                                        </p:tgtEl>
                                      </p:cBhvr>
                                    </p:animEffect>
                                  </p:childTnLst>
                                </p:cTn>
                              </p:par>
                            </p:childTnLst>
                          </p:cTn>
                        </p:par>
                        <p:par>
                          <p:cTn id="19" fill="hold">
                            <p:stCondLst>
                              <p:cond delay="3500"/>
                            </p:stCondLst>
                            <p:childTnLst>
                              <p:par>
                                <p:cTn id="20" presetID="9" presetClass="entr" presetSubtype="0" fill="hold" grpId="0" nodeType="afterEffect">
                                  <p:stCondLst>
                                    <p:cond delay="0"/>
                                  </p:stCondLst>
                                  <p:childTnLst>
                                    <p:set>
                                      <p:cBhvr>
                                        <p:cTn id="21" dur="1" fill="hold">
                                          <p:stCondLst>
                                            <p:cond delay="0"/>
                                          </p:stCondLst>
                                        </p:cTn>
                                        <p:tgtEl>
                                          <p:spTgt spid="241668">
                                            <p:txEl>
                                              <p:pRg st="3" end="3"/>
                                            </p:txEl>
                                          </p:spTgt>
                                        </p:tgtEl>
                                        <p:attrNameLst>
                                          <p:attrName>style.visibility</p:attrName>
                                        </p:attrNameLst>
                                      </p:cBhvr>
                                      <p:to>
                                        <p:strVal val="visible"/>
                                      </p:to>
                                    </p:set>
                                    <p:animEffect transition="in" filter="dissolve">
                                      <p:cBhvr>
                                        <p:cTn id="22" dur="1000"/>
                                        <p:tgtEl>
                                          <p:spTgt spid="241668">
                                            <p:txEl>
                                              <p:pRg st="3" end="3"/>
                                            </p:txEl>
                                          </p:spTgt>
                                        </p:tgtEl>
                                      </p:cBhvr>
                                    </p:animEffect>
                                  </p:childTnLst>
                                </p:cTn>
                              </p:par>
                            </p:childTnLst>
                          </p:cTn>
                        </p:par>
                        <p:par>
                          <p:cTn id="23" fill="hold">
                            <p:stCondLst>
                              <p:cond delay="4500"/>
                            </p:stCondLst>
                            <p:childTnLst>
                              <p:par>
                                <p:cTn id="24" presetID="9" presetClass="entr" presetSubtype="0" fill="hold" grpId="0" nodeType="afterEffect">
                                  <p:stCondLst>
                                    <p:cond delay="0"/>
                                  </p:stCondLst>
                                  <p:childTnLst>
                                    <p:set>
                                      <p:cBhvr>
                                        <p:cTn id="25" dur="1" fill="hold">
                                          <p:stCondLst>
                                            <p:cond delay="0"/>
                                          </p:stCondLst>
                                        </p:cTn>
                                        <p:tgtEl>
                                          <p:spTgt spid="241668">
                                            <p:txEl>
                                              <p:pRg st="4" end="4"/>
                                            </p:txEl>
                                          </p:spTgt>
                                        </p:tgtEl>
                                        <p:attrNameLst>
                                          <p:attrName>style.visibility</p:attrName>
                                        </p:attrNameLst>
                                      </p:cBhvr>
                                      <p:to>
                                        <p:strVal val="visible"/>
                                      </p:to>
                                    </p:set>
                                    <p:animEffect transition="in" filter="dissolve">
                                      <p:cBhvr>
                                        <p:cTn id="26" dur="1000"/>
                                        <p:tgtEl>
                                          <p:spTgt spid="241668">
                                            <p:txEl>
                                              <p:pRg st="4" end="4"/>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241680"/>
                                        </p:tgtEl>
                                        <p:attrNameLst>
                                          <p:attrName>style.visibility</p:attrName>
                                        </p:attrNameLst>
                                      </p:cBhvr>
                                      <p:to>
                                        <p:strVal val="visible"/>
                                      </p:to>
                                    </p:set>
                                    <p:anim calcmode="lin" valueType="num">
                                      <p:cBhvr>
                                        <p:cTn id="29" dur="2000" fill="hold"/>
                                        <p:tgtEl>
                                          <p:spTgt spid="241680"/>
                                        </p:tgtEl>
                                        <p:attrNameLst>
                                          <p:attrName>ppt_w</p:attrName>
                                        </p:attrNameLst>
                                      </p:cBhvr>
                                      <p:tavLst>
                                        <p:tav tm="0">
                                          <p:val>
                                            <p:strVal val="#ppt_w*0.70"/>
                                          </p:val>
                                        </p:tav>
                                        <p:tav tm="100000">
                                          <p:val>
                                            <p:strVal val="#ppt_w"/>
                                          </p:val>
                                        </p:tav>
                                      </p:tavLst>
                                    </p:anim>
                                    <p:anim calcmode="lin" valueType="num">
                                      <p:cBhvr>
                                        <p:cTn id="30" dur="2000" fill="hold"/>
                                        <p:tgtEl>
                                          <p:spTgt spid="241680"/>
                                        </p:tgtEl>
                                        <p:attrNameLst>
                                          <p:attrName>ppt_h</p:attrName>
                                        </p:attrNameLst>
                                      </p:cBhvr>
                                      <p:tavLst>
                                        <p:tav tm="0">
                                          <p:val>
                                            <p:strVal val="#ppt_h"/>
                                          </p:val>
                                        </p:tav>
                                        <p:tav tm="100000">
                                          <p:val>
                                            <p:strVal val="#ppt_h"/>
                                          </p:val>
                                        </p:tav>
                                      </p:tavLst>
                                    </p:anim>
                                    <p:animEffect transition="in" filter="fade">
                                      <p:cBhvr>
                                        <p:cTn id="31" dur="2000"/>
                                        <p:tgtEl>
                                          <p:spTgt spid="241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uiExpand="1"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a:t>Auditory Tools</a:t>
            </a:r>
          </a:p>
        </p:txBody>
      </p:sp>
      <p:sp>
        <p:nvSpPr>
          <p:cNvPr id="405507" name="Rectangle 3"/>
          <p:cNvSpPr>
            <a:spLocks noGrp="1" noChangeArrowheads="1"/>
          </p:cNvSpPr>
          <p:nvPr>
            <p:ph type="body" idx="1"/>
          </p:nvPr>
        </p:nvSpPr>
        <p:spPr>
          <a:xfrm>
            <a:off x="0" y="1447800"/>
            <a:ext cx="6477000" cy="4114800"/>
          </a:xfrm>
        </p:spPr>
        <p:txBody>
          <a:bodyPr/>
          <a:lstStyle/>
          <a:p>
            <a:r>
              <a:rPr lang="en-US" sz="3800"/>
              <a:t>Text Readers</a:t>
            </a:r>
          </a:p>
          <a:p>
            <a:pPr lvl="1"/>
            <a:endParaRPr lang="en-US" sz="3600"/>
          </a:p>
          <a:p>
            <a:pPr lvl="1"/>
            <a:r>
              <a:rPr lang="en-US" sz="3600"/>
              <a:t>Read Please</a:t>
            </a:r>
          </a:p>
          <a:p>
            <a:pPr lvl="1"/>
            <a:endParaRPr lang="en-US" sz="3600"/>
          </a:p>
          <a:p>
            <a:pPr lvl="1"/>
            <a:r>
              <a:rPr lang="en-US" sz="3600"/>
              <a:t>Natural Reader</a:t>
            </a:r>
          </a:p>
          <a:p>
            <a:pPr lvl="1"/>
            <a:endParaRPr lang="en-US" sz="3600"/>
          </a:p>
          <a:p>
            <a:pPr lvl="1"/>
            <a:r>
              <a:rPr lang="en-US" sz="3600"/>
              <a:t>Universal Reader</a:t>
            </a:r>
          </a:p>
        </p:txBody>
      </p:sp>
      <p:pic>
        <p:nvPicPr>
          <p:cNvPr id="405508" name="Picture 4" descr="Graphic logo for Read Please Plus 2003">
            <a:hlinkClick r:id="rId4"/>
          </p:cNvPr>
          <p:cNvPicPr>
            <a:picLocks noChangeAspect="1" noChangeArrowheads="1"/>
          </p:cNvPicPr>
          <p:nvPr/>
        </p:nvPicPr>
        <p:blipFill>
          <a:blip r:embed="rId5"/>
          <a:srcRect/>
          <a:stretch>
            <a:fillRect/>
          </a:stretch>
        </p:blipFill>
        <p:spPr bwMode="auto">
          <a:xfrm>
            <a:off x="5562600" y="1447800"/>
            <a:ext cx="1714500" cy="619125"/>
          </a:xfrm>
          <a:prstGeom prst="rect">
            <a:avLst/>
          </a:prstGeom>
          <a:noFill/>
        </p:spPr>
      </p:pic>
      <p:pic>
        <p:nvPicPr>
          <p:cNvPr id="405509" name="Picture 5" descr="Graphic logo for Read Please 2003">
            <a:hlinkClick r:id="rId4"/>
          </p:cNvPr>
          <p:cNvPicPr>
            <a:picLocks noChangeAspect="1" noChangeArrowheads="1"/>
          </p:cNvPicPr>
          <p:nvPr/>
        </p:nvPicPr>
        <p:blipFill>
          <a:blip r:embed="rId6"/>
          <a:srcRect/>
          <a:stretch>
            <a:fillRect/>
          </a:stretch>
        </p:blipFill>
        <p:spPr bwMode="auto">
          <a:xfrm>
            <a:off x="3733800" y="2209800"/>
            <a:ext cx="1714500" cy="619125"/>
          </a:xfrm>
          <a:prstGeom prst="rect">
            <a:avLst/>
          </a:prstGeom>
          <a:noFill/>
        </p:spPr>
      </p:pic>
      <p:pic>
        <p:nvPicPr>
          <p:cNvPr id="405510" name="Picture 6" descr="Graphic logo for Read Please ReadingBar 2">
            <a:hlinkClick r:id="rId7"/>
          </p:cNvPr>
          <p:cNvPicPr>
            <a:picLocks noChangeAspect="1" noChangeArrowheads="1"/>
          </p:cNvPicPr>
          <p:nvPr/>
        </p:nvPicPr>
        <p:blipFill>
          <a:blip r:embed="rId8"/>
          <a:srcRect/>
          <a:stretch>
            <a:fillRect/>
          </a:stretch>
        </p:blipFill>
        <p:spPr bwMode="auto">
          <a:xfrm>
            <a:off x="7429500" y="609600"/>
            <a:ext cx="1714500" cy="619125"/>
          </a:xfrm>
          <a:prstGeom prst="rect">
            <a:avLst/>
          </a:prstGeom>
          <a:noFill/>
        </p:spPr>
      </p:pic>
      <p:pic>
        <p:nvPicPr>
          <p:cNvPr id="405511" name="Picture 7" descr="Product shot of the Natural Reader">
            <a:hlinkClick r:id="rId9"/>
          </p:cNvPr>
          <p:cNvPicPr>
            <a:picLocks noChangeAspect="1" noChangeArrowheads="1"/>
          </p:cNvPicPr>
          <p:nvPr/>
        </p:nvPicPr>
        <p:blipFill>
          <a:blip r:embed="rId10"/>
          <a:srcRect/>
          <a:stretch>
            <a:fillRect/>
          </a:stretch>
        </p:blipFill>
        <p:spPr bwMode="auto">
          <a:xfrm>
            <a:off x="4876800" y="3352800"/>
            <a:ext cx="1200150" cy="1266825"/>
          </a:xfrm>
          <a:prstGeom prst="rect">
            <a:avLst/>
          </a:prstGeom>
          <a:noFill/>
        </p:spPr>
      </p:pic>
      <p:pic>
        <p:nvPicPr>
          <p:cNvPr id="405512" name="Picture 8" descr="Screen shot of the Menu bar of the Universal Reader"/>
          <p:cNvPicPr>
            <a:picLocks noChangeAspect="1" noChangeArrowheads="1"/>
          </p:cNvPicPr>
          <p:nvPr/>
        </p:nvPicPr>
        <p:blipFill>
          <a:blip r:embed="rId11"/>
          <a:srcRect/>
          <a:stretch>
            <a:fillRect/>
          </a:stretch>
        </p:blipFill>
        <p:spPr bwMode="auto">
          <a:xfrm>
            <a:off x="6248400" y="4724400"/>
            <a:ext cx="2286000" cy="193357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05507">
                                            <p:txEl>
                                              <p:pRg st="0" end="0"/>
                                            </p:txEl>
                                          </p:spTgt>
                                        </p:tgtEl>
                                        <p:attrNameLst>
                                          <p:attrName>style.visibility</p:attrName>
                                        </p:attrNameLst>
                                      </p:cBhvr>
                                      <p:to>
                                        <p:strVal val="visible"/>
                                      </p:to>
                                    </p:set>
                                    <p:animEffect transition="in" filter="dissolve">
                                      <p:cBhvr>
                                        <p:cTn id="7" dur="500"/>
                                        <p:tgtEl>
                                          <p:spTgt spid="405507">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05507">
                                            <p:txEl>
                                              <p:pRg st="2" end="2"/>
                                            </p:txEl>
                                          </p:spTgt>
                                        </p:tgtEl>
                                        <p:attrNameLst>
                                          <p:attrName>style.visibility</p:attrName>
                                        </p:attrNameLst>
                                      </p:cBhvr>
                                      <p:to>
                                        <p:strVal val="visible"/>
                                      </p:to>
                                    </p:set>
                                    <p:animEffect transition="in" filter="dissolve">
                                      <p:cBhvr>
                                        <p:cTn id="11" dur="500"/>
                                        <p:tgtEl>
                                          <p:spTgt spid="405507">
                                            <p:txEl>
                                              <p:pRg st="2" end="2"/>
                                            </p:txEl>
                                          </p:spTgt>
                                        </p:tgtEl>
                                      </p:cBhvr>
                                    </p:animEffect>
                                  </p:childTnLst>
                                </p:cTn>
                              </p:par>
                              <p:par>
                                <p:cTn id="12" presetID="2" presetClass="entr" presetSubtype="3" fill="hold" nodeType="withEffect">
                                  <p:stCondLst>
                                    <p:cond delay="0"/>
                                  </p:stCondLst>
                                  <p:childTnLst>
                                    <p:set>
                                      <p:cBhvr>
                                        <p:cTn id="13" dur="1" fill="hold">
                                          <p:stCondLst>
                                            <p:cond delay="0"/>
                                          </p:stCondLst>
                                        </p:cTn>
                                        <p:tgtEl>
                                          <p:spTgt spid="405509"/>
                                        </p:tgtEl>
                                        <p:attrNameLst>
                                          <p:attrName>style.visibility</p:attrName>
                                        </p:attrNameLst>
                                      </p:cBhvr>
                                      <p:to>
                                        <p:strVal val="visible"/>
                                      </p:to>
                                    </p:set>
                                    <p:anim calcmode="lin" valueType="num">
                                      <p:cBhvr additive="base">
                                        <p:cTn id="14" dur="500" fill="hold"/>
                                        <p:tgtEl>
                                          <p:spTgt spid="405509"/>
                                        </p:tgtEl>
                                        <p:attrNameLst>
                                          <p:attrName>ppt_x</p:attrName>
                                        </p:attrNameLst>
                                      </p:cBhvr>
                                      <p:tavLst>
                                        <p:tav tm="0">
                                          <p:val>
                                            <p:strVal val="1+#ppt_w/2"/>
                                          </p:val>
                                        </p:tav>
                                        <p:tav tm="100000">
                                          <p:val>
                                            <p:strVal val="#ppt_x"/>
                                          </p:val>
                                        </p:tav>
                                      </p:tavLst>
                                    </p:anim>
                                    <p:anim calcmode="lin" valueType="num">
                                      <p:cBhvr additive="base">
                                        <p:cTn id="15" dur="500" fill="hold"/>
                                        <p:tgtEl>
                                          <p:spTgt spid="405509"/>
                                        </p:tgtEl>
                                        <p:attrNameLst>
                                          <p:attrName>ppt_y</p:attrName>
                                        </p:attrNameLst>
                                      </p:cBhvr>
                                      <p:tavLst>
                                        <p:tav tm="0">
                                          <p:val>
                                            <p:strVal val="0-#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405508"/>
                                        </p:tgtEl>
                                        <p:attrNameLst>
                                          <p:attrName>style.visibility</p:attrName>
                                        </p:attrNameLst>
                                      </p:cBhvr>
                                      <p:to>
                                        <p:strVal val="visible"/>
                                      </p:to>
                                    </p:set>
                                    <p:anim calcmode="lin" valueType="num">
                                      <p:cBhvr additive="base">
                                        <p:cTn id="18" dur="500" fill="hold"/>
                                        <p:tgtEl>
                                          <p:spTgt spid="405508"/>
                                        </p:tgtEl>
                                        <p:attrNameLst>
                                          <p:attrName>ppt_x</p:attrName>
                                        </p:attrNameLst>
                                      </p:cBhvr>
                                      <p:tavLst>
                                        <p:tav tm="0">
                                          <p:val>
                                            <p:strVal val="1+#ppt_w/2"/>
                                          </p:val>
                                        </p:tav>
                                        <p:tav tm="100000">
                                          <p:val>
                                            <p:strVal val="#ppt_x"/>
                                          </p:val>
                                        </p:tav>
                                      </p:tavLst>
                                    </p:anim>
                                    <p:anim calcmode="lin" valueType="num">
                                      <p:cBhvr additive="base">
                                        <p:cTn id="19" dur="500" fill="hold"/>
                                        <p:tgtEl>
                                          <p:spTgt spid="405508"/>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405510"/>
                                        </p:tgtEl>
                                        <p:attrNameLst>
                                          <p:attrName>style.visibility</p:attrName>
                                        </p:attrNameLst>
                                      </p:cBhvr>
                                      <p:to>
                                        <p:strVal val="visible"/>
                                      </p:to>
                                    </p:set>
                                    <p:anim calcmode="lin" valueType="num">
                                      <p:cBhvr additive="base">
                                        <p:cTn id="22" dur="500" fill="hold"/>
                                        <p:tgtEl>
                                          <p:spTgt spid="405510"/>
                                        </p:tgtEl>
                                        <p:attrNameLst>
                                          <p:attrName>ppt_x</p:attrName>
                                        </p:attrNameLst>
                                      </p:cBhvr>
                                      <p:tavLst>
                                        <p:tav tm="0">
                                          <p:val>
                                            <p:strVal val="1+#ppt_w/2"/>
                                          </p:val>
                                        </p:tav>
                                        <p:tav tm="100000">
                                          <p:val>
                                            <p:strVal val="#ppt_x"/>
                                          </p:val>
                                        </p:tav>
                                      </p:tavLst>
                                    </p:anim>
                                    <p:anim calcmode="lin" valueType="num">
                                      <p:cBhvr additive="base">
                                        <p:cTn id="23" dur="500" fill="hold"/>
                                        <p:tgtEl>
                                          <p:spTgt spid="405510"/>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405507">
                                            <p:txEl>
                                              <p:pRg st="4" end="4"/>
                                            </p:txEl>
                                          </p:spTgt>
                                        </p:tgtEl>
                                        <p:attrNameLst>
                                          <p:attrName>style.visibility</p:attrName>
                                        </p:attrNameLst>
                                      </p:cBhvr>
                                      <p:to>
                                        <p:strVal val="visible"/>
                                      </p:to>
                                    </p:set>
                                    <p:animEffect transition="in" filter="dissolve">
                                      <p:cBhvr>
                                        <p:cTn id="27" dur="500"/>
                                        <p:tgtEl>
                                          <p:spTgt spid="405507">
                                            <p:txEl>
                                              <p:pRg st="4" end="4"/>
                                            </p:txEl>
                                          </p:spTgt>
                                        </p:tgtEl>
                                      </p:cBhvr>
                                    </p:animEffect>
                                  </p:childTnLst>
                                </p:cTn>
                              </p:par>
                              <p:par>
                                <p:cTn id="28" presetID="2" presetClass="entr" presetSubtype="2" fill="hold" nodeType="withEffect">
                                  <p:stCondLst>
                                    <p:cond delay="0"/>
                                  </p:stCondLst>
                                  <p:childTnLst>
                                    <p:set>
                                      <p:cBhvr>
                                        <p:cTn id="29" dur="1" fill="hold">
                                          <p:stCondLst>
                                            <p:cond delay="0"/>
                                          </p:stCondLst>
                                        </p:cTn>
                                        <p:tgtEl>
                                          <p:spTgt spid="405511"/>
                                        </p:tgtEl>
                                        <p:attrNameLst>
                                          <p:attrName>style.visibility</p:attrName>
                                        </p:attrNameLst>
                                      </p:cBhvr>
                                      <p:to>
                                        <p:strVal val="visible"/>
                                      </p:to>
                                    </p:set>
                                    <p:anim calcmode="lin" valueType="num">
                                      <p:cBhvr additive="base">
                                        <p:cTn id="30" dur="500" fill="hold"/>
                                        <p:tgtEl>
                                          <p:spTgt spid="405511"/>
                                        </p:tgtEl>
                                        <p:attrNameLst>
                                          <p:attrName>ppt_x</p:attrName>
                                        </p:attrNameLst>
                                      </p:cBhvr>
                                      <p:tavLst>
                                        <p:tav tm="0">
                                          <p:val>
                                            <p:strVal val="1+#ppt_w/2"/>
                                          </p:val>
                                        </p:tav>
                                        <p:tav tm="100000">
                                          <p:val>
                                            <p:strVal val="#ppt_x"/>
                                          </p:val>
                                        </p:tav>
                                      </p:tavLst>
                                    </p:anim>
                                    <p:anim calcmode="lin" valueType="num">
                                      <p:cBhvr additive="base">
                                        <p:cTn id="31" dur="500" fill="hold"/>
                                        <p:tgtEl>
                                          <p:spTgt spid="405511"/>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9" presetClass="entr" presetSubtype="0" fill="hold" grpId="0" nodeType="afterEffect">
                                  <p:stCondLst>
                                    <p:cond delay="0"/>
                                  </p:stCondLst>
                                  <p:childTnLst>
                                    <p:set>
                                      <p:cBhvr>
                                        <p:cTn id="34" dur="1" fill="hold">
                                          <p:stCondLst>
                                            <p:cond delay="0"/>
                                          </p:stCondLst>
                                        </p:cTn>
                                        <p:tgtEl>
                                          <p:spTgt spid="405507">
                                            <p:txEl>
                                              <p:pRg st="6" end="6"/>
                                            </p:txEl>
                                          </p:spTgt>
                                        </p:tgtEl>
                                        <p:attrNameLst>
                                          <p:attrName>style.visibility</p:attrName>
                                        </p:attrNameLst>
                                      </p:cBhvr>
                                      <p:to>
                                        <p:strVal val="visible"/>
                                      </p:to>
                                    </p:set>
                                    <p:animEffect transition="in" filter="dissolve">
                                      <p:cBhvr>
                                        <p:cTn id="35" dur="500"/>
                                        <p:tgtEl>
                                          <p:spTgt spid="405507">
                                            <p:txEl>
                                              <p:pRg st="6" end="6"/>
                                            </p:txEl>
                                          </p:spTgt>
                                        </p:tgtEl>
                                      </p:cBhvr>
                                    </p:animEffect>
                                  </p:childTnLst>
                                </p:cTn>
                              </p:par>
                              <p:par>
                                <p:cTn id="36" presetID="2" presetClass="entr" presetSubtype="6" fill="hold" nodeType="withEffect">
                                  <p:stCondLst>
                                    <p:cond delay="0"/>
                                  </p:stCondLst>
                                  <p:childTnLst>
                                    <p:set>
                                      <p:cBhvr>
                                        <p:cTn id="37" dur="1" fill="hold">
                                          <p:stCondLst>
                                            <p:cond delay="0"/>
                                          </p:stCondLst>
                                        </p:cTn>
                                        <p:tgtEl>
                                          <p:spTgt spid="405512"/>
                                        </p:tgtEl>
                                        <p:attrNameLst>
                                          <p:attrName>style.visibility</p:attrName>
                                        </p:attrNameLst>
                                      </p:cBhvr>
                                      <p:to>
                                        <p:strVal val="visible"/>
                                      </p:to>
                                    </p:set>
                                    <p:anim calcmode="lin" valueType="num">
                                      <p:cBhvr additive="base">
                                        <p:cTn id="38" dur="500" fill="hold"/>
                                        <p:tgtEl>
                                          <p:spTgt spid="405512"/>
                                        </p:tgtEl>
                                        <p:attrNameLst>
                                          <p:attrName>ppt_x</p:attrName>
                                        </p:attrNameLst>
                                      </p:cBhvr>
                                      <p:tavLst>
                                        <p:tav tm="0">
                                          <p:val>
                                            <p:strVal val="1+#ppt_w/2"/>
                                          </p:val>
                                        </p:tav>
                                        <p:tav tm="100000">
                                          <p:val>
                                            <p:strVal val="#ppt_x"/>
                                          </p:val>
                                        </p:tav>
                                      </p:tavLst>
                                    </p:anim>
                                    <p:anim calcmode="lin" valueType="num">
                                      <p:cBhvr additive="base">
                                        <p:cTn id="39" dur="500" fill="hold"/>
                                        <p:tgtEl>
                                          <p:spTgt spid="4055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07"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sz="4000"/>
              <a:t>Multipurpose</a:t>
            </a:r>
            <a:br>
              <a:rPr lang="en-US" sz="4000"/>
            </a:br>
            <a:r>
              <a:rPr lang="en-US" sz="4000"/>
              <a:t>Auditory / Visual Tools</a:t>
            </a:r>
          </a:p>
        </p:txBody>
      </p:sp>
      <p:sp>
        <p:nvSpPr>
          <p:cNvPr id="275459" name="Rectangle 3"/>
          <p:cNvSpPr>
            <a:spLocks noGrp="1" noChangeArrowheads="1"/>
          </p:cNvSpPr>
          <p:nvPr>
            <p:ph type="body" sz="half" idx="1"/>
          </p:nvPr>
        </p:nvSpPr>
        <p:spPr>
          <a:xfrm>
            <a:off x="-76200" y="1946275"/>
            <a:ext cx="9220200" cy="4530725"/>
          </a:xfrm>
        </p:spPr>
        <p:txBody>
          <a:bodyPr/>
          <a:lstStyle/>
          <a:p>
            <a:r>
              <a:rPr lang="en-US" sz="3400"/>
              <a:t>Dolphin GUIDE Software Suite w/LP &amp; Speech Access</a:t>
            </a:r>
          </a:p>
          <a:p>
            <a:pPr lvl="1"/>
            <a:r>
              <a:rPr lang="en-US" sz="2400"/>
              <a:t>20 useful programs</a:t>
            </a:r>
          </a:p>
          <a:p>
            <a:pPr lvl="1"/>
            <a:r>
              <a:rPr lang="en-US" sz="2400"/>
              <a:t>Easy to use / easy to learn</a:t>
            </a:r>
          </a:p>
          <a:p>
            <a:pPr lvl="1"/>
            <a:r>
              <a:rPr lang="en-US" sz="2400"/>
              <a:t>Built-in screen reader</a:t>
            </a:r>
          </a:p>
          <a:p>
            <a:pPr lvl="1"/>
            <a:r>
              <a:rPr lang="en-US" sz="2400"/>
              <a:t>Built-in screen magnifier</a:t>
            </a:r>
          </a:p>
          <a:p>
            <a:pPr lvl="1"/>
            <a:r>
              <a:rPr lang="en-US" sz="2400"/>
              <a:t>$795</a:t>
            </a:r>
          </a:p>
          <a:p>
            <a:pPr lvl="1"/>
            <a:endParaRPr lang="en-US" sz="2400"/>
          </a:p>
        </p:txBody>
      </p:sp>
      <p:pic>
        <p:nvPicPr>
          <p:cNvPr id="275464" name="Picture 8" descr="Photograph of Guide Software Box"/>
          <p:cNvPicPr>
            <a:picLocks noChangeAspect="1" noChangeArrowheads="1"/>
          </p:cNvPicPr>
          <p:nvPr/>
        </p:nvPicPr>
        <p:blipFill>
          <a:blip r:embed="rId4"/>
          <a:srcRect/>
          <a:stretch>
            <a:fillRect/>
          </a:stretch>
        </p:blipFill>
        <p:spPr bwMode="auto">
          <a:xfrm>
            <a:off x="6096000" y="2743200"/>
            <a:ext cx="2668588" cy="39624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wipe(down)">
                                      <p:cBhvr>
                                        <p:cTn id="7" dur="500"/>
                                        <p:tgtEl>
                                          <p:spTgt spid="275459">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5459">
                                            <p:txEl>
                                              <p:pRg st="1" end="1"/>
                                            </p:txEl>
                                          </p:spTgt>
                                        </p:tgtEl>
                                        <p:attrNameLst>
                                          <p:attrName>style.visibility</p:attrName>
                                        </p:attrNameLst>
                                      </p:cBhvr>
                                      <p:to>
                                        <p:strVal val="visible"/>
                                      </p:to>
                                    </p:set>
                                    <p:animEffect transition="in" filter="wipe(down)">
                                      <p:cBhvr>
                                        <p:cTn id="11" dur="500"/>
                                        <p:tgtEl>
                                          <p:spTgt spid="275459">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75459">
                                            <p:txEl>
                                              <p:pRg st="2" end="2"/>
                                            </p:txEl>
                                          </p:spTgt>
                                        </p:tgtEl>
                                        <p:attrNameLst>
                                          <p:attrName>style.visibility</p:attrName>
                                        </p:attrNameLst>
                                      </p:cBhvr>
                                      <p:to>
                                        <p:strVal val="visible"/>
                                      </p:to>
                                    </p:set>
                                    <p:animEffect transition="in" filter="wipe(down)">
                                      <p:cBhvr>
                                        <p:cTn id="15" dur="500"/>
                                        <p:tgtEl>
                                          <p:spTgt spid="275459">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75459">
                                            <p:txEl>
                                              <p:pRg st="3" end="3"/>
                                            </p:txEl>
                                          </p:spTgt>
                                        </p:tgtEl>
                                        <p:attrNameLst>
                                          <p:attrName>style.visibility</p:attrName>
                                        </p:attrNameLst>
                                      </p:cBhvr>
                                      <p:to>
                                        <p:strVal val="visible"/>
                                      </p:to>
                                    </p:set>
                                    <p:animEffect transition="in" filter="wipe(down)">
                                      <p:cBhvr>
                                        <p:cTn id="19" dur="500"/>
                                        <p:tgtEl>
                                          <p:spTgt spid="275459">
                                            <p:txEl>
                                              <p:pRg st="3" end="3"/>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75459">
                                            <p:txEl>
                                              <p:pRg st="4" end="4"/>
                                            </p:txEl>
                                          </p:spTgt>
                                        </p:tgtEl>
                                        <p:attrNameLst>
                                          <p:attrName>style.visibility</p:attrName>
                                        </p:attrNameLst>
                                      </p:cBhvr>
                                      <p:to>
                                        <p:strVal val="visible"/>
                                      </p:to>
                                    </p:set>
                                    <p:animEffect transition="in" filter="wipe(down)">
                                      <p:cBhvr>
                                        <p:cTn id="23" dur="500"/>
                                        <p:tgtEl>
                                          <p:spTgt spid="275459">
                                            <p:txEl>
                                              <p:pRg st="4" end="4"/>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75459">
                                            <p:txEl>
                                              <p:pRg st="5" end="5"/>
                                            </p:txEl>
                                          </p:spTgt>
                                        </p:tgtEl>
                                        <p:attrNameLst>
                                          <p:attrName>style.visibility</p:attrName>
                                        </p:attrNameLst>
                                      </p:cBhvr>
                                      <p:to>
                                        <p:strVal val="visible"/>
                                      </p:to>
                                    </p:set>
                                    <p:animEffect transition="in" filter="wipe(down)">
                                      <p:cBhvr>
                                        <p:cTn id="27" dur="500"/>
                                        <p:tgtEl>
                                          <p:spTgt spid="275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uiExpand="1"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r>
              <a:rPr lang="en-US" sz="4000"/>
              <a:t>Multipurpose</a:t>
            </a:r>
            <a:br>
              <a:rPr lang="en-US" sz="4000"/>
            </a:br>
            <a:r>
              <a:rPr lang="en-US" sz="4000"/>
              <a:t>Auditory / Visual Tools</a:t>
            </a:r>
          </a:p>
        </p:txBody>
      </p:sp>
      <p:sp>
        <p:nvSpPr>
          <p:cNvPr id="276483" name="Rectangle 3"/>
          <p:cNvSpPr>
            <a:spLocks noGrp="1" noChangeArrowheads="1"/>
          </p:cNvSpPr>
          <p:nvPr>
            <p:ph type="body" sz="half" idx="1"/>
          </p:nvPr>
        </p:nvSpPr>
        <p:spPr>
          <a:xfrm>
            <a:off x="-76200" y="1600200"/>
            <a:ext cx="9220200" cy="4530725"/>
          </a:xfrm>
        </p:spPr>
        <p:txBody>
          <a:bodyPr/>
          <a:lstStyle/>
          <a:p>
            <a:r>
              <a:rPr lang="en-US"/>
              <a:t>Guide’s Easy-To-Use, Customizable Menus </a:t>
            </a:r>
          </a:p>
        </p:txBody>
      </p:sp>
      <p:pic>
        <p:nvPicPr>
          <p:cNvPr id="276489" name="Picture 9" descr="Screen shot of Guide CD &amp; DVD Menu"/>
          <p:cNvPicPr>
            <a:picLocks noChangeAspect="1" noChangeArrowheads="1"/>
          </p:cNvPicPr>
          <p:nvPr/>
        </p:nvPicPr>
        <p:blipFill>
          <a:blip r:embed="rId4"/>
          <a:srcRect/>
          <a:stretch>
            <a:fillRect/>
          </a:stretch>
        </p:blipFill>
        <p:spPr bwMode="auto">
          <a:xfrm>
            <a:off x="0" y="4572000"/>
            <a:ext cx="3048000" cy="2286000"/>
          </a:xfrm>
          <a:prstGeom prst="rect">
            <a:avLst/>
          </a:prstGeom>
          <a:noFill/>
        </p:spPr>
      </p:pic>
      <p:pic>
        <p:nvPicPr>
          <p:cNvPr id="276490" name="Picture 10" descr="Screen shot of Guide Email Menu"/>
          <p:cNvPicPr>
            <a:picLocks noChangeAspect="1" noChangeArrowheads="1"/>
          </p:cNvPicPr>
          <p:nvPr/>
        </p:nvPicPr>
        <p:blipFill>
          <a:blip r:embed="rId5"/>
          <a:srcRect/>
          <a:stretch>
            <a:fillRect/>
          </a:stretch>
        </p:blipFill>
        <p:spPr bwMode="auto">
          <a:xfrm>
            <a:off x="6096000" y="4495800"/>
            <a:ext cx="3048000" cy="2286000"/>
          </a:xfrm>
          <a:prstGeom prst="rect">
            <a:avLst/>
          </a:prstGeom>
          <a:noFill/>
        </p:spPr>
      </p:pic>
      <p:pic>
        <p:nvPicPr>
          <p:cNvPr id="276491" name="Picture 11" descr="Screen shot of Guide Select a Radio Station Menu"/>
          <p:cNvPicPr>
            <a:picLocks noChangeAspect="1" noChangeArrowheads="1"/>
          </p:cNvPicPr>
          <p:nvPr/>
        </p:nvPicPr>
        <p:blipFill>
          <a:blip r:embed="rId6"/>
          <a:srcRect/>
          <a:stretch>
            <a:fillRect/>
          </a:stretch>
        </p:blipFill>
        <p:spPr bwMode="auto">
          <a:xfrm>
            <a:off x="3048000" y="2286000"/>
            <a:ext cx="3048000" cy="22860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p:cTn id="7" dur="1000" fill="hold"/>
                                        <p:tgtEl>
                                          <p:spTgt spid="276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6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6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a:t>
            </a:r>
          </a:p>
        </p:txBody>
      </p:sp>
      <p:sp>
        <p:nvSpPr>
          <p:cNvPr id="3" name="Content Placeholder 2"/>
          <p:cNvSpPr>
            <a:spLocks noGrp="1"/>
          </p:cNvSpPr>
          <p:nvPr>
            <p:ph idx="1"/>
          </p:nvPr>
        </p:nvSpPr>
        <p:spPr/>
        <p:txBody>
          <a:bodyPr/>
          <a:lstStyle/>
          <a:p>
            <a:r>
              <a:rPr lang="en-US" dirty="0"/>
              <a:t>There are a variety of assessments available (see tsbvi.edu for a great listing)</a:t>
            </a:r>
          </a:p>
          <a:p>
            <a:r>
              <a:rPr lang="en-US" dirty="0"/>
              <a:t>Create your own customized version</a:t>
            </a:r>
          </a:p>
          <a:p>
            <a:r>
              <a:rPr lang="en-US" dirty="0"/>
              <a:t>Ongoing process as student progresses and print curriculum changes</a:t>
            </a:r>
          </a:p>
        </p:txBody>
      </p:sp>
    </p:spTree>
  </p:cSld>
  <p:clrMapOvr>
    <a:masterClrMapping/>
  </p:clrMapOvr>
  <p:transition>
    <p:sndAc>
      <p:stSnd>
        <p:snd r:embed="rId2" name="click.wav"/>
      </p:stSnd>
    </p:sndAc>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sz="4000"/>
              <a:t>Multipurpose</a:t>
            </a:r>
            <a:br>
              <a:rPr lang="en-US" sz="4000"/>
            </a:br>
            <a:r>
              <a:rPr lang="en-US" sz="4000"/>
              <a:t>Auditory / Visual Tools</a:t>
            </a:r>
          </a:p>
        </p:txBody>
      </p:sp>
      <p:sp>
        <p:nvSpPr>
          <p:cNvPr id="277507" name="Rectangle 3"/>
          <p:cNvSpPr>
            <a:spLocks noGrp="1" noChangeArrowheads="1"/>
          </p:cNvSpPr>
          <p:nvPr>
            <p:ph type="body" sz="half" idx="1"/>
          </p:nvPr>
        </p:nvSpPr>
        <p:spPr>
          <a:xfrm>
            <a:off x="228600" y="1600200"/>
            <a:ext cx="9220200" cy="4530725"/>
          </a:xfrm>
        </p:spPr>
        <p:txBody>
          <a:bodyPr/>
          <a:lstStyle/>
          <a:p>
            <a:r>
              <a:rPr lang="en-US"/>
              <a:t>Guide’s Easy-To-Use Applications </a:t>
            </a:r>
          </a:p>
          <a:p>
            <a:pPr lvl="1"/>
            <a:r>
              <a:rPr lang="en-US"/>
              <a:t>Address Book</a:t>
            </a:r>
          </a:p>
          <a:p>
            <a:pPr lvl="1"/>
            <a:r>
              <a:rPr lang="en-US"/>
              <a:t>Calendar</a:t>
            </a:r>
          </a:p>
          <a:p>
            <a:pPr lvl="1"/>
            <a:r>
              <a:rPr lang="en-US"/>
              <a:t>Calculator</a:t>
            </a:r>
          </a:p>
          <a:p>
            <a:pPr lvl="1"/>
            <a:r>
              <a:rPr lang="en-US"/>
              <a:t>CD &amp; MP3 Player</a:t>
            </a:r>
          </a:p>
          <a:p>
            <a:pPr lvl="1"/>
            <a:r>
              <a:rPr lang="en-US"/>
              <a:t>Create CD &amp; DVD</a:t>
            </a:r>
          </a:p>
          <a:p>
            <a:pPr lvl="1"/>
            <a:r>
              <a:rPr lang="en-US"/>
              <a:t>DVD Video Player</a:t>
            </a:r>
          </a:p>
          <a:p>
            <a:pPr lvl="1"/>
            <a:r>
              <a:rPr lang="en-US"/>
              <a:t>File Manager</a:t>
            </a:r>
          </a:p>
          <a:p>
            <a:pPr lvl="1"/>
            <a:r>
              <a:rPr lang="en-US"/>
              <a:t>Finance Manager</a:t>
            </a:r>
          </a:p>
          <a:p>
            <a:pPr lvl="1"/>
            <a:r>
              <a:rPr lang="en-US"/>
              <a:t>Instant Messenger</a:t>
            </a:r>
          </a:p>
        </p:txBody>
      </p:sp>
      <p:pic>
        <p:nvPicPr>
          <p:cNvPr id="277509" name="Picture 5" descr="Screen shot of Guide Address Book"/>
          <p:cNvPicPr>
            <a:picLocks noChangeAspect="1" noChangeArrowheads="1"/>
          </p:cNvPicPr>
          <p:nvPr/>
        </p:nvPicPr>
        <p:blipFill>
          <a:blip r:embed="rId4"/>
          <a:srcRect/>
          <a:stretch>
            <a:fillRect/>
          </a:stretch>
        </p:blipFill>
        <p:spPr bwMode="auto">
          <a:xfrm>
            <a:off x="5867400" y="2209800"/>
            <a:ext cx="3048000" cy="2212975"/>
          </a:xfrm>
          <a:prstGeom prst="rect">
            <a:avLst/>
          </a:prstGeom>
          <a:noFill/>
        </p:spPr>
      </p:pic>
      <p:pic>
        <p:nvPicPr>
          <p:cNvPr id="277510" name="Picture 6" descr="Screen shot of Guide Finance Manager"/>
          <p:cNvPicPr>
            <a:picLocks noChangeAspect="1" noChangeArrowheads="1"/>
          </p:cNvPicPr>
          <p:nvPr/>
        </p:nvPicPr>
        <p:blipFill>
          <a:blip r:embed="rId5"/>
          <a:srcRect/>
          <a:stretch>
            <a:fillRect/>
          </a:stretch>
        </p:blipFill>
        <p:spPr bwMode="auto">
          <a:xfrm>
            <a:off x="5105400" y="4495800"/>
            <a:ext cx="3048000" cy="22860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 calcmode="lin" valueType="num">
                                      <p:cBhvr>
                                        <p:cTn id="7" dur="1000" fill="hold"/>
                                        <p:tgtEl>
                                          <p:spTgt spid="2775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75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7507">
                                            <p:txEl>
                                              <p:pRg st="0" end="0"/>
                                            </p:txEl>
                                          </p:spTgt>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77507">
                                            <p:txEl>
                                              <p:pRg st="1" end="1"/>
                                            </p:txEl>
                                          </p:spTgt>
                                        </p:tgtEl>
                                        <p:attrNameLst>
                                          <p:attrName>style.visibility</p:attrName>
                                        </p:attrNameLst>
                                      </p:cBhvr>
                                      <p:to>
                                        <p:strVal val="visible"/>
                                      </p:to>
                                    </p:set>
                                    <p:animEffect transition="in" filter="fade">
                                      <p:cBhvr>
                                        <p:cTn id="13" dur="2000"/>
                                        <p:tgtEl>
                                          <p:spTgt spid="277507">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7509"/>
                                        </p:tgtEl>
                                        <p:attrNameLst>
                                          <p:attrName>style.visibility</p:attrName>
                                        </p:attrNameLst>
                                      </p:cBhvr>
                                      <p:to>
                                        <p:strVal val="visible"/>
                                      </p:to>
                                    </p:set>
                                    <p:animEffect transition="in" filter="fade">
                                      <p:cBhvr>
                                        <p:cTn id="16" dur="2000"/>
                                        <p:tgtEl>
                                          <p:spTgt spid="277509"/>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277507">
                                            <p:txEl>
                                              <p:pRg st="2" end="2"/>
                                            </p:txEl>
                                          </p:spTgt>
                                        </p:tgtEl>
                                        <p:attrNameLst>
                                          <p:attrName>style.visibility</p:attrName>
                                        </p:attrNameLst>
                                      </p:cBhvr>
                                      <p:to>
                                        <p:strVal val="visible"/>
                                      </p:to>
                                    </p:set>
                                    <p:animEffect transition="in" filter="fade">
                                      <p:cBhvr>
                                        <p:cTn id="20" dur="2000"/>
                                        <p:tgtEl>
                                          <p:spTgt spid="277507">
                                            <p:txEl>
                                              <p:pRg st="2" end="2"/>
                                            </p:txEl>
                                          </p:spTgt>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277507">
                                            <p:txEl>
                                              <p:pRg st="3" end="3"/>
                                            </p:txEl>
                                          </p:spTgt>
                                        </p:tgtEl>
                                        <p:attrNameLst>
                                          <p:attrName>style.visibility</p:attrName>
                                        </p:attrNameLst>
                                      </p:cBhvr>
                                      <p:to>
                                        <p:strVal val="visible"/>
                                      </p:to>
                                    </p:set>
                                    <p:animEffect transition="in" filter="fade">
                                      <p:cBhvr>
                                        <p:cTn id="24" dur="2000"/>
                                        <p:tgtEl>
                                          <p:spTgt spid="277507">
                                            <p:txEl>
                                              <p:pRg st="3" end="3"/>
                                            </p:txEl>
                                          </p:spTgt>
                                        </p:tgtEl>
                                      </p:cBhvr>
                                    </p:animEffect>
                                  </p:childTnLst>
                                </p:cTn>
                              </p:par>
                            </p:childTnLst>
                          </p:cTn>
                        </p:par>
                        <p:par>
                          <p:cTn id="25" fill="hold">
                            <p:stCondLst>
                              <p:cond delay="7000"/>
                            </p:stCondLst>
                            <p:childTnLst>
                              <p:par>
                                <p:cTn id="26" presetID="10" presetClass="entr" presetSubtype="0" fill="hold" grpId="0" nodeType="afterEffect">
                                  <p:stCondLst>
                                    <p:cond delay="0"/>
                                  </p:stCondLst>
                                  <p:childTnLst>
                                    <p:set>
                                      <p:cBhvr>
                                        <p:cTn id="27" dur="1" fill="hold">
                                          <p:stCondLst>
                                            <p:cond delay="0"/>
                                          </p:stCondLst>
                                        </p:cTn>
                                        <p:tgtEl>
                                          <p:spTgt spid="277507">
                                            <p:txEl>
                                              <p:pRg st="4" end="4"/>
                                            </p:txEl>
                                          </p:spTgt>
                                        </p:tgtEl>
                                        <p:attrNameLst>
                                          <p:attrName>style.visibility</p:attrName>
                                        </p:attrNameLst>
                                      </p:cBhvr>
                                      <p:to>
                                        <p:strVal val="visible"/>
                                      </p:to>
                                    </p:set>
                                    <p:animEffect transition="in" filter="fade">
                                      <p:cBhvr>
                                        <p:cTn id="28" dur="2000"/>
                                        <p:tgtEl>
                                          <p:spTgt spid="277507">
                                            <p:txEl>
                                              <p:pRg st="4" end="4"/>
                                            </p:txEl>
                                          </p:spTgt>
                                        </p:tgtEl>
                                      </p:cBhvr>
                                    </p:animEffect>
                                  </p:childTnLst>
                                </p:cTn>
                              </p:par>
                            </p:childTnLst>
                          </p:cTn>
                        </p:par>
                        <p:par>
                          <p:cTn id="29" fill="hold">
                            <p:stCondLst>
                              <p:cond delay="9000"/>
                            </p:stCondLst>
                            <p:childTnLst>
                              <p:par>
                                <p:cTn id="30" presetID="10" presetClass="entr" presetSubtype="0" fill="hold" grpId="0" nodeType="afterEffect">
                                  <p:stCondLst>
                                    <p:cond delay="0"/>
                                  </p:stCondLst>
                                  <p:childTnLst>
                                    <p:set>
                                      <p:cBhvr>
                                        <p:cTn id="31" dur="1" fill="hold">
                                          <p:stCondLst>
                                            <p:cond delay="0"/>
                                          </p:stCondLst>
                                        </p:cTn>
                                        <p:tgtEl>
                                          <p:spTgt spid="277507">
                                            <p:txEl>
                                              <p:pRg st="5" end="5"/>
                                            </p:txEl>
                                          </p:spTgt>
                                        </p:tgtEl>
                                        <p:attrNameLst>
                                          <p:attrName>style.visibility</p:attrName>
                                        </p:attrNameLst>
                                      </p:cBhvr>
                                      <p:to>
                                        <p:strVal val="visible"/>
                                      </p:to>
                                    </p:set>
                                    <p:animEffect transition="in" filter="fade">
                                      <p:cBhvr>
                                        <p:cTn id="32" dur="2000"/>
                                        <p:tgtEl>
                                          <p:spTgt spid="277507">
                                            <p:txEl>
                                              <p:pRg st="5" end="5"/>
                                            </p:txEl>
                                          </p:spTgt>
                                        </p:tgtEl>
                                      </p:cBhvr>
                                    </p:animEffect>
                                  </p:childTnLst>
                                </p:cTn>
                              </p:par>
                            </p:childTnLst>
                          </p:cTn>
                        </p:par>
                        <p:par>
                          <p:cTn id="33" fill="hold">
                            <p:stCondLst>
                              <p:cond delay="11000"/>
                            </p:stCondLst>
                            <p:childTnLst>
                              <p:par>
                                <p:cTn id="34" presetID="10" presetClass="entr" presetSubtype="0" fill="hold" grpId="0" nodeType="afterEffect">
                                  <p:stCondLst>
                                    <p:cond delay="0"/>
                                  </p:stCondLst>
                                  <p:childTnLst>
                                    <p:set>
                                      <p:cBhvr>
                                        <p:cTn id="35" dur="1" fill="hold">
                                          <p:stCondLst>
                                            <p:cond delay="0"/>
                                          </p:stCondLst>
                                        </p:cTn>
                                        <p:tgtEl>
                                          <p:spTgt spid="277507">
                                            <p:txEl>
                                              <p:pRg st="6" end="6"/>
                                            </p:txEl>
                                          </p:spTgt>
                                        </p:tgtEl>
                                        <p:attrNameLst>
                                          <p:attrName>style.visibility</p:attrName>
                                        </p:attrNameLst>
                                      </p:cBhvr>
                                      <p:to>
                                        <p:strVal val="visible"/>
                                      </p:to>
                                    </p:set>
                                    <p:animEffect transition="in" filter="fade">
                                      <p:cBhvr>
                                        <p:cTn id="36" dur="2000"/>
                                        <p:tgtEl>
                                          <p:spTgt spid="277507">
                                            <p:txEl>
                                              <p:pRg st="6" end="6"/>
                                            </p:txEl>
                                          </p:spTgt>
                                        </p:tgtEl>
                                      </p:cBhvr>
                                    </p:animEffect>
                                  </p:childTnLst>
                                </p:cTn>
                              </p:par>
                            </p:childTnLst>
                          </p:cTn>
                        </p:par>
                        <p:par>
                          <p:cTn id="37" fill="hold">
                            <p:stCondLst>
                              <p:cond delay="13000"/>
                            </p:stCondLst>
                            <p:childTnLst>
                              <p:par>
                                <p:cTn id="38" presetID="10" presetClass="entr" presetSubtype="0" fill="hold" grpId="0" nodeType="afterEffect">
                                  <p:stCondLst>
                                    <p:cond delay="0"/>
                                  </p:stCondLst>
                                  <p:childTnLst>
                                    <p:set>
                                      <p:cBhvr>
                                        <p:cTn id="39" dur="1" fill="hold">
                                          <p:stCondLst>
                                            <p:cond delay="0"/>
                                          </p:stCondLst>
                                        </p:cTn>
                                        <p:tgtEl>
                                          <p:spTgt spid="277507">
                                            <p:txEl>
                                              <p:pRg st="7" end="7"/>
                                            </p:txEl>
                                          </p:spTgt>
                                        </p:tgtEl>
                                        <p:attrNameLst>
                                          <p:attrName>style.visibility</p:attrName>
                                        </p:attrNameLst>
                                      </p:cBhvr>
                                      <p:to>
                                        <p:strVal val="visible"/>
                                      </p:to>
                                    </p:set>
                                    <p:animEffect transition="in" filter="fade">
                                      <p:cBhvr>
                                        <p:cTn id="40" dur="2000"/>
                                        <p:tgtEl>
                                          <p:spTgt spid="277507">
                                            <p:txEl>
                                              <p:pRg st="7" end="7"/>
                                            </p:txEl>
                                          </p:spTgt>
                                        </p:tgtEl>
                                      </p:cBhvr>
                                    </p:animEffect>
                                  </p:childTnLst>
                                </p:cTn>
                              </p:par>
                            </p:childTnLst>
                          </p:cTn>
                        </p:par>
                        <p:par>
                          <p:cTn id="41" fill="hold">
                            <p:stCondLst>
                              <p:cond delay="15000"/>
                            </p:stCondLst>
                            <p:childTnLst>
                              <p:par>
                                <p:cTn id="42" presetID="10" presetClass="entr" presetSubtype="0" fill="hold" grpId="0" nodeType="afterEffect">
                                  <p:stCondLst>
                                    <p:cond delay="0"/>
                                  </p:stCondLst>
                                  <p:childTnLst>
                                    <p:set>
                                      <p:cBhvr>
                                        <p:cTn id="43" dur="1" fill="hold">
                                          <p:stCondLst>
                                            <p:cond delay="0"/>
                                          </p:stCondLst>
                                        </p:cTn>
                                        <p:tgtEl>
                                          <p:spTgt spid="277507">
                                            <p:txEl>
                                              <p:pRg st="8" end="8"/>
                                            </p:txEl>
                                          </p:spTgt>
                                        </p:tgtEl>
                                        <p:attrNameLst>
                                          <p:attrName>style.visibility</p:attrName>
                                        </p:attrNameLst>
                                      </p:cBhvr>
                                      <p:to>
                                        <p:strVal val="visible"/>
                                      </p:to>
                                    </p:set>
                                    <p:animEffect transition="in" filter="fade">
                                      <p:cBhvr>
                                        <p:cTn id="44" dur="2000"/>
                                        <p:tgtEl>
                                          <p:spTgt spid="277507">
                                            <p:txEl>
                                              <p:pRg st="8" end="8"/>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77510"/>
                                        </p:tgtEl>
                                        <p:attrNameLst>
                                          <p:attrName>style.visibility</p:attrName>
                                        </p:attrNameLst>
                                      </p:cBhvr>
                                      <p:to>
                                        <p:strVal val="visible"/>
                                      </p:to>
                                    </p:set>
                                    <p:animEffect transition="in" filter="fade">
                                      <p:cBhvr>
                                        <p:cTn id="47" dur="2000"/>
                                        <p:tgtEl>
                                          <p:spTgt spid="277510"/>
                                        </p:tgtEl>
                                      </p:cBhvr>
                                    </p:animEffect>
                                  </p:childTnLst>
                                </p:cTn>
                              </p:par>
                            </p:childTnLst>
                          </p:cTn>
                        </p:par>
                        <p:par>
                          <p:cTn id="48" fill="hold">
                            <p:stCondLst>
                              <p:cond delay="17000"/>
                            </p:stCondLst>
                            <p:childTnLst>
                              <p:par>
                                <p:cTn id="49" presetID="10" presetClass="entr" presetSubtype="0" fill="hold" grpId="0" nodeType="afterEffect">
                                  <p:stCondLst>
                                    <p:cond delay="0"/>
                                  </p:stCondLst>
                                  <p:childTnLst>
                                    <p:set>
                                      <p:cBhvr>
                                        <p:cTn id="50" dur="1" fill="hold">
                                          <p:stCondLst>
                                            <p:cond delay="0"/>
                                          </p:stCondLst>
                                        </p:cTn>
                                        <p:tgtEl>
                                          <p:spTgt spid="277507">
                                            <p:txEl>
                                              <p:pRg st="9" end="9"/>
                                            </p:txEl>
                                          </p:spTgt>
                                        </p:tgtEl>
                                        <p:attrNameLst>
                                          <p:attrName>style.visibility</p:attrName>
                                        </p:attrNameLst>
                                      </p:cBhvr>
                                      <p:to>
                                        <p:strVal val="visible"/>
                                      </p:to>
                                    </p:set>
                                    <p:animEffect transition="in" filter="fade">
                                      <p:cBhvr>
                                        <p:cTn id="51" dur="2000"/>
                                        <p:tgtEl>
                                          <p:spTgt spid="2775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7" grpId="0" uiExpand="1"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US" sz="4000"/>
              <a:t>Multipurpose</a:t>
            </a:r>
            <a:br>
              <a:rPr lang="en-US" sz="4000"/>
            </a:br>
            <a:r>
              <a:rPr lang="en-US" sz="4000"/>
              <a:t>Auditory / Visual Tools</a:t>
            </a:r>
          </a:p>
        </p:txBody>
      </p:sp>
      <p:sp>
        <p:nvSpPr>
          <p:cNvPr id="278531" name="Rectangle 3"/>
          <p:cNvSpPr>
            <a:spLocks noGrp="1" noChangeArrowheads="1"/>
          </p:cNvSpPr>
          <p:nvPr>
            <p:ph type="body" sz="half" idx="1"/>
          </p:nvPr>
        </p:nvSpPr>
        <p:spPr>
          <a:xfrm>
            <a:off x="-76200" y="1600200"/>
            <a:ext cx="9220200" cy="4530725"/>
          </a:xfrm>
        </p:spPr>
        <p:txBody>
          <a:bodyPr/>
          <a:lstStyle/>
          <a:p>
            <a:r>
              <a:rPr lang="en-US"/>
              <a:t>Guide’s Easy-To-Use Applications </a:t>
            </a:r>
          </a:p>
          <a:p>
            <a:pPr lvl="1"/>
            <a:r>
              <a:rPr lang="en-US"/>
              <a:t>Keyboard Practice</a:t>
            </a:r>
          </a:p>
          <a:p>
            <a:pPr lvl="1"/>
            <a:r>
              <a:rPr lang="en-US"/>
              <a:t>Listen to Internet Radio</a:t>
            </a:r>
          </a:p>
          <a:p>
            <a:pPr lvl="1"/>
            <a:r>
              <a:rPr lang="en-US"/>
              <a:t>Listen to Podcasts</a:t>
            </a:r>
          </a:p>
          <a:p>
            <a:pPr lvl="1"/>
            <a:r>
              <a:rPr lang="en-US"/>
              <a:t>Magnify Handwriting, </a:t>
            </a:r>
          </a:p>
          <a:p>
            <a:pPr lvl="1">
              <a:buFont typeface="Wingdings" pitchFamily="2" charset="2"/>
              <a:buNone/>
            </a:pPr>
            <a:r>
              <a:rPr lang="en-US"/>
              <a:t>	Diagrams &amp; Pictures</a:t>
            </a:r>
          </a:p>
          <a:p>
            <a:pPr lvl="1"/>
            <a:r>
              <a:rPr lang="en-US"/>
              <a:t>Photocopier</a:t>
            </a:r>
          </a:p>
          <a:p>
            <a:pPr lvl="1"/>
            <a:r>
              <a:rPr lang="en-US"/>
              <a:t>Record &amp; Play </a:t>
            </a:r>
          </a:p>
          <a:p>
            <a:pPr lvl="1">
              <a:buFont typeface="Wingdings" pitchFamily="2" charset="2"/>
              <a:buNone/>
            </a:pPr>
            <a:r>
              <a:rPr lang="en-US"/>
              <a:t>	Voice Memos</a:t>
            </a:r>
          </a:p>
          <a:p>
            <a:pPr lvl="1"/>
            <a:r>
              <a:rPr lang="en-US"/>
              <a:t>RSS News Reader</a:t>
            </a:r>
          </a:p>
        </p:txBody>
      </p:sp>
      <p:pic>
        <p:nvPicPr>
          <p:cNvPr id="278533" name="Picture 5" descr="Screen shot of Guide Magnify Handwriting, Diagrams &amp; Pictures"/>
          <p:cNvPicPr>
            <a:picLocks noChangeAspect="1" noChangeArrowheads="1"/>
          </p:cNvPicPr>
          <p:nvPr/>
        </p:nvPicPr>
        <p:blipFill>
          <a:blip r:embed="rId4"/>
          <a:srcRect/>
          <a:stretch>
            <a:fillRect/>
          </a:stretch>
        </p:blipFill>
        <p:spPr bwMode="auto">
          <a:xfrm>
            <a:off x="5105400" y="3516313"/>
            <a:ext cx="4038600" cy="3036887"/>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p:cTn id="7" dur="1000" fill="hold"/>
                                        <p:tgtEl>
                                          <p:spTgt spid="2785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85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8531">
                                            <p:txEl>
                                              <p:pRg st="0" end="0"/>
                                            </p:txEl>
                                          </p:spTgt>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Effect transition="in" filter="dissolve">
                                      <p:cBhvr>
                                        <p:cTn id="13" dur="500"/>
                                        <p:tgtEl>
                                          <p:spTgt spid="278531">
                                            <p:txEl>
                                              <p:pRg st="1" end="1"/>
                                            </p:txEl>
                                          </p:spTgt>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278531">
                                            <p:txEl>
                                              <p:pRg st="2" end="2"/>
                                            </p:txEl>
                                          </p:spTgt>
                                        </p:tgtEl>
                                        <p:attrNameLst>
                                          <p:attrName>style.visibility</p:attrName>
                                        </p:attrNameLst>
                                      </p:cBhvr>
                                      <p:to>
                                        <p:strVal val="visible"/>
                                      </p:to>
                                    </p:set>
                                    <p:animEffect transition="in" filter="dissolve">
                                      <p:cBhvr>
                                        <p:cTn id="17" dur="500"/>
                                        <p:tgtEl>
                                          <p:spTgt spid="278531">
                                            <p:txEl>
                                              <p:pRg st="2" end="2"/>
                                            </p:txEl>
                                          </p:spTgt>
                                        </p:tgtEl>
                                      </p:cBhvr>
                                    </p:animEffect>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278531">
                                            <p:txEl>
                                              <p:pRg st="3" end="3"/>
                                            </p:txEl>
                                          </p:spTgt>
                                        </p:tgtEl>
                                        <p:attrNameLst>
                                          <p:attrName>style.visibility</p:attrName>
                                        </p:attrNameLst>
                                      </p:cBhvr>
                                      <p:to>
                                        <p:strVal val="visible"/>
                                      </p:to>
                                    </p:set>
                                    <p:animEffect transition="in" filter="dissolve">
                                      <p:cBhvr>
                                        <p:cTn id="21" dur="500"/>
                                        <p:tgtEl>
                                          <p:spTgt spid="278531">
                                            <p:txEl>
                                              <p:pRg st="3" end="3"/>
                                            </p:txEl>
                                          </p:spTgt>
                                        </p:tgtEl>
                                      </p:cBhvr>
                                    </p:animEffect>
                                  </p:childTnLst>
                                </p:cTn>
                              </p:par>
                            </p:childTnLst>
                          </p:cTn>
                        </p:par>
                        <p:par>
                          <p:cTn id="22" fill="hold">
                            <p:stCondLst>
                              <p:cond delay="2500"/>
                            </p:stCondLst>
                            <p:childTnLst>
                              <p:par>
                                <p:cTn id="23" presetID="9" presetClass="entr" presetSubtype="0" fill="hold" grpId="0" nodeType="afterEffect">
                                  <p:stCondLst>
                                    <p:cond delay="0"/>
                                  </p:stCondLst>
                                  <p:childTnLst>
                                    <p:set>
                                      <p:cBhvr>
                                        <p:cTn id="24" dur="1" fill="hold">
                                          <p:stCondLst>
                                            <p:cond delay="0"/>
                                          </p:stCondLst>
                                        </p:cTn>
                                        <p:tgtEl>
                                          <p:spTgt spid="278531">
                                            <p:txEl>
                                              <p:pRg st="4" end="4"/>
                                            </p:txEl>
                                          </p:spTgt>
                                        </p:tgtEl>
                                        <p:attrNameLst>
                                          <p:attrName>style.visibility</p:attrName>
                                        </p:attrNameLst>
                                      </p:cBhvr>
                                      <p:to>
                                        <p:strVal val="visible"/>
                                      </p:to>
                                    </p:set>
                                    <p:animEffect transition="in" filter="dissolve">
                                      <p:cBhvr>
                                        <p:cTn id="25" dur="500"/>
                                        <p:tgtEl>
                                          <p:spTgt spid="278531">
                                            <p:txEl>
                                              <p:pRg st="4" end="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278533"/>
                                        </p:tgtEl>
                                        <p:attrNameLst>
                                          <p:attrName>style.visibility</p:attrName>
                                        </p:attrNameLst>
                                      </p:cBhvr>
                                      <p:to>
                                        <p:strVal val="visible"/>
                                      </p:to>
                                    </p:set>
                                    <p:animEffect transition="in" filter="checkerboard(across)">
                                      <p:cBhvr>
                                        <p:cTn id="28" dur="500"/>
                                        <p:tgtEl>
                                          <p:spTgt spid="278533"/>
                                        </p:tgtEl>
                                      </p:cBhvr>
                                    </p:animEffect>
                                  </p:childTnLst>
                                </p:cTn>
                              </p:par>
                            </p:childTnLst>
                          </p:cTn>
                        </p:par>
                        <p:par>
                          <p:cTn id="29" fill="hold">
                            <p:stCondLst>
                              <p:cond delay="3000"/>
                            </p:stCondLst>
                            <p:childTnLst>
                              <p:par>
                                <p:cTn id="30" presetID="9" presetClass="entr" presetSubtype="0" fill="hold" grpId="0" nodeType="afterEffect">
                                  <p:stCondLst>
                                    <p:cond delay="0"/>
                                  </p:stCondLst>
                                  <p:childTnLst>
                                    <p:set>
                                      <p:cBhvr>
                                        <p:cTn id="31" dur="1" fill="hold">
                                          <p:stCondLst>
                                            <p:cond delay="0"/>
                                          </p:stCondLst>
                                        </p:cTn>
                                        <p:tgtEl>
                                          <p:spTgt spid="278531">
                                            <p:txEl>
                                              <p:pRg st="5" end="5"/>
                                            </p:txEl>
                                          </p:spTgt>
                                        </p:tgtEl>
                                        <p:attrNameLst>
                                          <p:attrName>style.visibility</p:attrName>
                                        </p:attrNameLst>
                                      </p:cBhvr>
                                      <p:to>
                                        <p:strVal val="visible"/>
                                      </p:to>
                                    </p:set>
                                    <p:animEffect transition="in" filter="dissolve">
                                      <p:cBhvr>
                                        <p:cTn id="32" dur="500"/>
                                        <p:tgtEl>
                                          <p:spTgt spid="278531">
                                            <p:txEl>
                                              <p:pRg st="5" end="5"/>
                                            </p:txEl>
                                          </p:spTgt>
                                        </p:tgtEl>
                                      </p:cBhvr>
                                    </p:animEffect>
                                  </p:childTnLst>
                                </p:cTn>
                              </p:par>
                            </p:childTnLst>
                          </p:cTn>
                        </p:par>
                        <p:par>
                          <p:cTn id="33" fill="hold">
                            <p:stCondLst>
                              <p:cond delay="3500"/>
                            </p:stCondLst>
                            <p:childTnLst>
                              <p:par>
                                <p:cTn id="34" presetID="9" presetClass="entr" presetSubtype="0" fill="hold" grpId="0" nodeType="afterEffect">
                                  <p:stCondLst>
                                    <p:cond delay="0"/>
                                  </p:stCondLst>
                                  <p:childTnLst>
                                    <p:set>
                                      <p:cBhvr>
                                        <p:cTn id="35" dur="1" fill="hold">
                                          <p:stCondLst>
                                            <p:cond delay="0"/>
                                          </p:stCondLst>
                                        </p:cTn>
                                        <p:tgtEl>
                                          <p:spTgt spid="278531">
                                            <p:txEl>
                                              <p:pRg st="6" end="6"/>
                                            </p:txEl>
                                          </p:spTgt>
                                        </p:tgtEl>
                                        <p:attrNameLst>
                                          <p:attrName>style.visibility</p:attrName>
                                        </p:attrNameLst>
                                      </p:cBhvr>
                                      <p:to>
                                        <p:strVal val="visible"/>
                                      </p:to>
                                    </p:set>
                                    <p:animEffect transition="in" filter="dissolve">
                                      <p:cBhvr>
                                        <p:cTn id="36" dur="500"/>
                                        <p:tgtEl>
                                          <p:spTgt spid="278531">
                                            <p:txEl>
                                              <p:pRg st="6" end="6"/>
                                            </p:txEl>
                                          </p:spTgt>
                                        </p:tgtEl>
                                      </p:cBhvr>
                                    </p:animEffect>
                                  </p:childTnLst>
                                </p:cTn>
                              </p:par>
                            </p:childTnLst>
                          </p:cTn>
                        </p:par>
                        <p:par>
                          <p:cTn id="37" fill="hold">
                            <p:stCondLst>
                              <p:cond delay="4000"/>
                            </p:stCondLst>
                            <p:childTnLst>
                              <p:par>
                                <p:cTn id="38" presetID="9" presetClass="entr" presetSubtype="0" fill="hold" grpId="0" nodeType="afterEffect">
                                  <p:stCondLst>
                                    <p:cond delay="0"/>
                                  </p:stCondLst>
                                  <p:childTnLst>
                                    <p:set>
                                      <p:cBhvr>
                                        <p:cTn id="39" dur="1" fill="hold">
                                          <p:stCondLst>
                                            <p:cond delay="0"/>
                                          </p:stCondLst>
                                        </p:cTn>
                                        <p:tgtEl>
                                          <p:spTgt spid="278531">
                                            <p:txEl>
                                              <p:pRg st="7" end="7"/>
                                            </p:txEl>
                                          </p:spTgt>
                                        </p:tgtEl>
                                        <p:attrNameLst>
                                          <p:attrName>style.visibility</p:attrName>
                                        </p:attrNameLst>
                                      </p:cBhvr>
                                      <p:to>
                                        <p:strVal val="visible"/>
                                      </p:to>
                                    </p:set>
                                    <p:animEffect transition="in" filter="dissolve">
                                      <p:cBhvr>
                                        <p:cTn id="40" dur="500"/>
                                        <p:tgtEl>
                                          <p:spTgt spid="278531">
                                            <p:txEl>
                                              <p:pRg st="7" end="7"/>
                                            </p:txEl>
                                          </p:spTgt>
                                        </p:tgtEl>
                                      </p:cBhvr>
                                    </p:animEffect>
                                  </p:childTnLst>
                                </p:cTn>
                              </p:par>
                            </p:childTnLst>
                          </p:cTn>
                        </p:par>
                        <p:par>
                          <p:cTn id="41" fill="hold">
                            <p:stCondLst>
                              <p:cond delay="4500"/>
                            </p:stCondLst>
                            <p:childTnLst>
                              <p:par>
                                <p:cTn id="42" presetID="9" presetClass="entr" presetSubtype="0" fill="hold" grpId="0" nodeType="afterEffect">
                                  <p:stCondLst>
                                    <p:cond delay="0"/>
                                  </p:stCondLst>
                                  <p:childTnLst>
                                    <p:set>
                                      <p:cBhvr>
                                        <p:cTn id="43" dur="1" fill="hold">
                                          <p:stCondLst>
                                            <p:cond delay="0"/>
                                          </p:stCondLst>
                                        </p:cTn>
                                        <p:tgtEl>
                                          <p:spTgt spid="278531">
                                            <p:txEl>
                                              <p:pRg st="8" end="8"/>
                                            </p:txEl>
                                          </p:spTgt>
                                        </p:tgtEl>
                                        <p:attrNameLst>
                                          <p:attrName>style.visibility</p:attrName>
                                        </p:attrNameLst>
                                      </p:cBhvr>
                                      <p:to>
                                        <p:strVal val="visible"/>
                                      </p:to>
                                    </p:set>
                                    <p:animEffect transition="in" filter="dissolve">
                                      <p:cBhvr>
                                        <p:cTn id="44" dur="500"/>
                                        <p:tgtEl>
                                          <p:spTgt spid="278531">
                                            <p:txEl>
                                              <p:pRg st="8" end="8"/>
                                            </p:txEl>
                                          </p:spTgt>
                                        </p:tgtEl>
                                      </p:cBhvr>
                                    </p:animEffect>
                                  </p:childTnLst>
                                </p:cTn>
                              </p:par>
                            </p:childTnLst>
                          </p:cTn>
                        </p:par>
                        <p:par>
                          <p:cTn id="45" fill="hold">
                            <p:stCondLst>
                              <p:cond delay="5000"/>
                            </p:stCondLst>
                            <p:childTnLst>
                              <p:par>
                                <p:cTn id="46" presetID="9" presetClass="entr" presetSubtype="0" fill="hold" grpId="0" nodeType="afterEffect">
                                  <p:stCondLst>
                                    <p:cond delay="0"/>
                                  </p:stCondLst>
                                  <p:childTnLst>
                                    <p:set>
                                      <p:cBhvr>
                                        <p:cTn id="47" dur="1" fill="hold">
                                          <p:stCondLst>
                                            <p:cond delay="0"/>
                                          </p:stCondLst>
                                        </p:cTn>
                                        <p:tgtEl>
                                          <p:spTgt spid="278531">
                                            <p:txEl>
                                              <p:pRg st="9" end="9"/>
                                            </p:txEl>
                                          </p:spTgt>
                                        </p:tgtEl>
                                        <p:attrNameLst>
                                          <p:attrName>style.visibility</p:attrName>
                                        </p:attrNameLst>
                                      </p:cBhvr>
                                      <p:to>
                                        <p:strVal val="visible"/>
                                      </p:to>
                                    </p:set>
                                    <p:animEffect transition="in" filter="dissolve">
                                      <p:cBhvr>
                                        <p:cTn id="48" dur="500"/>
                                        <p:tgtEl>
                                          <p:spTgt spid="2785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uiExpand="1"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sz="4000"/>
              <a:t>Multipurpose</a:t>
            </a:r>
            <a:br>
              <a:rPr lang="en-US" sz="4000"/>
            </a:br>
            <a:r>
              <a:rPr lang="en-US" sz="4000"/>
              <a:t>Auditory / Visual Tools</a:t>
            </a:r>
          </a:p>
        </p:txBody>
      </p:sp>
      <p:sp>
        <p:nvSpPr>
          <p:cNvPr id="280579" name="Rectangle 3"/>
          <p:cNvSpPr>
            <a:spLocks noGrp="1" noChangeArrowheads="1"/>
          </p:cNvSpPr>
          <p:nvPr>
            <p:ph type="body" sz="half" idx="1"/>
          </p:nvPr>
        </p:nvSpPr>
        <p:spPr>
          <a:xfrm>
            <a:off x="-76200" y="1600200"/>
            <a:ext cx="9220200" cy="4530725"/>
          </a:xfrm>
        </p:spPr>
        <p:txBody>
          <a:bodyPr/>
          <a:lstStyle/>
          <a:p>
            <a:r>
              <a:rPr lang="en-US"/>
              <a:t>Guide’s Easy-To-Use Applications </a:t>
            </a:r>
          </a:p>
          <a:p>
            <a:pPr lvl="1"/>
            <a:r>
              <a:rPr lang="en-US"/>
              <a:t>Scan &amp; Read Books &amp; Documents</a:t>
            </a:r>
          </a:p>
          <a:p>
            <a:pPr lvl="1"/>
            <a:r>
              <a:rPr lang="en-US"/>
              <a:t>Send &amp; Receive Email</a:t>
            </a:r>
          </a:p>
          <a:p>
            <a:pPr lvl="1"/>
            <a:r>
              <a:rPr lang="en-US"/>
              <a:t>Skype Internet Phone</a:t>
            </a:r>
          </a:p>
          <a:p>
            <a:pPr lvl="1"/>
            <a:r>
              <a:rPr lang="en-US"/>
              <a:t>Spell Check, </a:t>
            </a:r>
          </a:p>
          <a:p>
            <a:pPr lvl="1">
              <a:buFont typeface="Wingdings" pitchFamily="2" charset="2"/>
              <a:buNone/>
            </a:pPr>
            <a:r>
              <a:rPr lang="en-US"/>
              <a:t>	Dictionary &amp; Thesaurus</a:t>
            </a:r>
          </a:p>
          <a:p>
            <a:pPr lvl="1"/>
            <a:r>
              <a:rPr lang="en-US"/>
              <a:t>Surf the Internet</a:t>
            </a:r>
          </a:p>
          <a:p>
            <a:pPr lvl="1"/>
            <a:r>
              <a:rPr lang="en-US"/>
              <a:t>Write Letters &amp; </a:t>
            </a:r>
          </a:p>
          <a:p>
            <a:pPr lvl="1">
              <a:buFont typeface="Wingdings" pitchFamily="2" charset="2"/>
              <a:buNone/>
            </a:pPr>
            <a:r>
              <a:rPr lang="en-US"/>
              <a:t>	Documents</a:t>
            </a:r>
          </a:p>
        </p:txBody>
      </p:sp>
      <p:pic>
        <p:nvPicPr>
          <p:cNvPr id="280581" name="Picture 5" descr="Screen shot of Guide Spell Check, Dictionary &amp; Thesaurus"/>
          <p:cNvPicPr>
            <a:picLocks noChangeAspect="1" noChangeArrowheads="1"/>
          </p:cNvPicPr>
          <p:nvPr/>
        </p:nvPicPr>
        <p:blipFill>
          <a:blip r:embed="rId4"/>
          <a:srcRect/>
          <a:stretch>
            <a:fillRect/>
          </a:stretch>
        </p:blipFill>
        <p:spPr bwMode="auto">
          <a:xfrm>
            <a:off x="5562600" y="3486150"/>
            <a:ext cx="3581400" cy="268605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animEffect transition="in" filter="fade">
                                      <p:cBhvr>
                                        <p:cTn id="7" dur="1000"/>
                                        <p:tgtEl>
                                          <p:spTgt spid="280579">
                                            <p:txEl>
                                              <p:pRg st="0" end="0"/>
                                            </p:txEl>
                                          </p:spTgt>
                                        </p:tgtEl>
                                      </p:cBhvr>
                                    </p:animEffect>
                                    <p:anim calcmode="lin" valueType="num">
                                      <p:cBhvr>
                                        <p:cTn id="8" dur="1000" fill="hold"/>
                                        <p:tgtEl>
                                          <p:spTgt spid="28057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8057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80579">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80579">
                                            <p:txEl>
                                              <p:pRg st="1" end="1"/>
                                            </p:txEl>
                                          </p:spTgt>
                                        </p:tgtEl>
                                        <p:attrNameLst>
                                          <p:attrName>style.visibility</p:attrName>
                                        </p:attrNameLst>
                                      </p:cBhvr>
                                      <p:to>
                                        <p:strVal val="visible"/>
                                      </p:to>
                                    </p:set>
                                    <p:animEffect transition="in" filter="fade">
                                      <p:cBhvr>
                                        <p:cTn id="14" dur="1000"/>
                                        <p:tgtEl>
                                          <p:spTgt spid="280579">
                                            <p:txEl>
                                              <p:pRg st="1" end="1"/>
                                            </p:txEl>
                                          </p:spTgt>
                                        </p:tgtEl>
                                      </p:cBhvr>
                                    </p:animEffect>
                                    <p:anim calcmode="lin" valueType="num">
                                      <p:cBhvr>
                                        <p:cTn id="15" dur="1000" fill="hold"/>
                                        <p:tgtEl>
                                          <p:spTgt spid="280579">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80579">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80579">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280579">
                                            <p:txEl>
                                              <p:pRg st="2" end="2"/>
                                            </p:txEl>
                                          </p:spTgt>
                                        </p:tgtEl>
                                        <p:attrNameLst>
                                          <p:attrName>style.visibility</p:attrName>
                                        </p:attrNameLst>
                                      </p:cBhvr>
                                      <p:to>
                                        <p:strVal val="visible"/>
                                      </p:to>
                                    </p:set>
                                    <p:animEffect transition="in" filter="fade">
                                      <p:cBhvr>
                                        <p:cTn id="21" dur="1000"/>
                                        <p:tgtEl>
                                          <p:spTgt spid="280579">
                                            <p:txEl>
                                              <p:pRg st="2" end="2"/>
                                            </p:txEl>
                                          </p:spTgt>
                                        </p:tgtEl>
                                      </p:cBhvr>
                                    </p:animEffect>
                                    <p:anim calcmode="lin" valueType="num">
                                      <p:cBhvr>
                                        <p:cTn id="22" dur="1000" fill="hold"/>
                                        <p:tgtEl>
                                          <p:spTgt spid="280579">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80579">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80579">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280579">
                                            <p:txEl>
                                              <p:pRg st="3" end="3"/>
                                            </p:txEl>
                                          </p:spTgt>
                                        </p:tgtEl>
                                        <p:attrNameLst>
                                          <p:attrName>style.visibility</p:attrName>
                                        </p:attrNameLst>
                                      </p:cBhvr>
                                      <p:to>
                                        <p:strVal val="visible"/>
                                      </p:to>
                                    </p:set>
                                    <p:animEffect transition="in" filter="fade">
                                      <p:cBhvr>
                                        <p:cTn id="28" dur="1000"/>
                                        <p:tgtEl>
                                          <p:spTgt spid="280579">
                                            <p:txEl>
                                              <p:pRg st="3" end="3"/>
                                            </p:txEl>
                                          </p:spTgt>
                                        </p:tgtEl>
                                      </p:cBhvr>
                                    </p:animEffect>
                                    <p:anim calcmode="lin" valueType="num">
                                      <p:cBhvr>
                                        <p:cTn id="29" dur="1000" fill="hold"/>
                                        <p:tgtEl>
                                          <p:spTgt spid="280579">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280579">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80579">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grpId="0" nodeType="afterEffect">
                                  <p:stCondLst>
                                    <p:cond delay="0"/>
                                  </p:stCondLst>
                                  <p:childTnLst>
                                    <p:set>
                                      <p:cBhvr>
                                        <p:cTn id="34" dur="1" fill="hold">
                                          <p:stCondLst>
                                            <p:cond delay="0"/>
                                          </p:stCondLst>
                                        </p:cTn>
                                        <p:tgtEl>
                                          <p:spTgt spid="280579">
                                            <p:txEl>
                                              <p:pRg st="4" end="4"/>
                                            </p:txEl>
                                          </p:spTgt>
                                        </p:tgtEl>
                                        <p:attrNameLst>
                                          <p:attrName>style.visibility</p:attrName>
                                        </p:attrNameLst>
                                      </p:cBhvr>
                                      <p:to>
                                        <p:strVal val="visible"/>
                                      </p:to>
                                    </p:set>
                                    <p:animEffect transition="in" filter="fade">
                                      <p:cBhvr>
                                        <p:cTn id="35" dur="1000"/>
                                        <p:tgtEl>
                                          <p:spTgt spid="280579">
                                            <p:txEl>
                                              <p:pRg st="4" end="4"/>
                                            </p:txEl>
                                          </p:spTgt>
                                        </p:tgtEl>
                                      </p:cBhvr>
                                    </p:animEffect>
                                    <p:anim calcmode="lin" valueType="num">
                                      <p:cBhvr>
                                        <p:cTn id="36" dur="1000" fill="hold"/>
                                        <p:tgtEl>
                                          <p:spTgt spid="280579">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280579">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80579">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grpId="0" nodeType="afterEffect">
                                  <p:stCondLst>
                                    <p:cond delay="0"/>
                                  </p:stCondLst>
                                  <p:childTnLst>
                                    <p:set>
                                      <p:cBhvr>
                                        <p:cTn id="41" dur="1" fill="hold">
                                          <p:stCondLst>
                                            <p:cond delay="0"/>
                                          </p:stCondLst>
                                        </p:cTn>
                                        <p:tgtEl>
                                          <p:spTgt spid="280579">
                                            <p:txEl>
                                              <p:pRg st="5" end="5"/>
                                            </p:txEl>
                                          </p:spTgt>
                                        </p:tgtEl>
                                        <p:attrNameLst>
                                          <p:attrName>style.visibility</p:attrName>
                                        </p:attrNameLst>
                                      </p:cBhvr>
                                      <p:to>
                                        <p:strVal val="visible"/>
                                      </p:to>
                                    </p:set>
                                    <p:animEffect transition="in" filter="fade">
                                      <p:cBhvr>
                                        <p:cTn id="42" dur="1000"/>
                                        <p:tgtEl>
                                          <p:spTgt spid="280579">
                                            <p:txEl>
                                              <p:pRg st="5" end="5"/>
                                            </p:txEl>
                                          </p:spTgt>
                                        </p:tgtEl>
                                      </p:cBhvr>
                                    </p:animEffect>
                                    <p:anim calcmode="lin" valueType="num">
                                      <p:cBhvr>
                                        <p:cTn id="43" dur="1000" fill="hold"/>
                                        <p:tgtEl>
                                          <p:spTgt spid="280579">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280579">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80579">
                                            <p:txEl>
                                              <p:pRg st="5" end="5"/>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280579">
                                            <p:txEl>
                                              <p:pRg st="6" end="6"/>
                                            </p:txEl>
                                          </p:spTgt>
                                        </p:tgtEl>
                                        <p:attrNameLst>
                                          <p:attrName>style.visibility</p:attrName>
                                        </p:attrNameLst>
                                      </p:cBhvr>
                                      <p:to>
                                        <p:strVal val="visible"/>
                                      </p:to>
                                    </p:set>
                                    <p:animEffect transition="in" filter="fade">
                                      <p:cBhvr>
                                        <p:cTn id="49" dur="1000"/>
                                        <p:tgtEl>
                                          <p:spTgt spid="280579">
                                            <p:txEl>
                                              <p:pRg st="6" end="6"/>
                                            </p:txEl>
                                          </p:spTgt>
                                        </p:tgtEl>
                                      </p:cBhvr>
                                    </p:animEffect>
                                    <p:anim calcmode="lin" valueType="num">
                                      <p:cBhvr>
                                        <p:cTn id="50" dur="1000" fill="hold"/>
                                        <p:tgtEl>
                                          <p:spTgt spid="280579">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80579">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80579">
                                            <p:txEl>
                                              <p:pRg st="6" end="6"/>
                                            </p:tx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grpId="0" nodeType="afterEffect">
                                  <p:stCondLst>
                                    <p:cond delay="0"/>
                                  </p:stCondLst>
                                  <p:childTnLst>
                                    <p:set>
                                      <p:cBhvr>
                                        <p:cTn id="55" dur="1" fill="hold">
                                          <p:stCondLst>
                                            <p:cond delay="0"/>
                                          </p:stCondLst>
                                        </p:cTn>
                                        <p:tgtEl>
                                          <p:spTgt spid="280579">
                                            <p:txEl>
                                              <p:pRg st="7" end="7"/>
                                            </p:txEl>
                                          </p:spTgt>
                                        </p:tgtEl>
                                        <p:attrNameLst>
                                          <p:attrName>style.visibility</p:attrName>
                                        </p:attrNameLst>
                                      </p:cBhvr>
                                      <p:to>
                                        <p:strVal val="visible"/>
                                      </p:to>
                                    </p:set>
                                    <p:animEffect transition="in" filter="fade">
                                      <p:cBhvr>
                                        <p:cTn id="56" dur="1000"/>
                                        <p:tgtEl>
                                          <p:spTgt spid="280579">
                                            <p:txEl>
                                              <p:pRg st="7" end="7"/>
                                            </p:txEl>
                                          </p:spTgt>
                                        </p:tgtEl>
                                      </p:cBhvr>
                                    </p:animEffect>
                                    <p:anim calcmode="lin" valueType="num">
                                      <p:cBhvr>
                                        <p:cTn id="57" dur="1000" fill="hold"/>
                                        <p:tgtEl>
                                          <p:spTgt spid="280579">
                                            <p:txEl>
                                              <p:pRg st="7" end="7"/>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280579">
                                            <p:txEl>
                                              <p:pRg st="7" end="7"/>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80579">
                                            <p:txEl>
                                              <p:pRg st="7" end="7"/>
                                            </p:tx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80579">
                                            <p:txEl>
                                              <p:pRg st="8" end="8"/>
                                            </p:txEl>
                                          </p:spTgt>
                                        </p:tgtEl>
                                        <p:attrNameLst>
                                          <p:attrName>style.visibility</p:attrName>
                                        </p:attrNameLst>
                                      </p:cBhvr>
                                      <p:to>
                                        <p:strVal val="visible"/>
                                      </p:to>
                                    </p:set>
                                    <p:animEffect transition="in" filter="fade">
                                      <p:cBhvr>
                                        <p:cTn id="62" dur="1000"/>
                                        <p:tgtEl>
                                          <p:spTgt spid="280579">
                                            <p:txEl>
                                              <p:pRg st="8" end="8"/>
                                            </p:txEl>
                                          </p:spTgt>
                                        </p:tgtEl>
                                      </p:cBhvr>
                                    </p:animEffect>
                                    <p:anim calcmode="lin" valueType="num">
                                      <p:cBhvr>
                                        <p:cTn id="63" dur="1000" fill="hold"/>
                                        <p:tgtEl>
                                          <p:spTgt spid="280579">
                                            <p:txEl>
                                              <p:pRg st="8" end="8"/>
                                            </p:txEl>
                                          </p:spTgt>
                                        </p:tgtEl>
                                        <p:attrNameLst>
                                          <p:attrName>ppt_x</p:attrName>
                                        </p:attrNameLst>
                                      </p:cBhvr>
                                      <p:tavLst>
                                        <p:tav tm="0">
                                          <p:val>
                                            <p:strVal val="#ppt_x"/>
                                          </p:val>
                                        </p:tav>
                                        <p:tav tm="100000">
                                          <p:val>
                                            <p:strVal val="#ppt_x"/>
                                          </p:val>
                                        </p:tav>
                                      </p:tavLst>
                                    </p:anim>
                                    <p:anim calcmode="lin" valueType="num">
                                      <p:cBhvr>
                                        <p:cTn id="64" dur="900" decel="100000" fill="hold"/>
                                        <p:tgtEl>
                                          <p:spTgt spid="280579">
                                            <p:txEl>
                                              <p:pRg st="8" end="8"/>
                                            </p:tx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8057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9" grpId="0" uiExpand="1"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sz="4000"/>
              <a:t>Multipurpose</a:t>
            </a:r>
            <a:br>
              <a:rPr lang="en-US" sz="4000"/>
            </a:br>
            <a:r>
              <a:rPr lang="en-US" sz="4000"/>
              <a:t>Auditory / Visual Tools</a:t>
            </a:r>
          </a:p>
        </p:txBody>
      </p:sp>
      <p:sp>
        <p:nvSpPr>
          <p:cNvPr id="279555" name="Rectangle 3"/>
          <p:cNvSpPr>
            <a:spLocks noGrp="1" noChangeArrowheads="1"/>
          </p:cNvSpPr>
          <p:nvPr>
            <p:ph type="body" sz="half" idx="1"/>
          </p:nvPr>
        </p:nvSpPr>
        <p:spPr>
          <a:xfrm>
            <a:off x="-76200" y="1600200"/>
            <a:ext cx="9220200" cy="4530725"/>
          </a:xfrm>
        </p:spPr>
        <p:txBody>
          <a:bodyPr/>
          <a:lstStyle/>
          <a:p>
            <a:r>
              <a:rPr lang="en-US" sz="3400"/>
              <a:t>GUIDE Handsfree</a:t>
            </a:r>
          </a:p>
          <a:p>
            <a:pPr lvl="1"/>
            <a:r>
              <a:rPr lang="en-US" sz="2400"/>
              <a:t>Voice recognition – Dragon Naturally Speaking</a:t>
            </a:r>
          </a:p>
        </p:txBody>
      </p:sp>
      <p:pic>
        <p:nvPicPr>
          <p:cNvPr id="279559" name="Picture 7" descr="Photograph of the Guide Software box and a computer system including monitor, speakers, keyboard, and scanner"/>
          <p:cNvPicPr>
            <a:picLocks noChangeAspect="1" noChangeArrowheads="1"/>
          </p:cNvPicPr>
          <p:nvPr/>
        </p:nvPicPr>
        <p:blipFill>
          <a:blip r:embed="rId4"/>
          <a:srcRect/>
          <a:stretch>
            <a:fillRect/>
          </a:stretch>
        </p:blipFill>
        <p:spPr bwMode="auto">
          <a:xfrm>
            <a:off x="5257800" y="3733800"/>
            <a:ext cx="3810000" cy="1833563"/>
          </a:xfrm>
          <a:prstGeom prst="rect">
            <a:avLst/>
          </a:prstGeom>
          <a:noFill/>
        </p:spPr>
      </p:pic>
      <p:pic>
        <p:nvPicPr>
          <p:cNvPr id="279560" name="Picture 8" descr="Photograph of young man using Guide Handsfree with a headset microphone"/>
          <p:cNvPicPr>
            <a:picLocks noChangeAspect="1" noChangeArrowheads="1"/>
          </p:cNvPicPr>
          <p:nvPr/>
        </p:nvPicPr>
        <p:blipFill>
          <a:blip r:embed="rId5"/>
          <a:srcRect/>
          <a:stretch>
            <a:fillRect/>
          </a:stretch>
        </p:blipFill>
        <p:spPr bwMode="auto">
          <a:xfrm>
            <a:off x="152400" y="2840038"/>
            <a:ext cx="4876800" cy="3713162"/>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 calcmode="lin" valueType="num">
                                      <p:cBhvr>
                                        <p:cTn id="7" dur="1000" fill="hold"/>
                                        <p:tgtEl>
                                          <p:spTgt spid="2795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795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79555">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79559"/>
                                        </p:tgtEl>
                                        <p:attrNameLst>
                                          <p:attrName>style.visibility</p:attrName>
                                        </p:attrNameLst>
                                      </p:cBhvr>
                                      <p:to>
                                        <p:strVal val="visible"/>
                                      </p:to>
                                    </p:set>
                                    <p:anim calcmode="lin" valueType="num">
                                      <p:cBhvr>
                                        <p:cTn id="12" dur="1000" fill="hold"/>
                                        <p:tgtEl>
                                          <p:spTgt spid="279559"/>
                                        </p:tgtEl>
                                        <p:attrNameLst>
                                          <p:attrName>ppt_w</p:attrName>
                                        </p:attrNameLst>
                                      </p:cBhvr>
                                      <p:tavLst>
                                        <p:tav tm="0">
                                          <p:val>
                                            <p:strVal val="#ppt_w+.3"/>
                                          </p:val>
                                        </p:tav>
                                        <p:tav tm="100000">
                                          <p:val>
                                            <p:strVal val="#ppt_w"/>
                                          </p:val>
                                        </p:tav>
                                      </p:tavLst>
                                    </p:anim>
                                    <p:anim calcmode="lin" valueType="num">
                                      <p:cBhvr>
                                        <p:cTn id="13" dur="1000" fill="hold"/>
                                        <p:tgtEl>
                                          <p:spTgt spid="279559"/>
                                        </p:tgtEl>
                                        <p:attrNameLst>
                                          <p:attrName>ppt_h</p:attrName>
                                        </p:attrNameLst>
                                      </p:cBhvr>
                                      <p:tavLst>
                                        <p:tav tm="0">
                                          <p:val>
                                            <p:strVal val="#ppt_h"/>
                                          </p:val>
                                        </p:tav>
                                        <p:tav tm="100000">
                                          <p:val>
                                            <p:strVal val="#ppt_h"/>
                                          </p:val>
                                        </p:tav>
                                      </p:tavLst>
                                    </p:anim>
                                    <p:animEffect transition="in" filter="fade">
                                      <p:cBhvr>
                                        <p:cTn id="14" dur="1000"/>
                                        <p:tgtEl>
                                          <p:spTgt spid="279559"/>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79555">
                                            <p:txEl>
                                              <p:pRg st="1" end="1"/>
                                            </p:txEl>
                                          </p:spTgt>
                                        </p:tgtEl>
                                        <p:attrNameLst>
                                          <p:attrName>style.visibility</p:attrName>
                                        </p:attrNameLst>
                                      </p:cBhvr>
                                      <p:to>
                                        <p:strVal val="visible"/>
                                      </p:to>
                                    </p:set>
                                    <p:anim calcmode="lin" valueType="num">
                                      <p:cBhvr>
                                        <p:cTn id="18" dur="1000" fill="hold"/>
                                        <p:tgtEl>
                                          <p:spTgt spid="279555">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27955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279555">
                                            <p:txEl>
                                              <p:pRg st="1" end="1"/>
                                            </p:txEl>
                                          </p:spTgt>
                                        </p:tgtEl>
                                      </p:cBhvr>
                                    </p:animEffect>
                                  </p:childTnLst>
                                </p:cTn>
                              </p:par>
                              <p:par>
                                <p:cTn id="21" presetID="21" presetClass="entr" presetSubtype="3" fill="hold" nodeType="withEffect">
                                  <p:stCondLst>
                                    <p:cond delay="0"/>
                                  </p:stCondLst>
                                  <p:childTnLst>
                                    <p:set>
                                      <p:cBhvr>
                                        <p:cTn id="22" dur="1" fill="hold">
                                          <p:stCondLst>
                                            <p:cond delay="0"/>
                                          </p:stCondLst>
                                        </p:cTn>
                                        <p:tgtEl>
                                          <p:spTgt spid="279560"/>
                                        </p:tgtEl>
                                        <p:attrNameLst>
                                          <p:attrName>style.visibility</p:attrName>
                                        </p:attrNameLst>
                                      </p:cBhvr>
                                      <p:to>
                                        <p:strVal val="visible"/>
                                      </p:to>
                                    </p:set>
                                    <p:animEffect transition="in" filter="wheel(3)">
                                      <p:cBhvr>
                                        <p:cTn id="23" dur="2000"/>
                                        <p:tgtEl>
                                          <p:spTgt spid="279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t>Auditory Tools</a:t>
            </a:r>
          </a:p>
        </p:txBody>
      </p:sp>
      <p:sp>
        <p:nvSpPr>
          <p:cNvPr id="224259" name="Rectangle 3"/>
          <p:cNvSpPr>
            <a:spLocks noGrp="1" noChangeArrowheads="1"/>
          </p:cNvSpPr>
          <p:nvPr>
            <p:ph type="body" idx="1"/>
          </p:nvPr>
        </p:nvSpPr>
        <p:spPr>
          <a:xfrm>
            <a:off x="-76200" y="1447800"/>
            <a:ext cx="9220200" cy="2667000"/>
          </a:xfrm>
        </p:spPr>
        <p:txBody>
          <a:bodyPr/>
          <a:lstStyle/>
          <a:p>
            <a:r>
              <a:rPr lang="en-US" sz="3800"/>
              <a:t>Specialized Scanning Systems</a:t>
            </a:r>
          </a:p>
          <a:p>
            <a:pPr lvl="1">
              <a:buFont typeface="Wingdings" pitchFamily="2" charset="2"/>
              <a:buNone/>
            </a:pPr>
            <a:r>
              <a:rPr lang="en-US" sz="3600"/>
              <a:t>Kurzweil</a:t>
            </a:r>
          </a:p>
          <a:p>
            <a:pPr lvl="1">
              <a:buFont typeface="Wingdings" pitchFamily="2" charset="2"/>
              <a:buNone/>
            </a:pPr>
            <a:r>
              <a:rPr lang="en-US" sz="3600"/>
              <a:t>			    Text Cloner Pro</a:t>
            </a:r>
          </a:p>
          <a:p>
            <a:pPr lvl="1">
              <a:buFont typeface="Wingdings" pitchFamily="2" charset="2"/>
              <a:buNone/>
            </a:pPr>
            <a:r>
              <a:rPr lang="en-US" sz="3600"/>
              <a:t>								OpenBook</a:t>
            </a:r>
          </a:p>
        </p:txBody>
      </p:sp>
      <p:pic>
        <p:nvPicPr>
          <p:cNvPr id="224260" name="Picture 4" descr="Photograph of OpenBook package, a software based scanning and reading system."/>
          <p:cNvPicPr>
            <a:picLocks noChangeAspect="1" noChangeArrowheads="1"/>
          </p:cNvPicPr>
          <p:nvPr/>
        </p:nvPicPr>
        <p:blipFill>
          <a:blip r:embed="rId4"/>
          <a:srcRect/>
          <a:stretch>
            <a:fillRect/>
          </a:stretch>
        </p:blipFill>
        <p:spPr bwMode="auto">
          <a:xfrm>
            <a:off x="6477000" y="4095750"/>
            <a:ext cx="2667000" cy="2381250"/>
          </a:xfrm>
          <a:prstGeom prst="rect">
            <a:avLst/>
          </a:prstGeom>
          <a:noFill/>
        </p:spPr>
      </p:pic>
      <p:pic>
        <p:nvPicPr>
          <p:cNvPr id="224261" name="Picture 5" descr="Photograph of Kurzweil 1000 package, a software scanning and reading system."/>
          <p:cNvPicPr>
            <a:picLocks noChangeAspect="1" noChangeArrowheads="1"/>
          </p:cNvPicPr>
          <p:nvPr/>
        </p:nvPicPr>
        <p:blipFill>
          <a:blip r:embed="rId5"/>
          <a:srcRect/>
          <a:stretch>
            <a:fillRect/>
          </a:stretch>
        </p:blipFill>
        <p:spPr bwMode="auto">
          <a:xfrm>
            <a:off x="152400" y="3429000"/>
            <a:ext cx="2481263" cy="3429000"/>
          </a:xfrm>
          <a:prstGeom prst="rect">
            <a:avLst/>
          </a:prstGeom>
          <a:noFill/>
        </p:spPr>
      </p:pic>
      <p:pic>
        <p:nvPicPr>
          <p:cNvPr id="224262" name="Picture 6" descr="Photograph of a screen display from Text Cloner pro, a software scanning and reading system"/>
          <p:cNvPicPr>
            <a:picLocks noChangeAspect="1" noChangeArrowheads="1"/>
          </p:cNvPicPr>
          <p:nvPr/>
        </p:nvPicPr>
        <p:blipFill>
          <a:blip r:embed="rId6"/>
          <a:srcRect/>
          <a:stretch>
            <a:fillRect/>
          </a:stretch>
        </p:blipFill>
        <p:spPr bwMode="auto">
          <a:xfrm>
            <a:off x="2819400" y="3429000"/>
            <a:ext cx="3352800" cy="253682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dissolve">
                                      <p:cBhvr>
                                        <p:cTn id="7" dur="500"/>
                                        <p:tgtEl>
                                          <p:spTgt spid="22425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224259">
                                            <p:txEl>
                                              <p:pRg st="1" end="1"/>
                                            </p:txEl>
                                          </p:spTgt>
                                        </p:tgtEl>
                                        <p:attrNameLst>
                                          <p:attrName>style.visibility</p:attrName>
                                        </p:attrNameLst>
                                      </p:cBhvr>
                                      <p:to>
                                        <p:strVal val="visible"/>
                                      </p:to>
                                    </p:set>
                                    <p:animEffect transition="in" filter="dissolve">
                                      <p:cBhvr>
                                        <p:cTn id="11" dur="500"/>
                                        <p:tgtEl>
                                          <p:spTgt spid="224259">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224261"/>
                                        </p:tgtEl>
                                        <p:attrNameLst>
                                          <p:attrName>style.visibility</p:attrName>
                                        </p:attrNameLst>
                                      </p:cBhvr>
                                      <p:to>
                                        <p:strVal val="visible"/>
                                      </p:to>
                                    </p:set>
                                    <p:animEffect transition="in" filter="dissolve">
                                      <p:cBhvr>
                                        <p:cTn id="14" dur="500"/>
                                        <p:tgtEl>
                                          <p:spTgt spid="224261"/>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24259">
                                            <p:txEl>
                                              <p:pRg st="2" end="2"/>
                                            </p:txEl>
                                          </p:spTgt>
                                        </p:tgtEl>
                                        <p:attrNameLst>
                                          <p:attrName>style.visibility</p:attrName>
                                        </p:attrNameLst>
                                      </p:cBhvr>
                                      <p:to>
                                        <p:strVal val="visible"/>
                                      </p:to>
                                    </p:set>
                                    <p:animEffect transition="in" filter="dissolve">
                                      <p:cBhvr>
                                        <p:cTn id="18" dur="500"/>
                                        <p:tgtEl>
                                          <p:spTgt spid="224259">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24262"/>
                                        </p:tgtEl>
                                        <p:attrNameLst>
                                          <p:attrName>style.visibility</p:attrName>
                                        </p:attrNameLst>
                                      </p:cBhvr>
                                      <p:to>
                                        <p:strVal val="visible"/>
                                      </p:to>
                                    </p:set>
                                    <p:animEffect transition="in" filter="dissolve">
                                      <p:cBhvr>
                                        <p:cTn id="21" dur="500"/>
                                        <p:tgtEl>
                                          <p:spTgt spid="224262"/>
                                        </p:tgtEl>
                                      </p:cBhvr>
                                    </p:animEffect>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224259">
                                            <p:txEl>
                                              <p:pRg st="3" end="3"/>
                                            </p:txEl>
                                          </p:spTgt>
                                        </p:tgtEl>
                                        <p:attrNameLst>
                                          <p:attrName>style.visibility</p:attrName>
                                        </p:attrNameLst>
                                      </p:cBhvr>
                                      <p:to>
                                        <p:strVal val="visible"/>
                                      </p:to>
                                    </p:set>
                                    <p:animEffect transition="in" filter="dissolve">
                                      <p:cBhvr>
                                        <p:cTn id="25" dur="500"/>
                                        <p:tgtEl>
                                          <p:spTgt spid="224259">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224260"/>
                                        </p:tgtEl>
                                        <p:attrNameLst>
                                          <p:attrName>style.visibility</p:attrName>
                                        </p:attrNameLst>
                                      </p:cBhvr>
                                      <p:to>
                                        <p:strVal val="visible"/>
                                      </p:to>
                                    </p:set>
                                    <p:animEffect transition="in" filter="dissolve">
                                      <p:cBhvr>
                                        <p:cTn id="28" dur="500"/>
                                        <p:tgtEl>
                                          <p:spTgt spid="22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t>Auditory / Visual Tools</a:t>
            </a:r>
          </a:p>
        </p:txBody>
      </p:sp>
      <p:sp>
        <p:nvSpPr>
          <p:cNvPr id="226307" name="Rectangle 3"/>
          <p:cNvSpPr>
            <a:spLocks noGrp="1" noChangeArrowheads="1"/>
          </p:cNvSpPr>
          <p:nvPr>
            <p:ph type="body" idx="1"/>
          </p:nvPr>
        </p:nvSpPr>
        <p:spPr>
          <a:xfrm>
            <a:off x="0" y="1447800"/>
            <a:ext cx="7772400" cy="4114800"/>
          </a:xfrm>
        </p:spPr>
        <p:txBody>
          <a:bodyPr/>
          <a:lstStyle/>
          <a:p>
            <a:r>
              <a:rPr lang="en-US" sz="3800"/>
              <a:t>Talking Calculators</a:t>
            </a:r>
          </a:p>
          <a:p>
            <a:r>
              <a:rPr lang="en-US" sz="3800"/>
              <a:t>LP Calculator</a:t>
            </a:r>
            <a:endParaRPr lang="en-US" sz="4000"/>
          </a:p>
        </p:txBody>
      </p:sp>
      <p:pic>
        <p:nvPicPr>
          <p:cNvPr id="226308" name="Picture 4" descr="Photograph of various talking calculators and an abacus."/>
          <p:cNvPicPr>
            <a:picLocks noChangeAspect="1" noChangeArrowheads="1"/>
          </p:cNvPicPr>
          <p:nvPr/>
        </p:nvPicPr>
        <p:blipFill>
          <a:blip r:embed="rId4"/>
          <a:srcRect/>
          <a:stretch>
            <a:fillRect/>
          </a:stretch>
        </p:blipFill>
        <p:spPr bwMode="auto">
          <a:xfrm>
            <a:off x="5257800" y="1371600"/>
            <a:ext cx="3733800" cy="2692400"/>
          </a:xfrm>
          <a:prstGeom prst="rect">
            <a:avLst/>
          </a:prstGeom>
          <a:noFill/>
        </p:spPr>
      </p:pic>
      <p:pic>
        <p:nvPicPr>
          <p:cNvPr id="226313" name="Picture 9" descr="Photograph of a LP calculator.">
            <a:hlinkClick r:id="rId5"/>
          </p:cNvPr>
          <p:cNvPicPr>
            <a:picLocks noChangeAspect="1" noChangeArrowheads="1"/>
          </p:cNvPicPr>
          <p:nvPr/>
        </p:nvPicPr>
        <p:blipFill>
          <a:blip r:embed="rId6"/>
          <a:srcRect/>
          <a:stretch>
            <a:fillRect/>
          </a:stretch>
        </p:blipFill>
        <p:spPr bwMode="auto">
          <a:xfrm>
            <a:off x="228600" y="3276600"/>
            <a:ext cx="3200400" cy="3200400"/>
          </a:xfrm>
          <a:prstGeom prst="rect">
            <a:avLst/>
          </a:prstGeom>
          <a:noFill/>
        </p:spPr>
      </p:pic>
      <p:pic>
        <p:nvPicPr>
          <p:cNvPr id="226315" name="Picture 11" descr="Photograph of the red Sci-Pod Low Vision Scientific Calculator Model 200 from Independent Living Aids">
            <a:hlinkClick r:id="rId7"/>
          </p:cNvPr>
          <p:cNvPicPr>
            <a:picLocks noChangeAspect="1" noChangeArrowheads="1"/>
          </p:cNvPicPr>
          <p:nvPr/>
        </p:nvPicPr>
        <p:blipFill>
          <a:blip r:embed="rId8"/>
          <a:srcRect/>
          <a:stretch>
            <a:fillRect/>
          </a:stretch>
        </p:blipFill>
        <p:spPr bwMode="auto">
          <a:xfrm>
            <a:off x="3581400" y="3124200"/>
            <a:ext cx="1524000" cy="1524000"/>
          </a:xfrm>
          <a:prstGeom prst="rect">
            <a:avLst/>
          </a:prstGeom>
          <a:noFill/>
        </p:spPr>
      </p:pic>
      <p:pic>
        <p:nvPicPr>
          <p:cNvPr id="226317" name="Picture 13" descr="Photograph of the silver Sci-Pod Low Vision Scientific Calculator Model 200 from Independent Living Aids">
            <a:hlinkClick r:id="rId9"/>
          </p:cNvPr>
          <p:cNvPicPr>
            <a:picLocks noChangeAspect="1" noChangeArrowheads="1"/>
          </p:cNvPicPr>
          <p:nvPr/>
        </p:nvPicPr>
        <p:blipFill>
          <a:blip r:embed="rId10"/>
          <a:srcRect/>
          <a:stretch>
            <a:fillRect/>
          </a:stretch>
        </p:blipFill>
        <p:spPr bwMode="auto">
          <a:xfrm>
            <a:off x="3724275" y="4857750"/>
            <a:ext cx="2143125" cy="1771650"/>
          </a:xfrm>
          <a:prstGeom prst="rect">
            <a:avLst/>
          </a:prstGeom>
          <a:noFill/>
        </p:spPr>
      </p:pic>
      <p:pic>
        <p:nvPicPr>
          <p:cNvPr id="226319" name="Picture 15" descr="Photograph of the yellow Sci-Pod Low Vision Scientific Calculator Model 200 from Independent Living Aids">
            <a:hlinkClick r:id="rId11" tooltip="Click for Larger Image"/>
          </p:cNvPr>
          <p:cNvPicPr>
            <a:picLocks noChangeAspect="1" noChangeArrowheads="1"/>
          </p:cNvPicPr>
          <p:nvPr/>
        </p:nvPicPr>
        <p:blipFill>
          <a:blip r:embed="rId12"/>
          <a:srcRect/>
          <a:stretch>
            <a:fillRect/>
          </a:stretch>
        </p:blipFill>
        <p:spPr bwMode="auto">
          <a:xfrm>
            <a:off x="6324600" y="4248150"/>
            <a:ext cx="2305050" cy="230505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dissolve">
                                      <p:cBhvr>
                                        <p:cTn id="7" dur="500"/>
                                        <p:tgtEl>
                                          <p:spTgt spid="226307">
                                            <p:txEl>
                                              <p:pRg st="0" end="0"/>
                                            </p:txEl>
                                          </p:spTgt>
                                        </p:tgtEl>
                                      </p:cBhvr>
                                    </p:animEffect>
                                  </p:childTnLst>
                                </p:cTn>
                              </p:par>
                              <p:par>
                                <p:cTn id="8" presetID="2" presetClass="entr" presetSubtype="12" fill="hold" nodeType="withEffect">
                                  <p:stCondLst>
                                    <p:cond delay="0"/>
                                  </p:stCondLst>
                                  <p:childTnLst>
                                    <p:set>
                                      <p:cBhvr>
                                        <p:cTn id="9" dur="1" fill="hold">
                                          <p:stCondLst>
                                            <p:cond delay="0"/>
                                          </p:stCondLst>
                                        </p:cTn>
                                        <p:tgtEl>
                                          <p:spTgt spid="226308"/>
                                        </p:tgtEl>
                                        <p:attrNameLst>
                                          <p:attrName>style.visibility</p:attrName>
                                        </p:attrNameLst>
                                      </p:cBhvr>
                                      <p:to>
                                        <p:strVal val="visible"/>
                                      </p:to>
                                    </p:set>
                                    <p:anim calcmode="lin" valueType="num">
                                      <p:cBhvr additive="base">
                                        <p:cTn id="10" dur="500" fill="hold"/>
                                        <p:tgtEl>
                                          <p:spTgt spid="226308"/>
                                        </p:tgtEl>
                                        <p:attrNameLst>
                                          <p:attrName>ppt_x</p:attrName>
                                        </p:attrNameLst>
                                      </p:cBhvr>
                                      <p:tavLst>
                                        <p:tav tm="0">
                                          <p:val>
                                            <p:strVal val="0-#ppt_w/2"/>
                                          </p:val>
                                        </p:tav>
                                        <p:tav tm="100000">
                                          <p:val>
                                            <p:strVal val="#ppt_x"/>
                                          </p:val>
                                        </p:tav>
                                      </p:tavLst>
                                    </p:anim>
                                    <p:anim calcmode="lin" valueType="num">
                                      <p:cBhvr additive="base">
                                        <p:cTn id="11" dur="500" fill="hold"/>
                                        <p:tgtEl>
                                          <p:spTgt spid="226308"/>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226307">
                                            <p:txEl>
                                              <p:pRg st="1" end="1"/>
                                            </p:txEl>
                                          </p:spTgt>
                                        </p:tgtEl>
                                        <p:attrNameLst>
                                          <p:attrName>style.visibility</p:attrName>
                                        </p:attrNameLst>
                                      </p:cBhvr>
                                      <p:to>
                                        <p:strVal val="visible"/>
                                      </p:to>
                                    </p:set>
                                    <p:anim calcmode="lin" valueType="num">
                                      <p:cBhvr additive="base">
                                        <p:cTn id="15" dur="500" fill="hold"/>
                                        <p:tgtEl>
                                          <p:spTgt spid="226307">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26307">
                                            <p:txEl>
                                              <p:pRg st="1" end="1"/>
                                            </p:txEl>
                                          </p:spTgt>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1000"/>
                                  </p:stCondLst>
                                  <p:childTnLst>
                                    <p:set>
                                      <p:cBhvr>
                                        <p:cTn id="18" dur="1" fill="hold">
                                          <p:stCondLst>
                                            <p:cond delay="0"/>
                                          </p:stCondLst>
                                        </p:cTn>
                                        <p:tgtEl>
                                          <p:spTgt spid="226313"/>
                                        </p:tgtEl>
                                        <p:attrNameLst>
                                          <p:attrName>style.visibility</p:attrName>
                                        </p:attrNameLst>
                                      </p:cBhvr>
                                      <p:to>
                                        <p:strVal val="visible"/>
                                      </p:to>
                                    </p:set>
                                    <p:animEffect transition="in" filter="checkerboard(across)">
                                      <p:cBhvr>
                                        <p:cTn id="19" dur="500"/>
                                        <p:tgtEl>
                                          <p:spTgt spid="226313"/>
                                        </p:tgtEl>
                                      </p:cBhvr>
                                    </p:animEffect>
                                  </p:childTnLst>
                                </p:cTn>
                              </p:par>
                            </p:childTnLst>
                          </p:cTn>
                        </p:par>
                        <p:par>
                          <p:cTn id="20" fill="hold">
                            <p:stCondLst>
                              <p:cond delay="2000"/>
                            </p:stCondLst>
                            <p:childTnLst>
                              <p:par>
                                <p:cTn id="21" presetID="50" presetClass="entr" presetSubtype="0" decel="100000" fill="hold" nodeType="afterEffect">
                                  <p:stCondLst>
                                    <p:cond delay="0"/>
                                  </p:stCondLst>
                                  <p:childTnLst>
                                    <p:set>
                                      <p:cBhvr>
                                        <p:cTn id="22" dur="1" fill="hold">
                                          <p:stCondLst>
                                            <p:cond delay="0"/>
                                          </p:stCondLst>
                                        </p:cTn>
                                        <p:tgtEl>
                                          <p:spTgt spid="226319"/>
                                        </p:tgtEl>
                                        <p:attrNameLst>
                                          <p:attrName>style.visibility</p:attrName>
                                        </p:attrNameLst>
                                      </p:cBhvr>
                                      <p:to>
                                        <p:strVal val="visible"/>
                                      </p:to>
                                    </p:set>
                                    <p:anim calcmode="lin" valueType="num">
                                      <p:cBhvr>
                                        <p:cTn id="23" dur="1000" fill="hold"/>
                                        <p:tgtEl>
                                          <p:spTgt spid="226319"/>
                                        </p:tgtEl>
                                        <p:attrNameLst>
                                          <p:attrName>ppt_w</p:attrName>
                                        </p:attrNameLst>
                                      </p:cBhvr>
                                      <p:tavLst>
                                        <p:tav tm="0">
                                          <p:val>
                                            <p:strVal val="#ppt_w+.3"/>
                                          </p:val>
                                        </p:tav>
                                        <p:tav tm="100000">
                                          <p:val>
                                            <p:strVal val="#ppt_w"/>
                                          </p:val>
                                        </p:tav>
                                      </p:tavLst>
                                    </p:anim>
                                    <p:anim calcmode="lin" valueType="num">
                                      <p:cBhvr>
                                        <p:cTn id="24" dur="1000" fill="hold"/>
                                        <p:tgtEl>
                                          <p:spTgt spid="226319"/>
                                        </p:tgtEl>
                                        <p:attrNameLst>
                                          <p:attrName>ppt_h</p:attrName>
                                        </p:attrNameLst>
                                      </p:cBhvr>
                                      <p:tavLst>
                                        <p:tav tm="0">
                                          <p:val>
                                            <p:strVal val="#ppt_h"/>
                                          </p:val>
                                        </p:tav>
                                        <p:tav tm="100000">
                                          <p:val>
                                            <p:strVal val="#ppt_h"/>
                                          </p:val>
                                        </p:tav>
                                      </p:tavLst>
                                    </p:anim>
                                    <p:animEffect transition="in" filter="fade">
                                      <p:cBhvr>
                                        <p:cTn id="25" dur="1000"/>
                                        <p:tgtEl>
                                          <p:spTgt spid="226319"/>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226315"/>
                                        </p:tgtEl>
                                        <p:attrNameLst>
                                          <p:attrName>style.visibility</p:attrName>
                                        </p:attrNameLst>
                                      </p:cBhvr>
                                      <p:to>
                                        <p:strVal val="visible"/>
                                      </p:to>
                                    </p:set>
                                    <p:animEffect transition="in" filter="wipe(down)">
                                      <p:cBhvr>
                                        <p:cTn id="29" dur="500"/>
                                        <p:tgtEl>
                                          <p:spTgt spid="226315"/>
                                        </p:tgtEl>
                                      </p:cBhvr>
                                    </p:animEffect>
                                  </p:childTnLst>
                                </p:cTn>
                              </p:par>
                            </p:childTnLst>
                          </p:cTn>
                        </p:par>
                        <p:par>
                          <p:cTn id="30" fill="hold">
                            <p:stCondLst>
                              <p:cond delay="3500"/>
                            </p:stCondLst>
                            <p:childTnLst>
                              <p:par>
                                <p:cTn id="31" presetID="37" presetClass="entr" presetSubtype="0" fill="hold" nodeType="afterEffect">
                                  <p:stCondLst>
                                    <p:cond delay="0"/>
                                  </p:stCondLst>
                                  <p:childTnLst>
                                    <p:set>
                                      <p:cBhvr>
                                        <p:cTn id="32" dur="1" fill="hold">
                                          <p:stCondLst>
                                            <p:cond delay="0"/>
                                          </p:stCondLst>
                                        </p:cTn>
                                        <p:tgtEl>
                                          <p:spTgt spid="226317"/>
                                        </p:tgtEl>
                                        <p:attrNameLst>
                                          <p:attrName>style.visibility</p:attrName>
                                        </p:attrNameLst>
                                      </p:cBhvr>
                                      <p:to>
                                        <p:strVal val="visible"/>
                                      </p:to>
                                    </p:set>
                                    <p:animEffect transition="in" filter="fade">
                                      <p:cBhvr>
                                        <p:cTn id="33" dur="1000"/>
                                        <p:tgtEl>
                                          <p:spTgt spid="226317"/>
                                        </p:tgtEl>
                                      </p:cBhvr>
                                    </p:animEffect>
                                    <p:anim calcmode="lin" valueType="num">
                                      <p:cBhvr>
                                        <p:cTn id="34" dur="1000" fill="hold"/>
                                        <p:tgtEl>
                                          <p:spTgt spid="226317"/>
                                        </p:tgtEl>
                                        <p:attrNameLst>
                                          <p:attrName>ppt_x</p:attrName>
                                        </p:attrNameLst>
                                      </p:cBhvr>
                                      <p:tavLst>
                                        <p:tav tm="0">
                                          <p:val>
                                            <p:strVal val="#ppt_x"/>
                                          </p:val>
                                        </p:tav>
                                        <p:tav tm="100000">
                                          <p:val>
                                            <p:strVal val="#ppt_x"/>
                                          </p:val>
                                        </p:tav>
                                      </p:tavLst>
                                    </p:anim>
                                    <p:anim calcmode="lin" valueType="num">
                                      <p:cBhvr>
                                        <p:cTn id="35" dur="900" decel="100000" fill="hold"/>
                                        <p:tgtEl>
                                          <p:spTgt spid="22631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263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uiExpand="1"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Auditory Tools</a:t>
            </a:r>
          </a:p>
        </p:txBody>
      </p:sp>
      <p:sp>
        <p:nvSpPr>
          <p:cNvPr id="231427" name="Rectangle 3"/>
          <p:cNvSpPr>
            <a:spLocks noGrp="1" noChangeArrowheads="1"/>
          </p:cNvSpPr>
          <p:nvPr>
            <p:ph type="body" idx="1"/>
          </p:nvPr>
        </p:nvSpPr>
        <p:spPr>
          <a:xfrm>
            <a:off x="-76200" y="1143000"/>
            <a:ext cx="7772400" cy="4114800"/>
          </a:xfrm>
        </p:spPr>
        <p:txBody>
          <a:bodyPr/>
          <a:lstStyle/>
          <a:p>
            <a:r>
              <a:rPr lang="en-US" sz="3800"/>
              <a:t>Talking Money Identifier</a:t>
            </a:r>
          </a:p>
          <a:p>
            <a:r>
              <a:rPr lang="en-US" sz="3800"/>
              <a:t>Talking Dictionaries</a:t>
            </a:r>
          </a:p>
          <a:p>
            <a:pPr lvl="2"/>
            <a:r>
              <a:rPr lang="en-US" sz="3200"/>
              <a:t>Language Master Talking Dictionary Model LM6000SE</a:t>
            </a:r>
          </a:p>
        </p:txBody>
      </p:sp>
      <p:pic>
        <p:nvPicPr>
          <p:cNvPr id="231429" name="Picture 5" descr="Photograph of the Franklins Language Master Special Edition talking dictionary and the Children's talking dictionary."/>
          <p:cNvPicPr>
            <a:picLocks noChangeAspect="1" noChangeArrowheads="1"/>
          </p:cNvPicPr>
          <p:nvPr/>
        </p:nvPicPr>
        <p:blipFill>
          <a:blip r:embed="rId4"/>
          <a:srcRect/>
          <a:stretch>
            <a:fillRect/>
          </a:stretch>
        </p:blipFill>
        <p:spPr bwMode="auto">
          <a:xfrm>
            <a:off x="2667000" y="4221163"/>
            <a:ext cx="2667000" cy="2027237"/>
          </a:xfrm>
          <a:prstGeom prst="rect">
            <a:avLst/>
          </a:prstGeom>
          <a:noFill/>
        </p:spPr>
      </p:pic>
      <p:pic>
        <p:nvPicPr>
          <p:cNvPr id="231430" name="Picture 6" descr="Photograph of the Note Teller Money Identifier"/>
          <p:cNvPicPr>
            <a:picLocks noChangeAspect="1" noChangeArrowheads="1"/>
          </p:cNvPicPr>
          <p:nvPr/>
        </p:nvPicPr>
        <p:blipFill>
          <a:blip r:embed="rId5"/>
          <a:srcRect/>
          <a:stretch>
            <a:fillRect/>
          </a:stretch>
        </p:blipFill>
        <p:spPr bwMode="auto">
          <a:xfrm>
            <a:off x="304800" y="3810000"/>
            <a:ext cx="2044700" cy="2895600"/>
          </a:xfrm>
          <a:prstGeom prst="rect">
            <a:avLst/>
          </a:prstGeom>
          <a:noFill/>
        </p:spPr>
      </p:pic>
      <p:pic>
        <p:nvPicPr>
          <p:cNvPr id="231431" name="Picture 7" descr="Photograph of the Franklin Speaking Language Master, Special Edition">
            <a:hlinkClick r:id="rId6"/>
          </p:cNvPr>
          <p:cNvPicPr>
            <a:picLocks noChangeAspect="1" noChangeArrowheads="1"/>
          </p:cNvPicPr>
          <p:nvPr/>
        </p:nvPicPr>
        <p:blipFill>
          <a:blip r:embed="rId7"/>
          <a:srcRect/>
          <a:stretch>
            <a:fillRect/>
          </a:stretch>
        </p:blipFill>
        <p:spPr bwMode="auto">
          <a:xfrm>
            <a:off x="5638800" y="3657600"/>
            <a:ext cx="3429000" cy="3429000"/>
          </a:xfrm>
          <a:prstGeom prst="rect">
            <a:avLst/>
          </a:prstGeom>
          <a:noFill/>
        </p:spPr>
      </p:pic>
      <p:pic>
        <p:nvPicPr>
          <p:cNvPr id="231433" name="Picture 9" descr="Photograph of the iBill Talking Banknote Identifier."/>
          <p:cNvPicPr>
            <a:picLocks noChangeAspect="1" noChangeArrowheads="1"/>
          </p:cNvPicPr>
          <p:nvPr/>
        </p:nvPicPr>
        <p:blipFill>
          <a:blip r:embed="rId8"/>
          <a:srcRect/>
          <a:stretch>
            <a:fillRect/>
          </a:stretch>
        </p:blipFill>
        <p:spPr bwMode="auto">
          <a:xfrm>
            <a:off x="7239000" y="838200"/>
            <a:ext cx="1828800" cy="1925638"/>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 calcmode="lin" valueType="num">
                                      <p:cBhvr additive="base">
                                        <p:cTn id="7" dur="1000" fill="hold"/>
                                        <p:tgtEl>
                                          <p:spTgt spid="231427">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3142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31430"/>
                                        </p:tgtEl>
                                        <p:attrNameLst>
                                          <p:attrName>style.visibility</p:attrName>
                                        </p:attrNameLst>
                                      </p:cBhvr>
                                      <p:to>
                                        <p:strVal val="visible"/>
                                      </p:to>
                                    </p:set>
                                    <p:anim calcmode="lin" valueType="num">
                                      <p:cBhvr additive="base">
                                        <p:cTn id="12" dur="1000" fill="hold"/>
                                        <p:tgtEl>
                                          <p:spTgt spid="231430"/>
                                        </p:tgtEl>
                                        <p:attrNameLst>
                                          <p:attrName>ppt_x</p:attrName>
                                        </p:attrNameLst>
                                      </p:cBhvr>
                                      <p:tavLst>
                                        <p:tav tm="0">
                                          <p:val>
                                            <p:strVal val="#ppt_x"/>
                                          </p:val>
                                        </p:tav>
                                        <p:tav tm="100000">
                                          <p:val>
                                            <p:strVal val="#ppt_x"/>
                                          </p:val>
                                        </p:tav>
                                      </p:tavLst>
                                    </p:anim>
                                    <p:anim calcmode="lin" valueType="num">
                                      <p:cBhvr additive="base">
                                        <p:cTn id="13" dur="1000" fill="hold"/>
                                        <p:tgtEl>
                                          <p:spTgt spid="231430"/>
                                        </p:tgtEl>
                                        <p:attrNameLst>
                                          <p:attrName>ppt_y</p:attrName>
                                        </p:attrNameLst>
                                      </p:cBhvr>
                                      <p:tavLst>
                                        <p:tav tm="0">
                                          <p:val>
                                            <p:strVal val="1+#ppt_h/2"/>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231433"/>
                                        </p:tgtEl>
                                        <p:attrNameLst>
                                          <p:attrName>style.visibility</p:attrName>
                                        </p:attrNameLst>
                                      </p:cBhvr>
                                      <p:to>
                                        <p:strVal val="visible"/>
                                      </p:to>
                                    </p:set>
                                    <p:anim calcmode="lin" valueType="num">
                                      <p:cBhvr additive="base">
                                        <p:cTn id="16" dur="1000" fill="hold"/>
                                        <p:tgtEl>
                                          <p:spTgt spid="231433"/>
                                        </p:tgtEl>
                                        <p:attrNameLst>
                                          <p:attrName>ppt_x</p:attrName>
                                        </p:attrNameLst>
                                      </p:cBhvr>
                                      <p:tavLst>
                                        <p:tav tm="0">
                                          <p:val>
                                            <p:strVal val="1+#ppt_w/2"/>
                                          </p:val>
                                        </p:tav>
                                        <p:tav tm="100000">
                                          <p:val>
                                            <p:strVal val="#ppt_x"/>
                                          </p:val>
                                        </p:tav>
                                      </p:tavLst>
                                    </p:anim>
                                    <p:anim calcmode="lin" valueType="num">
                                      <p:cBhvr additive="base">
                                        <p:cTn id="17" dur="1000" fill="hold"/>
                                        <p:tgtEl>
                                          <p:spTgt spid="231433"/>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1000"/>
                                  </p:stCondLst>
                                  <p:childTnLst>
                                    <p:set>
                                      <p:cBhvr>
                                        <p:cTn id="20" dur="1" fill="hold">
                                          <p:stCondLst>
                                            <p:cond delay="0"/>
                                          </p:stCondLst>
                                        </p:cTn>
                                        <p:tgtEl>
                                          <p:spTgt spid="231427">
                                            <p:txEl>
                                              <p:pRg st="1" end="1"/>
                                            </p:txEl>
                                          </p:spTgt>
                                        </p:tgtEl>
                                        <p:attrNameLst>
                                          <p:attrName>style.visibility</p:attrName>
                                        </p:attrNameLst>
                                      </p:cBhvr>
                                      <p:to>
                                        <p:strVal val="visible"/>
                                      </p:to>
                                    </p:set>
                                    <p:anim calcmode="lin" valueType="num">
                                      <p:cBhvr additive="base">
                                        <p:cTn id="21" dur="1000" fill="hold"/>
                                        <p:tgtEl>
                                          <p:spTgt spid="231427">
                                            <p:txEl>
                                              <p:pRg st="1" end="1"/>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231427">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4000"/>
                            </p:stCondLst>
                            <p:childTnLst>
                              <p:par>
                                <p:cTn id="24" presetID="2" presetClass="entr" presetSubtype="2" fill="hold" grpId="0" nodeType="afterEffect">
                                  <p:stCondLst>
                                    <p:cond delay="0"/>
                                  </p:stCondLst>
                                  <p:childTnLst>
                                    <p:set>
                                      <p:cBhvr>
                                        <p:cTn id="25" dur="1" fill="hold">
                                          <p:stCondLst>
                                            <p:cond delay="0"/>
                                          </p:stCondLst>
                                        </p:cTn>
                                        <p:tgtEl>
                                          <p:spTgt spid="231427">
                                            <p:txEl>
                                              <p:pRg st="2" end="2"/>
                                            </p:txEl>
                                          </p:spTgt>
                                        </p:tgtEl>
                                        <p:attrNameLst>
                                          <p:attrName>style.visibility</p:attrName>
                                        </p:attrNameLst>
                                      </p:cBhvr>
                                      <p:to>
                                        <p:strVal val="visible"/>
                                      </p:to>
                                    </p:set>
                                    <p:anim calcmode="lin" valueType="num">
                                      <p:cBhvr additive="base">
                                        <p:cTn id="26" dur="1000" fill="hold"/>
                                        <p:tgtEl>
                                          <p:spTgt spid="231427">
                                            <p:txEl>
                                              <p:pRg st="2" end="2"/>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231427">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5000"/>
                            </p:stCondLst>
                            <p:childTnLst>
                              <p:par>
                                <p:cTn id="29" presetID="2" presetClass="entr" presetSubtype="6" fill="hold" nodeType="afterEffect">
                                  <p:stCondLst>
                                    <p:cond delay="0"/>
                                  </p:stCondLst>
                                  <p:childTnLst>
                                    <p:set>
                                      <p:cBhvr>
                                        <p:cTn id="30" dur="1" fill="hold">
                                          <p:stCondLst>
                                            <p:cond delay="0"/>
                                          </p:stCondLst>
                                        </p:cTn>
                                        <p:tgtEl>
                                          <p:spTgt spid="231429"/>
                                        </p:tgtEl>
                                        <p:attrNameLst>
                                          <p:attrName>style.visibility</p:attrName>
                                        </p:attrNameLst>
                                      </p:cBhvr>
                                      <p:to>
                                        <p:strVal val="visible"/>
                                      </p:to>
                                    </p:set>
                                    <p:anim calcmode="lin" valueType="num">
                                      <p:cBhvr additive="base">
                                        <p:cTn id="31" dur="1000" fill="hold"/>
                                        <p:tgtEl>
                                          <p:spTgt spid="231429"/>
                                        </p:tgtEl>
                                        <p:attrNameLst>
                                          <p:attrName>ppt_x</p:attrName>
                                        </p:attrNameLst>
                                      </p:cBhvr>
                                      <p:tavLst>
                                        <p:tav tm="0">
                                          <p:val>
                                            <p:strVal val="1+#ppt_w/2"/>
                                          </p:val>
                                        </p:tav>
                                        <p:tav tm="100000">
                                          <p:val>
                                            <p:strVal val="#ppt_x"/>
                                          </p:val>
                                        </p:tav>
                                      </p:tavLst>
                                    </p:anim>
                                    <p:anim calcmode="lin" valueType="num">
                                      <p:cBhvr additive="base">
                                        <p:cTn id="32" dur="1000" fill="hold"/>
                                        <p:tgtEl>
                                          <p:spTgt spid="231429"/>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55" presetClass="entr" presetSubtype="0" fill="hold" nodeType="afterEffect">
                                  <p:stCondLst>
                                    <p:cond delay="0"/>
                                  </p:stCondLst>
                                  <p:childTnLst>
                                    <p:set>
                                      <p:cBhvr>
                                        <p:cTn id="35" dur="1" fill="hold">
                                          <p:stCondLst>
                                            <p:cond delay="0"/>
                                          </p:stCondLst>
                                        </p:cTn>
                                        <p:tgtEl>
                                          <p:spTgt spid="231431"/>
                                        </p:tgtEl>
                                        <p:attrNameLst>
                                          <p:attrName>style.visibility</p:attrName>
                                        </p:attrNameLst>
                                      </p:cBhvr>
                                      <p:to>
                                        <p:strVal val="visible"/>
                                      </p:to>
                                    </p:set>
                                    <p:anim calcmode="lin" valueType="num">
                                      <p:cBhvr>
                                        <p:cTn id="36" dur="1000" fill="hold"/>
                                        <p:tgtEl>
                                          <p:spTgt spid="231431"/>
                                        </p:tgtEl>
                                        <p:attrNameLst>
                                          <p:attrName>ppt_w</p:attrName>
                                        </p:attrNameLst>
                                      </p:cBhvr>
                                      <p:tavLst>
                                        <p:tav tm="0">
                                          <p:val>
                                            <p:strVal val="#ppt_w*0.70"/>
                                          </p:val>
                                        </p:tav>
                                        <p:tav tm="100000">
                                          <p:val>
                                            <p:strVal val="#ppt_w"/>
                                          </p:val>
                                        </p:tav>
                                      </p:tavLst>
                                    </p:anim>
                                    <p:anim calcmode="lin" valueType="num">
                                      <p:cBhvr>
                                        <p:cTn id="37" dur="1000" fill="hold"/>
                                        <p:tgtEl>
                                          <p:spTgt spid="231431"/>
                                        </p:tgtEl>
                                        <p:attrNameLst>
                                          <p:attrName>ppt_h</p:attrName>
                                        </p:attrNameLst>
                                      </p:cBhvr>
                                      <p:tavLst>
                                        <p:tav tm="0">
                                          <p:val>
                                            <p:strVal val="#ppt_h"/>
                                          </p:val>
                                        </p:tav>
                                        <p:tav tm="100000">
                                          <p:val>
                                            <p:strVal val="#ppt_h"/>
                                          </p:val>
                                        </p:tav>
                                      </p:tavLst>
                                    </p:anim>
                                    <p:animEffect transition="in" filter="fade">
                                      <p:cBhvr>
                                        <p:cTn id="38" dur="1000"/>
                                        <p:tgtEl>
                                          <p:spTgt spid="231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uiExpand="1"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Photograph of the PAC Mate BNS accessible PDA."/>
          <p:cNvPicPr>
            <a:picLocks noChangeAspect="1" noChangeArrowheads="1"/>
          </p:cNvPicPr>
          <p:nvPr/>
        </p:nvPicPr>
        <p:blipFill>
          <a:blip r:embed="rId4"/>
          <a:srcRect/>
          <a:stretch>
            <a:fillRect/>
          </a:stretch>
        </p:blipFill>
        <p:spPr bwMode="auto">
          <a:xfrm>
            <a:off x="6096000" y="4576763"/>
            <a:ext cx="2819400" cy="2281237"/>
          </a:xfrm>
          <a:prstGeom prst="rect">
            <a:avLst/>
          </a:prstGeom>
          <a:noFill/>
        </p:spPr>
      </p:pic>
      <p:pic>
        <p:nvPicPr>
          <p:cNvPr id="230403" name="Picture 3" descr="Photograph of the APH Braille 'n Speak Scholar accessible PDA."/>
          <p:cNvPicPr>
            <a:picLocks noChangeAspect="1" noChangeArrowheads="1"/>
          </p:cNvPicPr>
          <p:nvPr/>
        </p:nvPicPr>
        <p:blipFill>
          <a:blip r:embed="rId5"/>
          <a:srcRect/>
          <a:stretch>
            <a:fillRect/>
          </a:stretch>
        </p:blipFill>
        <p:spPr bwMode="auto">
          <a:xfrm>
            <a:off x="3429000" y="4953000"/>
            <a:ext cx="2362200" cy="1833563"/>
          </a:xfrm>
          <a:prstGeom prst="rect">
            <a:avLst/>
          </a:prstGeom>
          <a:noFill/>
        </p:spPr>
      </p:pic>
      <p:sp>
        <p:nvSpPr>
          <p:cNvPr id="230404" name="Rectangle 4"/>
          <p:cNvSpPr>
            <a:spLocks noGrp="1" noChangeArrowheads="1"/>
          </p:cNvSpPr>
          <p:nvPr>
            <p:ph type="title"/>
          </p:nvPr>
        </p:nvSpPr>
        <p:spPr/>
        <p:txBody>
          <a:bodyPr/>
          <a:lstStyle/>
          <a:p>
            <a:r>
              <a:rPr lang="en-US" sz="4000"/>
              <a:t>Auditory Tools</a:t>
            </a:r>
          </a:p>
        </p:txBody>
      </p:sp>
      <p:sp>
        <p:nvSpPr>
          <p:cNvPr id="230405" name="Rectangle 5"/>
          <p:cNvSpPr>
            <a:spLocks noGrp="1" noChangeArrowheads="1"/>
          </p:cNvSpPr>
          <p:nvPr>
            <p:ph type="body" idx="1"/>
          </p:nvPr>
        </p:nvSpPr>
        <p:spPr>
          <a:xfrm>
            <a:off x="228600" y="1371600"/>
            <a:ext cx="8229600" cy="4530725"/>
          </a:xfrm>
        </p:spPr>
        <p:txBody>
          <a:bodyPr/>
          <a:lstStyle/>
          <a:p>
            <a:r>
              <a:rPr lang="en-US" sz="3800"/>
              <a:t>Accessible Personal Digital Assistants (PDAs)</a:t>
            </a:r>
          </a:p>
          <a:p>
            <a:pPr lvl="1"/>
            <a:r>
              <a:rPr lang="en-US" sz="3600"/>
              <a:t>Non-visual</a:t>
            </a:r>
          </a:p>
        </p:txBody>
      </p:sp>
      <p:pic>
        <p:nvPicPr>
          <p:cNvPr id="230407" name="Picture 7" descr="Photograph of the VoiceNote QT accessible PDA."/>
          <p:cNvPicPr>
            <a:picLocks noChangeAspect="1" noChangeArrowheads="1"/>
          </p:cNvPicPr>
          <p:nvPr/>
        </p:nvPicPr>
        <p:blipFill>
          <a:blip r:embed="rId6"/>
          <a:srcRect/>
          <a:stretch>
            <a:fillRect/>
          </a:stretch>
        </p:blipFill>
        <p:spPr bwMode="auto">
          <a:xfrm rot="-713626">
            <a:off x="4953000" y="2819400"/>
            <a:ext cx="3465513" cy="1571625"/>
          </a:xfrm>
          <a:prstGeom prst="rect">
            <a:avLst/>
          </a:prstGeom>
          <a:noFill/>
        </p:spPr>
      </p:pic>
      <p:pic>
        <p:nvPicPr>
          <p:cNvPr id="230412" name="Picture 12" descr="Photograph of the VoiceNote mPower QT from HumanWare">
            <a:hlinkClick r:id="rId7"/>
          </p:cNvPr>
          <p:cNvPicPr>
            <a:picLocks noChangeAspect="1" noChangeArrowheads="1"/>
          </p:cNvPicPr>
          <p:nvPr/>
        </p:nvPicPr>
        <p:blipFill>
          <a:blip r:embed="rId8"/>
          <a:srcRect/>
          <a:stretch>
            <a:fillRect/>
          </a:stretch>
        </p:blipFill>
        <p:spPr bwMode="auto">
          <a:xfrm rot="-1104623">
            <a:off x="323850" y="3733800"/>
            <a:ext cx="3105150" cy="2338388"/>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30405">
                                            <p:txEl>
                                              <p:pRg st="0" end="0"/>
                                            </p:txEl>
                                          </p:spTgt>
                                        </p:tgtEl>
                                        <p:attrNameLst>
                                          <p:attrName>style.visibility</p:attrName>
                                        </p:attrNameLst>
                                      </p:cBhvr>
                                      <p:to>
                                        <p:strVal val="visible"/>
                                      </p:to>
                                    </p:set>
                                    <p:animEffect transition="in" filter="dissolve">
                                      <p:cBhvr>
                                        <p:cTn id="7" dur="500"/>
                                        <p:tgtEl>
                                          <p:spTgt spid="23040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0405">
                                            <p:txEl>
                                              <p:pRg st="1" end="1"/>
                                            </p:txEl>
                                          </p:spTgt>
                                        </p:tgtEl>
                                        <p:attrNameLst>
                                          <p:attrName>style.visibility</p:attrName>
                                        </p:attrNameLst>
                                      </p:cBhvr>
                                      <p:to>
                                        <p:strVal val="visible"/>
                                      </p:to>
                                    </p:set>
                                    <p:animEffect transition="in" filter="dissolve">
                                      <p:cBhvr>
                                        <p:cTn id="10" dur="500"/>
                                        <p:tgtEl>
                                          <p:spTgt spid="230405">
                                            <p:txEl>
                                              <p:pRg st="1" end="1"/>
                                            </p:txEl>
                                          </p:spTgt>
                                        </p:tgtEl>
                                      </p:cBhvr>
                                    </p:animEffect>
                                  </p:childTnLst>
                                </p:cTn>
                              </p:par>
                              <p:par>
                                <p:cTn id="11" presetID="53" presetClass="entr" presetSubtype="0" fill="hold" nodeType="withEffect">
                                  <p:stCondLst>
                                    <p:cond delay="500"/>
                                  </p:stCondLst>
                                  <p:childTnLst>
                                    <p:set>
                                      <p:cBhvr>
                                        <p:cTn id="12" dur="1" fill="hold">
                                          <p:stCondLst>
                                            <p:cond delay="0"/>
                                          </p:stCondLst>
                                        </p:cTn>
                                        <p:tgtEl>
                                          <p:spTgt spid="230403"/>
                                        </p:tgtEl>
                                        <p:attrNameLst>
                                          <p:attrName>style.visibility</p:attrName>
                                        </p:attrNameLst>
                                      </p:cBhvr>
                                      <p:to>
                                        <p:strVal val="visible"/>
                                      </p:to>
                                    </p:set>
                                    <p:anim calcmode="lin" valueType="num">
                                      <p:cBhvr>
                                        <p:cTn id="13" dur="500" fill="hold"/>
                                        <p:tgtEl>
                                          <p:spTgt spid="230403"/>
                                        </p:tgtEl>
                                        <p:attrNameLst>
                                          <p:attrName>ppt_w</p:attrName>
                                        </p:attrNameLst>
                                      </p:cBhvr>
                                      <p:tavLst>
                                        <p:tav tm="0">
                                          <p:val>
                                            <p:fltVal val="0"/>
                                          </p:val>
                                        </p:tav>
                                        <p:tav tm="100000">
                                          <p:val>
                                            <p:strVal val="#ppt_w"/>
                                          </p:val>
                                        </p:tav>
                                      </p:tavLst>
                                    </p:anim>
                                    <p:anim calcmode="lin" valueType="num">
                                      <p:cBhvr>
                                        <p:cTn id="14" dur="500" fill="hold"/>
                                        <p:tgtEl>
                                          <p:spTgt spid="230403"/>
                                        </p:tgtEl>
                                        <p:attrNameLst>
                                          <p:attrName>ppt_h</p:attrName>
                                        </p:attrNameLst>
                                      </p:cBhvr>
                                      <p:tavLst>
                                        <p:tav tm="0">
                                          <p:val>
                                            <p:fltVal val="0"/>
                                          </p:val>
                                        </p:tav>
                                        <p:tav tm="100000">
                                          <p:val>
                                            <p:strVal val="#ppt_h"/>
                                          </p:val>
                                        </p:tav>
                                      </p:tavLst>
                                    </p:anim>
                                    <p:animEffect transition="in" filter="fade">
                                      <p:cBhvr>
                                        <p:cTn id="15" dur="500"/>
                                        <p:tgtEl>
                                          <p:spTgt spid="230403"/>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30407"/>
                                        </p:tgtEl>
                                        <p:attrNameLst>
                                          <p:attrName>style.visibility</p:attrName>
                                        </p:attrNameLst>
                                      </p:cBhvr>
                                      <p:to>
                                        <p:strVal val="visible"/>
                                      </p:to>
                                    </p:set>
                                    <p:anim calcmode="lin" valueType="num">
                                      <p:cBhvr>
                                        <p:cTn id="19" dur="1000" fill="hold"/>
                                        <p:tgtEl>
                                          <p:spTgt spid="230407"/>
                                        </p:tgtEl>
                                        <p:attrNameLst>
                                          <p:attrName>ppt_w</p:attrName>
                                        </p:attrNameLst>
                                      </p:cBhvr>
                                      <p:tavLst>
                                        <p:tav tm="0">
                                          <p:val>
                                            <p:fltVal val="0"/>
                                          </p:val>
                                        </p:tav>
                                        <p:tav tm="100000">
                                          <p:val>
                                            <p:strVal val="#ppt_w"/>
                                          </p:val>
                                        </p:tav>
                                      </p:tavLst>
                                    </p:anim>
                                    <p:anim calcmode="lin" valueType="num">
                                      <p:cBhvr>
                                        <p:cTn id="20" dur="1000" fill="hold"/>
                                        <p:tgtEl>
                                          <p:spTgt spid="230407"/>
                                        </p:tgtEl>
                                        <p:attrNameLst>
                                          <p:attrName>ppt_h</p:attrName>
                                        </p:attrNameLst>
                                      </p:cBhvr>
                                      <p:tavLst>
                                        <p:tav tm="0">
                                          <p:val>
                                            <p:fltVal val="0"/>
                                          </p:val>
                                        </p:tav>
                                        <p:tav tm="100000">
                                          <p:val>
                                            <p:strVal val="#ppt_h"/>
                                          </p:val>
                                        </p:tav>
                                      </p:tavLst>
                                    </p:anim>
                                    <p:animEffect transition="in" filter="fade">
                                      <p:cBhvr>
                                        <p:cTn id="21" dur="1000"/>
                                        <p:tgtEl>
                                          <p:spTgt spid="230407"/>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230402"/>
                                        </p:tgtEl>
                                        <p:attrNameLst>
                                          <p:attrName>style.visibility</p:attrName>
                                        </p:attrNameLst>
                                      </p:cBhvr>
                                      <p:to>
                                        <p:strVal val="visible"/>
                                      </p:to>
                                    </p:set>
                                    <p:anim calcmode="lin" valueType="num">
                                      <p:cBhvr>
                                        <p:cTn id="25" dur="500" fill="hold"/>
                                        <p:tgtEl>
                                          <p:spTgt spid="230402"/>
                                        </p:tgtEl>
                                        <p:attrNameLst>
                                          <p:attrName>ppt_w</p:attrName>
                                        </p:attrNameLst>
                                      </p:cBhvr>
                                      <p:tavLst>
                                        <p:tav tm="0">
                                          <p:val>
                                            <p:fltVal val="0"/>
                                          </p:val>
                                        </p:tav>
                                        <p:tav tm="100000">
                                          <p:val>
                                            <p:strVal val="#ppt_w"/>
                                          </p:val>
                                        </p:tav>
                                      </p:tavLst>
                                    </p:anim>
                                    <p:anim calcmode="lin" valueType="num">
                                      <p:cBhvr>
                                        <p:cTn id="26" dur="500" fill="hold"/>
                                        <p:tgtEl>
                                          <p:spTgt spid="230402"/>
                                        </p:tgtEl>
                                        <p:attrNameLst>
                                          <p:attrName>ppt_h</p:attrName>
                                        </p:attrNameLst>
                                      </p:cBhvr>
                                      <p:tavLst>
                                        <p:tav tm="0">
                                          <p:val>
                                            <p:fltVal val="0"/>
                                          </p:val>
                                        </p:tav>
                                        <p:tav tm="100000">
                                          <p:val>
                                            <p:strVal val="#ppt_h"/>
                                          </p:val>
                                        </p:tav>
                                      </p:tavLst>
                                    </p:anim>
                                    <p:animEffect transition="in" filter="fade">
                                      <p:cBhvr>
                                        <p:cTn id="27" dur="500"/>
                                        <p:tgtEl>
                                          <p:spTgt spid="230402"/>
                                        </p:tgtEl>
                                      </p:cBhvr>
                                    </p:animEffect>
                                  </p:childTnLst>
                                </p:cTn>
                              </p:par>
                            </p:childTnLst>
                          </p:cTn>
                        </p:par>
                        <p:par>
                          <p:cTn id="28" fill="hold">
                            <p:stCondLst>
                              <p:cond delay="2500"/>
                            </p:stCondLst>
                            <p:childTnLst>
                              <p:par>
                                <p:cTn id="29" presetID="8" presetClass="entr" presetSubtype="16" fill="hold" nodeType="afterEffect">
                                  <p:stCondLst>
                                    <p:cond delay="0"/>
                                  </p:stCondLst>
                                  <p:childTnLst>
                                    <p:set>
                                      <p:cBhvr>
                                        <p:cTn id="30" dur="1" fill="hold">
                                          <p:stCondLst>
                                            <p:cond delay="0"/>
                                          </p:stCondLst>
                                        </p:cTn>
                                        <p:tgtEl>
                                          <p:spTgt spid="230412"/>
                                        </p:tgtEl>
                                        <p:attrNameLst>
                                          <p:attrName>style.visibility</p:attrName>
                                        </p:attrNameLst>
                                      </p:cBhvr>
                                      <p:to>
                                        <p:strVal val="visible"/>
                                      </p:to>
                                    </p:set>
                                    <p:animEffect transition="in" filter="diamond(in)">
                                      <p:cBhvr>
                                        <p:cTn id="31" dur="2000"/>
                                        <p:tgtEl>
                                          <p:spTgt spid="230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5"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t>Writing Tools</a:t>
            </a:r>
          </a:p>
        </p:txBody>
      </p:sp>
      <p:sp>
        <p:nvSpPr>
          <p:cNvPr id="227331" name="Rectangle 3"/>
          <p:cNvSpPr>
            <a:spLocks noGrp="1" noChangeArrowheads="1"/>
          </p:cNvSpPr>
          <p:nvPr>
            <p:ph type="body" idx="1"/>
          </p:nvPr>
        </p:nvSpPr>
        <p:spPr>
          <a:xfrm>
            <a:off x="-76200" y="1600200"/>
            <a:ext cx="8229600" cy="2057400"/>
          </a:xfrm>
        </p:spPr>
        <p:txBody>
          <a:bodyPr/>
          <a:lstStyle/>
          <a:p>
            <a:pPr>
              <a:lnSpc>
                <a:spcPct val="80000"/>
              </a:lnSpc>
            </a:pPr>
            <a:r>
              <a:rPr lang="en-US" sz="3400"/>
              <a:t>Handwriting Tools</a:t>
            </a:r>
          </a:p>
          <a:p>
            <a:pPr lvl="1">
              <a:lnSpc>
                <a:spcPct val="80000"/>
              </a:lnSpc>
            </a:pPr>
            <a:r>
              <a:rPr lang="en-US" sz="3200"/>
              <a:t>Bold &amp; raised line paper</a:t>
            </a:r>
          </a:p>
          <a:p>
            <a:pPr lvl="1">
              <a:lnSpc>
                <a:spcPct val="80000"/>
              </a:lnSpc>
            </a:pPr>
            <a:r>
              <a:rPr lang="en-US" sz="3200"/>
              <a:t>Bold markers</a:t>
            </a:r>
          </a:p>
          <a:p>
            <a:pPr lvl="1">
              <a:lnSpc>
                <a:spcPct val="80000"/>
              </a:lnSpc>
            </a:pPr>
            <a:r>
              <a:rPr lang="en-US" sz="3200"/>
              <a:t>Writing guides</a:t>
            </a:r>
          </a:p>
        </p:txBody>
      </p:sp>
      <p:pic>
        <p:nvPicPr>
          <p:cNvPr id="227332" name="Picture 4" descr="Photograph of bold line paper."/>
          <p:cNvPicPr>
            <a:picLocks noChangeAspect="1" noChangeArrowheads="1"/>
          </p:cNvPicPr>
          <p:nvPr/>
        </p:nvPicPr>
        <p:blipFill>
          <a:blip r:embed="rId4"/>
          <a:srcRect/>
          <a:stretch>
            <a:fillRect/>
          </a:stretch>
        </p:blipFill>
        <p:spPr bwMode="auto">
          <a:xfrm>
            <a:off x="3733800" y="3657600"/>
            <a:ext cx="2373313" cy="2971800"/>
          </a:xfrm>
          <a:prstGeom prst="rect">
            <a:avLst/>
          </a:prstGeom>
          <a:noFill/>
          <a:ln w="9525">
            <a:noFill/>
            <a:miter lim="800000"/>
            <a:headEnd/>
            <a:tailEnd/>
          </a:ln>
        </p:spPr>
      </p:pic>
      <p:pic>
        <p:nvPicPr>
          <p:cNvPr id="227335" name="Picture 7" descr="Photograph of bold lined note pad measures 5 1/2 inches with bold marker lying on it">
            <a:hlinkClick r:id="rId5" tooltip="Click for Larger Image"/>
          </p:cNvPr>
          <p:cNvPicPr>
            <a:picLocks noChangeAspect="1" noChangeArrowheads="1"/>
          </p:cNvPicPr>
          <p:nvPr/>
        </p:nvPicPr>
        <p:blipFill>
          <a:blip r:embed="rId6"/>
          <a:srcRect/>
          <a:stretch>
            <a:fillRect/>
          </a:stretch>
        </p:blipFill>
        <p:spPr bwMode="auto">
          <a:xfrm>
            <a:off x="6248400" y="3048000"/>
            <a:ext cx="2590800" cy="2590800"/>
          </a:xfrm>
          <a:prstGeom prst="rect">
            <a:avLst/>
          </a:prstGeom>
          <a:noFill/>
        </p:spPr>
      </p:pic>
      <p:pic>
        <p:nvPicPr>
          <p:cNvPr id="227336" name="Picture 8" descr="Photograph of a 20/20 pen, Bold Line Writing Paper, and letter writing, signature, check writing, and envelope writing guides">
            <a:hlinkClick r:id="rId7" tooltip="Click for Larger Image"/>
          </p:cNvPr>
          <p:cNvPicPr>
            <a:picLocks noChangeAspect="1" noChangeArrowheads="1"/>
          </p:cNvPicPr>
          <p:nvPr/>
        </p:nvPicPr>
        <p:blipFill>
          <a:blip r:embed="rId8"/>
          <a:srcRect/>
          <a:stretch>
            <a:fillRect/>
          </a:stretch>
        </p:blipFill>
        <p:spPr bwMode="auto">
          <a:xfrm>
            <a:off x="228600" y="3657600"/>
            <a:ext cx="3124200" cy="3124200"/>
          </a:xfrm>
          <a:prstGeom prst="rect">
            <a:avLst/>
          </a:prstGeom>
          <a:noFill/>
        </p:spPr>
      </p:pic>
      <p:pic>
        <p:nvPicPr>
          <p:cNvPr id="227337" name="Picture 9" descr="Photograph of the  bold, black Sharpie Pens">
            <a:hlinkClick r:id="rId9" tooltip="Click for Larger Image"/>
          </p:cNvPr>
          <p:cNvPicPr>
            <a:picLocks noChangeAspect="1" noChangeArrowheads="1"/>
          </p:cNvPicPr>
          <p:nvPr/>
        </p:nvPicPr>
        <p:blipFill>
          <a:blip r:embed="rId10"/>
          <a:srcRect/>
          <a:stretch>
            <a:fillRect/>
          </a:stretch>
        </p:blipFill>
        <p:spPr bwMode="auto">
          <a:xfrm>
            <a:off x="6858000" y="381000"/>
            <a:ext cx="2057400" cy="20574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dissolve">
                                      <p:cBhvr>
                                        <p:cTn id="7" dur="500"/>
                                        <p:tgtEl>
                                          <p:spTgt spid="227331">
                                            <p:txEl>
                                              <p:pRg st="0" end="0"/>
                                            </p:txEl>
                                          </p:spTgt>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227331">
                                            <p:txEl>
                                              <p:pRg st="1" end="1"/>
                                            </p:txEl>
                                          </p:spTgt>
                                        </p:tgtEl>
                                        <p:attrNameLst>
                                          <p:attrName>style.visibility</p:attrName>
                                        </p:attrNameLst>
                                      </p:cBhvr>
                                      <p:to>
                                        <p:strVal val="visible"/>
                                      </p:to>
                                    </p:set>
                                    <p:animEffect transition="in" filter="dissolve">
                                      <p:cBhvr>
                                        <p:cTn id="10" dur="500"/>
                                        <p:tgtEl>
                                          <p:spTgt spid="22733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7331">
                                            <p:txEl>
                                              <p:pRg st="2" end="2"/>
                                            </p:txEl>
                                          </p:spTgt>
                                        </p:tgtEl>
                                        <p:attrNameLst>
                                          <p:attrName>style.visibility</p:attrName>
                                        </p:attrNameLst>
                                      </p:cBhvr>
                                      <p:to>
                                        <p:strVal val="visible"/>
                                      </p:to>
                                    </p:set>
                                    <p:animEffect transition="in" filter="dissolve">
                                      <p:cBhvr>
                                        <p:cTn id="13" dur="500"/>
                                        <p:tgtEl>
                                          <p:spTgt spid="22733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27331">
                                            <p:txEl>
                                              <p:pRg st="3" end="3"/>
                                            </p:txEl>
                                          </p:spTgt>
                                        </p:tgtEl>
                                        <p:attrNameLst>
                                          <p:attrName>style.visibility</p:attrName>
                                        </p:attrNameLst>
                                      </p:cBhvr>
                                      <p:to>
                                        <p:strVal val="visible"/>
                                      </p:to>
                                    </p:set>
                                    <p:animEffect transition="in" filter="dissolve">
                                      <p:cBhvr>
                                        <p:cTn id="16" dur="500"/>
                                        <p:tgtEl>
                                          <p:spTgt spid="227331">
                                            <p:txEl>
                                              <p:pRg st="3" end="3"/>
                                            </p:txEl>
                                          </p:spTgt>
                                        </p:tgtEl>
                                      </p:cBhvr>
                                    </p:animEffect>
                                  </p:childTnLst>
                                </p:cTn>
                              </p:par>
                              <p:par>
                                <p:cTn id="17" presetID="3" presetClass="entr" presetSubtype="10" fill="hold" nodeType="withEffect">
                                  <p:stCondLst>
                                    <p:cond delay="500"/>
                                  </p:stCondLst>
                                  <p:childTnLst>
                                    <p:set>
                                      <p:cBhvr>
                                        <p:cTn id="18" dur="1" fill="hold">
                                          <p:stCondLst>
                                            <p:cond delay="0"/>
                                          </p:stCondLst>
                                        </p:cTn>
                                        <p:tgtEl>
                                          <p:spTgt spid="227332"/>
                                        </p:tgtEl>
                                        <p:attrNameLst>
                                          <p:attrName>style.visibility</p:attrName>
                                        </p:attrNameLst>
                                      </p:cBhvr>
                                      <p:to>
                                        <p:strVal val="visible"/>
                                      </p:to>
                                    </p:set>
                                    <p:animEffect transition="in" filter="blinds(horizontal)">
                                      <p:cBhvr>
                                        <p:cTn id="19" dur="500"/>
                                        <p:tgtEl>
                                          <p:spTgt spid="227332"/>
                                        </p:tgtEl>
                                      </p:cBhvr>
                                    </p:animEffec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227335"/>
                                        </p:tgtEl>
                                        <p:attrNameLst>
                                          <p:attrName>style.visibility</p:attrName>
                                        </p:attrNameLst>
                                      </p:cBhvr>
                                      <p:to>
                                        <p:strVal val="visible"/>
                                      </p:to>
                                    </p:set>
                                  </p:childTnLst>
                                </p:cTn>
                              </p:par>
                            </p:childTnLst>
                          </p:cTn>
                        </p:par>
                        <p:par>
                          <p:cTn id="23" fill="hold">
                            <p:stCondLst>
                              <p:cond delay="1000"/>
                            </p:stCondLst>
                            <p:childTnLst>
                              <p:par>
                                <p:cTn id="24" presetID="3" presetClass="entr" presetSubtype="10" fill="hold" nodeType="afterEffect">
                                  <p:stCondLst>
                                    <p:cond delay="0"/>
                                  </p:stCondLst>
                                  <p:childTnLst>
                                    <p:set>
                                      <p:cBhvr>
                                        <p:cTn id="25" dur="1" fill="hold">
                                          <p:stCondLst>
                                            <p:cond delay="0"/>
                                          </p:stCondLst>
                                        </p:cTn>
                                        <p:tgtEl>
                                          <p:spTgt spid="227335"/>
                                        </p:tgtEl>
                                        <p:attrNameLst>
                                          <p:attrName>style.visibility</p:attrName>
                                        </p:attrNameLst>
                                      </p:cBhvr>
                                      <p:to>
                                        <p:strVal val="visible"/>
                                      </p:to>
                                    </p:set>
                                    <p:animEffect transition="in" filter="blinds(horizontal)">
                                      <p:cBhvr>
                                        <p:cTn id="26" dur="500"/>
                                        <p:tgtEl>
                                          <p:spTgt spid="227335"/>
                                        </p:tgtEl>
                                      </p:cBhvr>
                                    </p:animEffect>
                                  </p:childTnLst>
                                </p:cTn>
                              </p:par>
                            </p:childTnLst>
                          </p:cTn>
                        </p:par>
                        <p:par>
                          <p:cTn id="27" fill="hold">
                            <p:stCondLst>
                              <p:cond delay="1500"/>
                            </p:stCondLst>
                            <p:childTnLst>
                              <p:par>
                                <p:cTn id="28" presetID="6" presetClass="entr" presetSubtype="16" fill="hold" nodeType="afterEffect">
                                  <p:stCondLst>
                                    <p:cond delay="0"/>
                                  </p:stCondLst>
                                  <p:childTnLst>
                                    <p:set>
                                      <p:cBhvr>
                                        <p:cTn id="29" dur="1" fill="hold">
                                          <p:stCondLst>
                                            <p:cond delay="0"/>
                                          </p:stCondLst>
                                        </p:cTn>
                                        <p:tgtEl>
                                          <p:spTgt spid="227336"/>
                                        </p:tgtEl>
                                        <p:attrNameLst>
                                          <p:attrName>style.visibility</p:attrName>
                                        </p:attrNameLst>
                                      </p:cBhvr>
                                      <p:to>
                                        <p:strVal val="visible"/>
                                      </p:to>
                                    </p:set>
                                    <p:animEffect transition="in" filter="circle(in)">
                                      <p:cBhvr>
                                        <p:cTn id="30" dur="1000"/>
                                        <p:tgtEl>
                                          <p:spTgt spid="227336"/>
                                        </p:tgtEl>
                                      </p:cBhvr>
                                    </p:animEffect>
                                  </p:childTnLst>
                                </p:cTn>
                              </p:par>
                            </p:childTnLst>
                          </p:cTn>
                        </p:par>
                        <p:par>
                          <p:cTn id="31" fill="hold">
                            <p:stCondLst>
                              <p:cond delay="2500"/>
                            </p:stCondLst>
                            <p:childTnLst>
                              <p:par>
                                <p:cTn id="32" presetID="6" presetClass="entr" presetSubtype="16" fill="hold" nodeType="afterEffect">
                                  <p:stCondLst>
                                    <p:cond delay="0"/>
                                  </p:stCondLst>
                                  <p:childTnLst>
                                    <p:set>
                                      <p:cBhvr>
                                        <p:cTn id="33" dur="1" fill="hold">
                                          <p:stCondLst>
                                            <p:cond delay="0"/>
                                          </p:stCondLst>
                                        </p:cTn>
                                        <p:tgtEl>
                                          <p:spTgt spid="227337"/>
                                        </p:tgtEl>
                                        <p:attrNameLst>
                                          <p:attrName>style.visibility</p:attrName>
                                        </p:attrNameLst>
                                      </p:cBhvr>
                                      <p:to>
                                        <p:strVal val="visible"/>
                                      </p:to>
                                    </p:set>
                                    <p:animEffect transition="in" filter="circle(in)">
                                      <p:cBhvr>
                                        <p:cTn id="34" dur="1000"/>
                                        <p:tgtEl>
                                          <p:spTgt spid="227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t>Writing Tools</a:t>
            </a:r>
          </a:p>
        </p:txBody>
      </p:sp>
      <p:sp>
        <p:nvSpPr>
          <p:cNvPr id="229379" name="Rectangle 3"/>
          <p:cNvSpPr>
            <a:spLocks noGrp="1" noChangeArrowheads="1"/>
          </p:cNvSpPr>
          <p:nvPr>
            <p:ph type="body" idx="1"/>
          </p:nvPr>
        </p:nvSpPr>
        <p:spPr/>
        <p:txBody>
          <a:bodyPr/>
          <a:lstStyle/>
          <a:p>
            <a:r>
              <a:rPr lang="en-US" sz="3800"/>
              <a:t>Electronic Tools</a:t>
            </a:r>
          </a:p>
          <a:p>
            <a:pPr lvl="1"/>
            <a:r>
              <a:rPr lang="en-US" sz="3600"/>
              <a:t>Dedicated word processors</a:t>
            </a:r>
          </a:p>
          <a:p>
            <a:pPr lvl="1"/>
            <a:r>
              <a:rPr lang="en-US" sz="3600"/>
              <a:t>Accessible computer with word processor</a:t>
            </a:r>
          </a:p>
        </p:txBody>
      </p:sp>
      <p:pic>
        <p:nvPicPr>
          <p:cNvPr id="229380" name="Picture 4" descr="Photograph of the Neo dedicated word processor by AlphSmart."/>
          <p:cNvPicPr>
            <a:picLocks noChangeAspect="1" noChangeArrowheads="1"/>
          </p:cNvPicPr>
          <p:nvPr/>
        </p:nvPicPr>
        <p:blipFill>
          <a:blip r:embed="rId4"/>
          <a:srcRect/>
          <a:stretch>
            <a:fillRect/>
          </a:stretch>
        </p:blipFill>
        <p:spPr bwMode="auto">
          <a:xfrm>
            <a:off x="228600" y="4572000"/>
            <a:ext cx="2438400" cy="2019300"/>
          </a:xfrm>
          <a:prstGeom prst="rect">
            <a:avLst/>
          </a:prstGeom>
          <a:noFill/>
        </p:spPr>
      </p:pic>
      <p:pic>
        <p:nvPicPr>
          <p:cNvPr id="229381" name="Picture 5" descr="Photograph of the Dana dedicated word processor by AlphaSmart."/>
          <p:cNvPicPr>
            <a:picLocks noChangeAspect="1" noChangeArrowheads="1"/>
          </p:cNvPicPr>
          <p:nvPr/>
        </p:nvPicPr>
        <p:blipFill>
          <a:blip r:embed="rId5"/>
          <a:srcRect/>
          <a:stretch>
            <a:fillRect/>
          </a:stretch>
        </p:blipFill>
        <p:spPr bwMode="auto">
          <a:xfrm>
            <a:off x="2971800" y="4495800"/>
            <a:ext cx="2438400" cy="2019300"/>
          </a:xfrm>
          <a:prstGeom prst="rect">
            <a:avLst/>
          </a:prstGeom>
          <a:noFill/>
        </p:spPr>
      </p:pic>
      <p:pic>
        <p:nvPicPr>
          <p:cNvPr id="229382" name="Picture 6" descr="Clip art drawing of a woman working on a computer."/>
          <p:cNvPicPr>
            <a:picLocks noChangeAspect="1" noChangeArrowheads="1"/>
          </p:cNvPicPr>
          <p:nvPr/>
        </p:nvPicPr>
        <p:blipFill>
          <a:blip r:embed="rId6"/>
          <a:srcRect/>
          <a:stretch>
            <a:fillRect/>
          </a:stretch>
        </p:blipFill>
        <p:spPr bwMode="auto">
          <a:xfrm>
            <a:off x="6172200" y="3962400"/>
            <a:ext cx="2538413" cy="25908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dissolve">
                                      <p:cBhvr>
                                        <p:cTn id="7" dur="500"/>
                                        <p:tgtEl>
                                          <p:spTgt spid="229379">
                                            <p:txEl>
                                              <p:pRg st="0" end="0"/>
                                            </p:txEl>
                                          </p:spTgt>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229379">
                                            <p:txEl>
                                              <p:pRg st="1" end="1"/>
                                            </p:txEl>
                                          </p:spTgt>
                                        </p:tgtEl>
                                        <p:attrNameLst>
                                          <p:attrName>style.visibility</p:attrName>
                                        </p:attrNameLst>
                                      </p:cBhvr>
                                      <p:to>
                                        <p:strVal val="visible"/>
                                      </p:to>
                                    </p:set>
                                    <p:animEffect transition="in" filter="dissolve">
                                      <p:cBhvr>
                                        <p:cTn id="10" dur="500"/>
                                        <p:tgtEl>
                                          <p:spTgt spid="229379">
                                            <p:txEl>
                                              <p:pRg st="1" end="1"/>
                                            </p:txEl>
                                          </p:spTgt>
                                        </p:tgtEl>
                                      </p:cBhvr>
                                    </p:animEffect>
                                  </p:childTnLst>
                                </p:cTn>
                              </p:par>
                              <p:par>
                                <p:cTn id="11" presetID="9" presetClass="entr" presetSubtype="0" fill="hold" nodeType="withEffect">
                                  <p:stCondLst>
                                    <p:cond delay="500"/>
                                  </p:stCondLst>
                                  <p:childTnLst>
                                    <p:set>
                                      <p:cBhvr>
                                        <p:cTn id="12" dur="1" fill="hold">
                                          <p:stCondLst>
                                            <p:cond delay="0"/>
                                          </p:stCondLst>
                                        </p:cTn>
                                        <p:tgtEl>
                                          <p:spTgt spid="229380"/>
                                        </p:tgtEl>
                                        <p:attrNameLst>
                                          <p:attrName>style.visibility</p:attrName>
                                        </p:attrNameLst>
                                      </p:cBhvr>
                                      <p:to>
                                        <p:strVal val="visible"/>
                                      </p:to>
                                    </p:set>
                                    <p:animEffect transition="in" filter="dissolve">
                                      <p:cBhvr>
                                        <p:cTn id="13" dur="500"/>
                                        <p:tgtEl>
                                          <p:spTgt spid="229380"/>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229381"/>
                                        </p:tgtEl>
                                        <p:attrNameLst>
                                          <p:attrName>style.visibility</p:attrName>
                                        </p:attrNameLst>
                                      </p:cBhvr>
                                      <p:to>
                                        <p:strVal val="visible"/>
                                      </p:to>
                                    </p:set>
                                    <p:animEffect transition="in" filter="dissolve">
                                      <p:cBhvr>
                                        <p:cTn id="17" dur="500"/>
                                        <p:tgtEl>
                                          <p:spTgt spid="22938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9379">
                                            <p:txEl>
                                              <p:pRg st="2" end="2"/>
                                            </p:txEl>
                                          </p:spTgt>
                                        </p:tgtEl>
                                        <p:attrNameLst>
                                          <p:attrName>style.visibility</p:attrName>
                                        </p:attrNameLst>
                                      </p:cBhvr>
                                      <p:to>
                                        <p:strVal val="visible"/>
                                      </p:to>
                                    </p:set>
                                    <p:animEffect transition="in" filter="dissolve">
                                      <p:cBhvr>
                                        <p:cTn id="22" dur="500"/>
                                        <p:tgtEl>
                                          <p:spTgt spid="229379">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29382"/>
                                        </p:tgtEl>
                                        <p:attrNameLst>
                                          <p:attrName>style.visibility</p:attrName>
                                        </p:attrNameLst>
                                      </p:cBhvr>
                                      <p:to>
                                        <p:strVal val="visible"/>
                                      </p:to>
                                    </p:set>
                                    <p:animEffect transition="in" filter="dissolve">
                                      <p:cBhvr>
                                        <p:cTn id="25" dur="500"/>
                                        <p:tgtEl>
                                          <p:spTgt spid="229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a:t>
            </a:r>
          </a:p>
        </p:txBody>
      </p:sp>
      <p:sp>
        <p:nvSpPr>
          <p:cNvPr id="3" name="Content Placeholder 2"/>
          <p:cNvSpPr>
            <a:spLocks noGrp="1"/>
          </p:cNvSpPr>
          <p:nvPr>
            <p:ph idx="1"/>
          </p:nvPr>
        </p:nvSpPr>
        <p:spPr/>
        <p:txBody>
          <a:bodyPr/>
          <a:lstStyle/>
          <a:p>
            <a:r>
              <a:rPr lang="en-US" dirty="0"/>
              <a:t>If possible, educate all staff regarding student’s low vision devices.</a:t>
            </a:r>
          </a:p>
          <a:p>
            <a:r>
              <a:rPr lang="en-US" dirty="0"/>
              <a:t>Ongoing, as </a:t>
            </a:r>
            <a:r>
              <a:rPr lang="en-US"/>
              <a:t>needs change</a:t>
            </a:r>
            <a:endParaRPr lang="en-US" dirty="0"/>
          </a:p>
          <a:p>
            <a:r>
              <a:rPr lang="en-US" dirty="0"/>
              <a:t>Individual student chart</a:t>
            </a:r>
          </a:p>
        </p:txBody>
      </p:sp>
    </p:spTree>
  </p:cSld>
  <p:clrMapOvr>
    <a:masterClrMapping/>
  </p:clrMapOvr>
  <p:transition>
    <p:sndAc>
      <p:stSnd>
        <p:snd r:embed="rId2" name="click.wav"/>
      </p:stSnd>
    </p:sndAc>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76200"/>
            <a:ext cx="8229600" cy="1139825"/>
          </a:xfrm>
        </p:spPr>
        <p:txBody>
          <a:bodyPr/>
          <a:lstStyle/>
          <a:p>
            <a:r>
              <a:rPr lang="en-US" sz="4000"/>
              <a:t>Accessible Cell Phones</a:t>
            </a:r>
            <a:endParaRPr lang="en-US" sz="4600">
              <a:solidFill>
                <a:srgbClr val="FF6F17"/>
              </a:solidFill>
            </a:endParaRPr>
          </a:p>
        </p:txBody>
      </p:sp>
      <p:sp>
        <p:nvSpPr>
          <p:cNvPr id="198659" name="Rectangle 3"/>
          <p:cNvSpPr>
            <a:spLocks noGrp="1" noChangeArrowheads="1"/>
          </p:cNvSpPr>
          <p:nvPr>
            <p:ph type="body" idx="1"/>
          </p:nvPr>
        </p:nvSpPr>
        <p:spPr>
          <a:xfrm>
            <a:off x="0" y="838200"/>
            <a:ext cx="8229600" cy="5715000"/>
          </a:xfrm>
        </p:spPr>
        <p:txBody>
          <a:bodyPr/>
          <a:lstStyle/>
          <a:p>
            <a:r>
              <a:rPr lang="en-US"/>
              <a:t>Screen readers</a:t>
            </a:r>
          </a:p>
          <a:p>
            <a:pPr lvl="1"/>
            <a:r>
              <a:rPr lang="en-US"/>
              <a:t>Mobile speaks (Code Factory)</a:t>
            </a:r>
          </a:p>
          <a:p>
            <a:pPr lvl="1"/>
            <a:r>
              <a:rPr lang="en-US"/>
              <a:t>Talks (Nuance)</a:t>
            </a:r>
          </a:p>
          <a:p>
            <a:r>
              <a:rPr lang="en-US"/>
              <a:t>Screen magnification</a:t>
            </a:r>
          </a:p>
          <a:p>
            <a:pPr lvl="1"/>
            <a:r>
              <a:rPr lang="en-US"/>
              <a:t>Mobile magnifier (Code Factory)</a:t>
            </a:r>
          </a:p>
          <a:p>
            <a:pPr lvl="1"/>
            <a:r>
              <a:rPr lang="en-US"/>
              <a:t>Zoom (Nuance)</a:t>
            </a:r>
          </a:p>
          <a:p>
            <a:r>
              <a:rPr lang="en-US"/>
              <a:t>iPhone </a:t>
            </a:r>
          </a:p>
          <a:p>
            <a:pPr lvl="1"/>
            <a:r>
              <a:rPr lang="en-US"/>
              <a:t>Voice Over - jesters</a:t>
            </a:r>
          </a:p>
          <a:p>
            <a:pPr lvl="1"/>
            <a:r>
              <a:rPr lang="en-US"/>
              <a:t>E-book reader app</a:t>
            </a:r>
          </a:p>
          <a:p>
            <a:pPr lvl="1"/>
            <a:r>
              <a:rPr lang="en-US"/>
              <a:t>Magnifying Glass app from I-Beam </a:t>
            </a:r>
          </a:p>
          <a:p>
            <a:pPr lvl="2"/>
            <a:r>
              <a:rPr lang="en-US"/>
              <a:t>Poor quality, lighting, jittery</a:t>
            </a:r>
          </a:p>
        </p:txBody>
      </p:sp>
      <p:pic>
        <p:nvPicPr>
          <p:cNvPr id="198661" name="Picture 5" descr="iphone">
            <a:hlinkClick r:id="rId4"/>
          </p:cNvPr>
          <p:cNvPicPr>
            <a:picLocks noChangeAspect="1" noChangeArrowheads="1"/>
          </p:cNvPicPr>
          <p:nvPr/>
        </p:nvPicPr>
        <p:blipFill>
          <a:blip r:embed="rId5"/>
          <a:srcRect/>
          <a:stretch>
            <a:fillRect/>
          </a:stretch>
        </p:blipFill>
        <p:spPr bwMode="auto">
          <a:xfrm>
            <a:off x="7466013" y="2590800"/>
            <a:ext cx="1601787" cy="28956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p:cTn id="7" dur="1000" fill="hold"/>
                                        <p:tgtEl>
                                          <p:spTgt spid="1986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865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9865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 calcmode="lin" valueType="num">
                                      <p:cBhvr>
                                        <p:cTn id="12" dur="1000" fill="hold"/>
                                        <p:tgtEl>
                                          <p:spTgt spid="198659">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98659">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198659">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 calcmode="lin" valueType="num">
                                      <p:cBhvr>
                                        <p:cTn id="17" dur="1000" fill="hold"/>
                                        <p:tgtEl>
                                          <p:spTgt spid="198659">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198659">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19865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98659">
                                            <p:txEl>
                                              <p:pRg st="3" end="3"/>
                                            </p:txEl>
                                          </p:spTgt>
                                        </p:tgtEl>
                                        <p:attrNameLst>
                                          <p:attrName>style.visibility</p:attrName>
                                        </p:attrNameLst>
                                      </p:cBhvr>
                                      <p:to>
                                        <p:strVal val="visible"/>
                                      </p:to>
                                    </p:set>
                                    <p:anim calcmode="lin" valueType="num">
                                      <p:cBhvr>
                                        <p:cTn id="24" dur="1000" fill="hold"/>
                                        <p:tgtEl>
                                          <p:spTgt spid="198659">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198659">
                                            <p:txEl>
                                              <p:pRg st="3" end="3"/>
                                            </p:txEl>
                                          </p:spTgt>
                                        </p:tgtEl>
                                        <p:attrNameLst>
                                          <p:attrName>ppt_h</p:attrName>
                                        </p:attrNameLst>
                                      </p:cBhvr>
                                      <p:tavLst>
                                        <p:tav tm="0">
                                          <p:val>
                                            <p:fltVal val="0"/>
                                          </p:val>
                                        </p:tav>
                                        <p:tav tm="100000">
                                          <p:val>
                                            <p:strVal val="#ppt_h"/>
                                          </p:val>
                                        </p:tav>
                                      </p:tavLst>
                                    </p:anim>
                                    <p:animEffect transition="in" filter="fade">
                                      <p:cBhvr>
                                        <p:cTn id="26" dur="1000"/>
                                        <p:tgtEl>
                                          <p:spTgt spid="198659">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98659">
                                            <p:txEl>
                                              <p:pRg st="4" end="4"/>
                                            </p:txEl>
                                          </p:spTgt>
                                        </p:tgtEl>
                                        <p:attrNameLst>
                                          <p:attrName>style.visibility</p:attrName>
                                        </p:attrNameLst>
                                      </p:cBhvr>
                                      <p:to>
                                        <p:strVal val="visible"/>
                                      </p:to>
                                    </p:set>
                                    <p:anim calcmode="lin" valueType="num">
                                      <p:cBhvr>
                                        <p:cTn id="29" dur="1000" fill="hold"/>
                                        <p:tgtEl>
                                          <p:spTgt spid="198659">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198659">
                                            <p:txEl>
                                              <p:pRg st="4" end="4"/>
                                            </p:txEl>
                                          </p:spTgt>
                                        </p:tgtEl>
                                        <p:attrNameLst>
                                          <p:attrName>ppt_h</p:attrName>
                                        </p:attrNameLst>
                                      </p:cBhvr>
                                      <p:tavLst>
                                        <p:tav tm="0">
                                          <p:val>
                                            <p:fltVal val="0"/>
                                          </p:val>
                                        </p:tav>
                                        <p:tav tm="100000">
                                          <p:val>
                                            <p:strVal val="#ppt_h"/>
                                          </p:val>
                                        </p:tav>
                                      </p:tavLst>
                                    </p:anim>
                                    <p:animEffect transition="in" filter="fade">
                                      <p:cBhvr>
                                        <p:cTn id="31" dur="1000"/>
                                        <p:tgtEl>
                                          <p:spTgt spid="198659">
                                            <p:txEl>
                                              <p:pRg st="4" end="4"/>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98659">
                                            <p:txEl>
                                              <p:pRg st="5" end="5"/>
                                            </p:txEl>
                                          </p:spTgt>
                                        </p:tgtEl>
                                        <p:attrNameLst>
                                          <p:attrName>style.visibility</p:attrName>
                                        </p:attrNameLst>
                                      </p:cBhvr>
                                      <p:to>
                                        <p:strVal val="visible"/>
                                      </p:to>
                                    </p:set>
                                    <p:anim calcmode="lin" valueType="num">
                                      <p:cBhvr>
                                        <p:cTn id="34" dur="1000" fill="hold"/>
                                        <p:tgtEl>
                                          <p:spTgt spid="198659">
                                            <p:txEl>
                                              <p:pRg st="5" end="5"/>
                                            </p:txEl>
                                          </p:spTgt>
                                        </p:tgtEl>
                                        <p:attrNameLst>
                                          <p:attrName>ppt_w</p:attrName>
                                        </p:attrNameLst>
                                      </p:cBhvr>
                                      <p:tavLst>
                                        <p:tav tm="0">
                                          <p:val>
                                            <p:fltVal val="0"/>
                                          </p:val>
                                        </p:tav>
                                        <p:tav tm="100000">
                                          <p:val>
                                            <p:strVal val="#ppt_w"/>
                                          </p:val>
                                        </p:tav>
                                      </p:tavLst>
                                    </p:anim>
                                    <p:anim calcmode="lin" valueType="num">
                                      <p:cBhvr>
                                        <p:cTn id="35" dur="1000" fill="hold"/>
                                        <p:tgtEl>
                                          <p:spTgt spid="198659">
                                            <p:txEl>
                                              <p:pRg st="5" end="5"/>
                                            </p:txEl>
                                          </p:spTgt>
                                        </p:tgtEl>
                                        <p:attrNameLst>
                                          <p:attrName>ppt_h</p:attrName>
                                        </p:attrNameLst>
                                      </p:cBhvr>
                                      <p:tavLst>
                                        <p:tav tm="0">
                                          <p:val>
                                            <p:fltVal val="0"/>
                                          </p:val>
                                        </p:tav>
                                        <p:tav tm="100000">
                                          <p:val>
                                            <p:strVal val="#ppt_h"/>
                                          </p:val>
                                        </p:tav>
                                      </p:tavLst>
                                    </p:anim>
                                    <p:animEffect transition="in" filter="fade">
                                      <p:cBhvr>
                                        <p:cTn id="36" dur="1000"/>
                                        <p:tgtEl>
                                          <p:spTgt spid="19865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98659">
                                            <p:txEl>
                                              <p:pRg st="6" end="6"/>
                                            </p:txEl>
                                          </p:spTgt>
                                        </p:tgtEl>
                                        <p:attrNameLst>
                                          <p:attrName>style.visibility</p:attrName>
                                        </p:attrNameLst>
                                      </p:cBhvr>
                                      <p:to>
                                        <p:strVal val="visible"/>
                                      </p:to>
                                    </p:set>
                                    <p:anim calcmode="lin" valueType="num">
                                      <p:cBhvr>
                                        <p:cTn id="41" dur="1000" fill="hold"/>
                                        <p:tgtEl>
                                          <p:spTgt spid="198659">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198659">
                                            <p:txEl>
                                              <p:pRg st="6" end="6"/>
                                            </p:txEl>
                                          </p:spTgt>
                                        </p:tgtEl>
                                        <p:attrNameLst>
                                          <p:attrName>ppt_h</p:attrName>
                                        </p:attrNameLst>
                                      </p:cBhvr>
                                      <p:tavLst>
                                        <p:tav tm="0">
                                          <p:val>
                                            <p:fltVal val="0"/>
                                          </p:val>
                                        </p:tav>
                                        <p:tav tm="100000">
                                          <p:val>
                                            <p:strVal val="#ppt_h"/>
                                          </p:val>
                                        </p:tav>
                                      </p:tavLst>
                                    </p:anim>
                                    <p:animEffect transition="in" filter="fade">
                                      <p:cBhvr>
                                        <p:cTn id="43" dur="1000"/>
                                        <p:tgtEl>
                                          <p:spTgt spid="198659">
                                            <p:txEl>
                                              <p:pRg st="6" end="6"/>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198661"/>
                                        </p:tgtEl>
                                        <p:attrNameLst>
                                          <p:attrName>style.visibility</p:attrName>
                                        </p:attrNameLst>
                                      </p:cBhvr>
                                      <p:to>
                                        <p:strVal val="visible"/>
                                      </p:to>
                                    </p:set>
                                    <p:anim calcmode="lin" valueType="num">
                                      <p:cBhvr>
                                        <p:cTn id="46" dur="1000" fill="hold"/>
                                        <p:tgtEl>
                                          <p:spTgt spid="198661"/>
                                        </p:tgtEl>
                                        <p:attrNameLst>
                                          <p:attrName>ppt_w</p:attrName>
                                        </p:attrNameLst>
                                      </p:cBhvr>
                                      <p:tavLst>
                                        <p:tav tm="0">
                                          <p:val>
                                            <p:strVal val="#ppt_w*0.70"/>
                                          </p:val>
                                        </p:tav>
                                        <p:tav tm="100000">
                                          <p:val>
                                            <p:strVal val="#ppt_w"/>
                                          </p:val>
                                        </p:tav>
                                      </p:tavLst>
                                    </p:anim>
                                    <p:anim calcmode="lin" valueType="num">
                                      <p:cBhvr>
                                        <p:cTn id="47" dur="1000" fill="hold"/>
                                        <p:tgtEl>
                                          <p:spTgt spid="198661"/>
                                        </p:tgtEl>
                                        <p:attrNameLst>
                                          <p:attrName>ppt_h</p:attrName>
                                        </p:attrNameLst>
                                      </p:cBhvr>
                                      <p:tavLst>
                                        <p:tav tm="0">
                                          <p:val>
                                            <p:strVal val="#ppt_h"/>
                                          </p:val>
                                        </p:tav>
                                        <p:tav tm="100000">
                                          <p:val>
                                            <p:strVal val="#ppt_h"/>
                                          </p:val>
                                        </p:tav>
                                      </p:tavLst>
                                    </p:anim>
                                    <p:animEffect transition="in" filter="fade">
                                      <p:cBhvr>
                                        <p:cTn id="48" dur="1000"/>
                                        <p:tgtEl>
                                          <p:spTgt spid="198661"/>
                                        </p:tgtEl>
                                      </p:cBhvr>
                                    </p:animEffect>
                                  </p:childTnLst>
                                </p:cTn>
                              </p:par>
                            </p:childTnLst>
                          </p:cTn>
                        </p:par>
                        <p:par>
                          <p:cTn id="49" fill="hold">
                            <p:stCondLst>
                              <p:cond delay="1000"/>
                            </p:stCondLst>
                            <p:childTnLst>
                              <p:par>
                                <p:cTn id="50" presetID="53" presetClass="entr" presetSubtype="0" fill="hold" grpId="0" nodeType="afterEffect">
                                  <p:stCondLst>
                                    <p:cond delay="0"/>
                                  </p:stCondLst>
                                  <p:childTnLst>
                                    <p:set>
                                      <p:cBhvr>
                                        <p:cTn id="51" dur="1" fill="hold">
                                          <p:stCondLst>
                                            <p:cond delay="0"/>
                                          </p:stCondLst>
                                        </p:cTn>
                                        <p:tgtEl>
                                          <p:spTgt spid="198659">
                                            <p:txEl>
                                              <p:pRg st="7" end="7"/>
                                            </p:txEl>
                                          </p:spTgt>
                                        </p:tgtEl>
                                        <p:attrNameLst>
                                          <p:attrName>style.visibility</p:attrName>
                                        </p:attrNameLst>
                                      </p:cBhvr>
                                      <p:to>
                                        <p:strVal val="visible"/>
                                      </p:to>
                                    </p:set>
                                    <p:anim calcmode="lin" valueType="num">
                                      <p:cBhvr>
                                        <p:cTn id="52" dur="1000" fill="hold"/>
                                        <p:tgtEl>
                                          <p:spTgt spid="198659">
                                            <p:txEl>
                                              <p:pRg st="7" end="7"/>
                                            </p:txEl>
                                          </p:spTgt>
                                        </p:tgtEl>
                                        <p:attrNameLst>
                                          <p:attrName>ppt_w</p:attrName>
                                        </p:attrNameLst>
                                      </p:cBhvr>
                                      <p:tavLst>
                                        <p:tav tm="0">
                                          <p:val>
                                            <p:fltVal val="0"/>
                                          </p:val>
                                        </p:tav>
                                        <p:tav tm="100000">
                                          <p:val>
                                            <p:strVal val="#ppt_w"/>
                                          </p:val>
                                        </p:tav>
                                      </p:tavLst>
                                    </p:anim>
                                    <p:anim calcmode="lin" valueType="num">
                                      <p:cBhvr>
                                        <p:cTn id="53" dur="1000" fill="hold"/>
                                        <p:tgtEl>
                                          <p:spTgt spid="198659">
                                            <p:txEl>
                                              <p:pRg st="7" end="7"/>
                                            </p:txEl>
                                          </p:spTgt>
                                        </p:tgtEl>
                                        <p:attrNameLst>
                                          <p:attrName>ppt_h</p:attrName>
                                        </p:attrNameLst>
                                      </p:cBhvr>
                                      <p:tavLst>
                                        <p:tav tm="0">
                                          <p:val>
                                            <p:fltVal val="0"/>
                                          </p:val>
                                        </p:tav>
                                        <p:tav tm="100000">
                                          <p:val>
                                            <p:strVal val="#ppt_h"/>
                                          </p:val>
                                        </p:tav>
                                      </p:tavLst>
                                    </p:anim>
                                    <p:animEffect transition="in" filter="fade">
                                      <p:cBhvr>
                                        <p:cTn id="54" dur="1000"/>
                                        <p:tgtEl>
                                          <p:spTgt spid="198659">
                                            <p:txEl>
                                              <p:pRg st="7" end="7"/>
                                            </p:txEl>
                                          </p:spTgt>
                                        </p:tgtEl>
                                      </p:cBhvr>
                                    </p:animEffect>
                                  </p:childTnLst>
                                </p:cTn>
                              </p:par>
                            </p:childTnLst>
                          </p:cTn>
                        </p:par>
                        <p:par>
                          <p:cTn id="55" fill="hold">
                            <p:stCondLst>
                              <p:cond delay="2000"/>
                            </p:stCondLst>
                            <p:childTnLst>
                              <p:par>
                                <p:cTn id="56" presetID="53" presetClass="entr" presetSubtype="0" fill="hold" grpId="0" nodeType="afterEffect">
                                  <p:stCondLst>
                                    <p:cond delay="0"/>
                                  </p:stCondLst>
                                  <p:childTnLst>
                                    <p:set>
                                      <p:cBhvr>
                                        <p:cTn id="57" dur="1" fill="hold">
                                          <p:stCondLst>
                                            <p:cond delay="0"/>
                                          </p:stCondLst>
                                        </p:cTn>
                                        <p:tgtEl>
                                          <p:spTgt spid="198659">
                                            <p:txEl>
                                              <p:pRg st="8" end="8"/>
                                            </p:txEl>
                                          </p:spTgt>
                                        </p:tgtEl>
                                        <p:attrNameLst>
                                          <p:attrName>style.visibility</p:attrName>
                                        </p:attrNameLst>
                                      </p:cBhvr>
                                      <p:to>
                                        <p:strVal val="visible"/>
                                      </p:to>
                                    </p:set>
                                    <p:anim calcmode="lin" valueType="num">
                                      <p:cBhvr>
                                        <p:cTn id="58" dur="1000" fill="hold"/>
                                        <p:tgtEl>
                                          <p:spTgt spid="198659">
                                            <p:txEl>
                                              <p:pRg st="8" end="8"/>
                                            </p:txEl>
                                          </p:spTgt>
                                        </p:tgtEl>
                                        <p:attrNameLst>
                                          <p:attrName>ppt_w</p:attrName>
                                        </p:attrNameLst>
                                      </p:cBhvr>
                                      <p:tavLst>
                                        <p:tav tm="0">
                                          <p:val>
                                            <p:fltVal val="0"/>
                                          </p:val>
                                        </p:tav>
                                        <p:tav tm="100000">
                                          <p:val>
                                            <p:strVal val="#ppt_w"/>
                                          </p:val>
                                        </p:tav>
                                      </p:tavLst>
                                    </p:anim>
                                    <p:anim calcmode="lin" valueType="num">
                                      <p:cBhvr>
                                        <p:cTn id="59" dur="1000" fill="hold"/>
                                        <p:tgtEl>
                                          <p:spTgt spid="198659">
                                            <p:txEl>
                                              <p:pRg st="8" end="8"/>
                                            </p:txEl>
                                          </p:spTgt>
                                        </p:tgtEl>
                                        <p:attrNameLst>
                                          <p:attrName>ppt_h</p:attrName>
                                        </p:attrNameLst>
                                      </p:cBhvr>
                                      <p:tavLst>
                                        <p:tav tm="0">
                                          <p:val>
                                            <p:fltVal val="0"/>
                                          </p:val>
                                        </p:tav>
                                        <p:tav tm="100000">
                                          <p:val>
                                            <p:strVal val="#ppt_h"/>
                                          </p:val>
                                        </p:tav>
                                      </p:tavLst>
                                    </p:anim>
                                    <p:animEffect transition="in" filter="fade">
                                      <p:cBhvr>
                                        <p:cTn id="60" dur="1000"/>
                                        <p:tgtEl>
                                          <p:spTgt spid="198659">
                                            <p:txEl>
                                              <p:pRg st="8" end="8"/>
                                            </p:txEl>
                                          </p:spTgt>
                                        </p:tgtEl>
                                      </p:cBhvr>
                                    </p:animEffect>
                                  </p:childTnLst>
                                </p:cTn>
                              </p:par>
                            </p:childTnLst>
                          </p:cTn>
                        </p:par>
                        <p:par>
                          <p:cTn id="61" fill="hold">
                            <p:stCondLst>
                              <p:cond delay="3000"/>
                            </p:stCondLst>
                            <p:childTnLst>
                              <p:par>
                                <p:cTn id="62" presetID="53" presetClass="entr" presetSubtype="0" fill="hold" grpId="0" nodeType="afterEffect">
                                  <p:stCondLst>
                                    <p:cond delay="0"/>
                                  </p:stCondLst>
                                  <p:childTnLst>
                                    <p:set>
                                      <p:cBhvr>
                                        <p:cTn id="63" dur="1" fill="hold">
                                          <p:stCondLst>
                                            <p:cond delay="0"/>
                                          </p:stCondLst>
                                        </p:cTn>
                                        <p:tgtEl>
                                          <p:spTgt spid="198659">
                                            <p:txEl>
                                              <p:pRg st="9" end="9"/>
                                            </p:txEl>
                                          </p:spTgt>
                                        </p:tgtEl>
                                        <p:attrNameLst>
                                          <p:attrName>style.visibility</p:attrName>
                                        </p:attrNameLst>
                                      </p:cBhvr>
                                      <p:to>
                                        <p:strVal val="visible"/>
                                      </p:to>
                                    </p:set>
                                    <p:anim calcmode="lin" valueType="num">
                                      <p:cBhvr>
                                        <p:cTn id="64" dur="1000" fill="hold"/>
                                        <p:tgtEl>
                                          <p:spTgt spid="198659">
                                            <p:txEl>
                                              <p:pRg st="9" end="9"/>
                                            </p:txEl>
                                          </p:spTgt>
                                        </p:tgtEl>
                                        <p:attrNameLst>
                                          <p:attrName>ppt_w</p:attrName>
                                        </p:attrNameLst>
                                      </p:cBhvr>
                                      <p:tavLst>
                                        <p:tav tm="0">
                                          <p:val>
                                            <p:fltVal val="0"/>
                                          </p:val>
                                        </p:tav>
                                        <p:tav tm="100000">
                                          <p:val>
                                            <p:strVal val="#ppt_w"/>
                                          </p:val>
                                        </p:tav>
                                      </p:tavLst>
                                    </p:anim>
                                    <p:anim calcmode="lin" valueType="num">
                                      <p:cBhvr>
                                        <p:cTn id="65" dur="1000" fill="hold"/>
                                        <p:tgtEl>
                                          <p:spTgt spid="198659">
                                            <p:txEl>
                                              <p:pRg st="9" end="9"/>
                                            </p:txEl>
                                          </p:spTgt>
                                        </p:tgtEl>
                                        <p:attrNameLst>
                                          <p:attrName>ppt_h</p:attrName>
                                        </p:attrNameLst>
                                      </p:cBhvr>
                                      <p:tavLst>
                                        <p:tav tm="0">
                                          <p:val>
                                            <p:fltVal val="0"/>
                                          </p:val>
                                        </p:tav>
                                        <p:tav tm="100000">
                                          <p:val>
                                            <p:strVal val="#ppt_h"/>
                                          </p:val>
                                        </p:tav>
                                      </p:tavLst>
                                    </p:anim>
                                    <p:animEffect transition="in" filter="fade">
                                      <p:cBhvr>
                                        <p:cTn id="66" dur="1000"/>
                                        <p:tgtEl>
                                          <p:spTgt spid="198659">
                                            <p:txEl>
                                              <p:pRg st="9" end="9"/>
                                            </p:txEl>
                                          </p:spTgt>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198659">
                                            <p:txEl>
                                              <p:pRg st="10" end="10"/>
                                            </p:txEl>
                                          </p:spTgt>
                                        </p:tgtEl>
                                        <p:attrNameLst>
                                          <p:attrName>style.visibility</p:attrName>
                                        </p:attrNameLst>
                                      </p:cBhvr>
                                      <p:to>
                                        <p:strVal val="visible"/>
                                      </p:to>
                                    </p:set>
                                    <p:anim calcmode="lin" valueType="num">
                                      <p:cBhvr>
                                        <p:cTn id="69" dur="1000" fill="hold"/>
                                        <p:tgtEl>
                                          <p:spTgt spid="198659">
                                            <p:txEl>
                                              <p:pRg st="10" end="10"/>
                                            </p:txEl>
                                          </p:spTgt>
                                        </p:tgtEl>
                                        <p:attrNameLst>
                                          <p:attrName>ppt_w</p:attrName>
                                        </p:attrNameLst>
                                      </p:cBhvr>
                                      <p:tavLst>
                                        <p:tav tm="0">
                                          <p:val>
                                            <p:fltVal val="0"/>
                                          </p:val>
                                        </p:tav>
                                        <p:tav tm="100000">
                                          <p:val>
                                            <p:strVal val="#ppt_w"/>
                                          </p:val>
                                        </p:tav>
                                      </p:tavLst>
                                    </p:anim>
                                    <p:anim calcmode="lin" valueType="num">
                                      <p:cBhvr>
                                        <p:cTn id="70" dur="1000" fill="hold"/>
                                        <p:tgtEl>
                                          <p:spTgt spid="198659">
                                            <p:txEl>
                                              <p:pRg st="10" end="10"/>
                                            </p:txEl>
                                          </p:spTgt>
                                        </p:tgtEl>
                                        <p:attrNameLst>
                                          <p:attrName>ppt_h</p:attrName>
                                        </p:attrNameLst>
                                      </p:cBhvr>
                                      <p:tavLst>
                                        <p:tav tm="0">
                                          <p:val>
                                            <p:fltVal val="0"/>
                                          </p:val>
                                        </p:tav>
                                        <p:tav tm="100000">
                                          <p:val>
                                            <p:strVal val="#ppt_h"/>
                                          </p:val>
                                        </p:tav>
                                      </p:tavLst>
                                    </p:anim>
                                    <p:animEffect transition="in" filter="fade">
                                      <p:cBhvr>
                                        <p:cTn id="71" dur="1000"/>
                                        <p:tgtEl>
                                          <p:spTgt spid="1986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uiExpand="1"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sz="4000"/>
              <a:t>Cell Phones</a:t>
            </a:r>
            <a:endParaRPr lang="en-US" sz="4600">
              <a:solidFill>
                <a:srgbClr val="FF6F17"/>
              </a:solidFill>
            </a:endParaRPr>
          </a:p>
        </p:txBody>
      </p:sp>
      <p:sp>
        <p:nvSpPr>
          <p:cNvPr id="240643" name="Rectangle 3"/>
          <p:cNvSpPr>
            <a:spLocks noGrp="1" noChangeArrowheads="1"/>
          </p:cNvSpPr>
          <p:nvPr>
            <p:ph type="body" idx="1"/>
          </p:nvPr>
        </p:nvSpPr>
        <p:spPr>
          <a:xfrm>
            <a:off x="-76200" y="1066800"/>
            <a:ext cx="5257800" cy="5181600"/>
          </a:xfrm>
        </p:spPr>
        <p:txBody>
          <a:bodyPr/>
          <a:lstStyle/>
          <a:p>
            <a:r>
              <a:rPr lang="en-US"/>
              <a:t>Jitterbug J</a:t>
            </a:r>
          </a:p>
          <a:p>
            <a:pPr lvl="1"/>
            <a:r>
              <a:rPr lang="en-US" sz="2400"/>
              <a:t>Waived 5 minute Operator Assistance fee for anyone who is legally blind through Jitterbug’s Visually Impaired Discount program</a:t>
            </a:r>
          </a:p>
          <a:p>
            <a:pPr lvl="1"/>
            <a:r>
              <a:rPr lang="en-US" sz="2400"/>
              <a:t>Speakerphone</a:t>
            </a:r>
          </a:p>
          <a:p>
            <a:pPr lvl="1"/>
            <a:r>
              <a:rPr lang="en-US" sz="2400"/>
              <a:t>Big, raised, concave buttons with large numbers</a:t>
            </a:r>
          </a:p>
          <a:p>
            <a:pPr lvl="1"/>
            <a:r>
              <a:rPr lang="en-US" sz="2400"/>
              <a:t>Backlit for easy dialing</a:t>
            </a:r>
          </a:p>
          <a:p>
            <a:pPr lvl="1"/>
            <a:r>
              <a:rPr lang="en-US" sz="2400"/>
              <a:t>Voice dialing</a:t>
            </a:r>
          </a:p>
        </p:txBody>
      </p:sp>
      <p:pic>
        <p:nvPicPr>
          <p:cNvPr id="240712" name="Picture 72" descr="Photograph of the Jitterbug J cell phone with large number display."/>
          <p:cNvPicPr>
            <a:picLocks noChangeAspect="1" noChangeArrowheads="1"/>
          </p:cNvPicPr>
          <p:nvPr/>
        </p:nvPicPr>
        <p:blipFill>
          <a:blip r:embed="rId4"/>
          <a:srcRect/>
          <a:stretch>
            <a:fillRect/>
          </a:stretch>
        </p:blipFill>
        <p:spPr bwMode="auto">
          <a:xfrm>
            <a:off x="5105400" y="2438400"/>
            <a:ext cx="4343400" cy="3265488"/>
          </a:xfrm>
          <a:prstGeom prst="rect">
            <a:avLst/>
          </a:prstGeom>
          <a:noFill/>
          <a:ln w="9525" algn="ctr">
            <a:noFill/>
            <a:miter lim="800000"/>
            <a:headEnd/>
            <a:tailEnd/>
          </a:ln>
          <a:effectLst/>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0643">
                                            <p:txEl>
                                              <p:pRg st="0" end="0"/>
                                            </p:txEl>
                                          </p:spTgt>
                                        </p:tgtEl>
                                        <p:attrNameLst>
                                          <p:attrName>style.visibility</p:attrName>
                                        </p:attrNameLst>
                                      </p:cBhvr>
                                      <p:to>
                                        <p:strVal val="visible"/>
                                      </p:to>
                                    </p:set>
                                    <p:anim calcmode="lin" valueType="num">
                                      <p:cBhvr>
                                        <p:cTn id="7" dur="500" fill="hold"/>
                                        <p:tgtEl>
                                          <p:spTgt spid="2406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06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4064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40643">
                                            <p:txEl>
                                              <p:pRg st="1" end="1"/>
                                            </p:txEl>
                                          </p:spTgt>
                                        </p:tgtEl>
                                        <p:attrNameLst>
                                          <p:attrName>style.visibility</p:attrName>
                                        </p:attrNameLst>
                                      </p:cBhvr>
                                      <p:to>
                                        <p:strVal val="visible"/>
                                      </p:to>
                                    </p:set>
                                    <p:anim calcmode="lin" valueType="num">
                                      <p:cBhvr>
                                        <p:cTn id="12" dur="500" fill="hold"/>
                                        <p:tgtEl>
                                          <p:spTgt spid="24064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4064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4064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40643">
                                            <p:txEl>
                                              <p:pRg st="2" end="2"/>
                                            </p:txEl>
                                          </p:spTgt>
                                        </p:tgtEl>
                                        <p:attrNameLst>
                                          <p:attrName>style.visibility</p:attrName>
                                        </p:attrNameLst>
                                      </p:cBhvr>
                                      <p:to>
                                        <p:strVal val="visible"/>
                                      </p:to>
                                    </p:set>
                                    <p:anim calcmode="lin" valueType="num">
                                      <p:cBhvr>
                                        <p:cTn id="17" dur="500" fill="hold"/>
                                        <p:tgtEl>
                                          <p:spTgt spid="24064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4064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4064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40643">
                                            <p:txEl>
                                              <p:pRg st="3" end="3"/>
                                            </p:txEl>
                                          </p:spTgt>
                                        </p:tgtEl>
                                        <p:attrNameLst>
                                          <p:attrName>style.visibility</p:attrName>
                                        </p:attrNameLst>
                                      </p:cBhvr>
                                      <p:to>
                                        <p:strVal val="visible"/>
                                      </p:to>
                                    </p:set>
                                    <p:anim calcmode="lin" valueType="num">
                                      <p:cBhvr>
                                        <p:cTn id="22" dur="500" fill="hold"/>
                                        <p:tgtEl>
                                          <p:spTgt spid="24064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4064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40643">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40643">
                                            <p:txEl>
                                              <p:pRg st="4" end="4"/>
                                            </p:txEl>
                                          </p:spTgt>
                                        </p:tgtEl>
                                        <p:attrNameLst>
                                          <p:attrName>style.visibility</p:attrName>
                                        </p:attrNameLst>
                                      </p:cBhvr>
                                      <p:to>
                                        <p:strVal val="visible"/>
                                      </p:to>
                                    </p:set>
                                    <p:anim calcmode="lin" valueType="num">
                                      <p:cBhvr>
                                        <p:cTn id="27" dur="500" fill="hold"/>
                                        <p:tgtEl>
                                          <p:spTgt spid="24064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4064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40643">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40643">
                                            <p:txEl>
                                              <p:pRg st="5" end="5"/>
                                            </p:txEl>
                                          </p:spTgt>
                                        </p:tgtEl>
                                        <p:attrNameLst>
                                          <p:attrName>style.visibility</p:attrName>
                                        </p:attrNameLst>
                                      </p:cBhvr>
                                      <p:to>
                                        <p:strVal val="visible"/>
                                      </p:to>
                                    </p:set>
                                    <p:anim calcmode="lin" valueType="num">
                                      <p:cBhvr>
                                        <p:cTn id="32" dur="500" fill="hold"/>
                                        <p:tgtEl>
                                          <p:spTgt spid="24064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4064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40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04800" y="277813"/>
            <a:ext cx="8229600" cy="1139825"/>
          </a:xfrm>
        </p:spPr>
        <p:txBody>
          <a:bodyPr/>
          <a:lstStyle/>
          <a:p>
            <a:r>
              <a:rPr lang="en-US" sz="4000"/>
              <a:t>GPS Systems</a:t>
            </a:r>
            <a:endParaRPr lang="en-US" sz="4600">
              <a:solidFill>
                <a:srgbClr val="FF6F17"/>
              </a:solidFill>
            </a:endParaRPr>
          </a:p>
        </p:txBody>
      </p:sp>
      <p:sp>
        <p:nvSpPr>
          <p:cNvPr id="192515" name="Rectangle 3"/>
          <p:cNvSpPr>
            <a:spLocks noGrp="1" noChangeArrowheads="1"/>
          </p:cNvSpPr>
          <p:nvPr>
            <p:ph type="body" idx="1"/>
          </p:nvPr>
        </p:nvSpPr>
        <p:spPr>
          <a:xfrm>
            <a:off x="457200" y="1143000"/>
            <a:ext cx="8229600" cy="4530725"/>
          </a:xfrm>
        </p:spPr>
        <p:txBody>
          <a:bodyPr/>
          <a:lstStyle/>
          <a:p>
            <a:r>
              <a:rPr lang="en-US"/>
              <a:t>Trekker, Trekker Breeze</a:t>
            </a:r>
          </a:p>
          <a:p>
            <a:r>
              <a:rPr lang="en-US"/>
              <a:t>StreetTalk 2.0 GPS for PacMate</a:t>
            </a:r>
            <a:endParaRPr lang="en-US" sz="4000">
              <a:solidFill>
                <a:schemeClr val="tx1"/>
              </a:solidFill>
            </a:endParaRPr>
          </a:p>
          <a:p>
            <a:r>
              <a:rPr lang="en-US"/>
              <a:t>Sense Nav</a:t>
            </a:r>
          </a:p>
          <a:p>
            <a:r>
              <a:rPr lang="en-US"/>
              <a:t>Mobile Geo</a:t>
            </a:r>
          </a:p>
          <a:p>
            <a:r>
              <a:rPr lang="en-US"/>
              <a:t>BrailleNote GPS</a:t>
            </a:r>
          </a:p>
        </p:txBody>
      </p:sp>
      <p:pic>
        <p:nvPicPr>
          <p:cNvPr id="192517" name="Picture 5" descr="Photograph of the Trekker Breeze from HumanWare"/>
          <p:cNvPicPr>
            <a:picLocks noChangeAspect="1" noChangeArrowheads="1"/>
          </p:cNvPicPr>
          <p:nvPr/>
        </p:nvPicPr>
        <p:blipFill>
          <a:blip r:embed="rId4"/>
          <a:srcRect/>
          <a:stretch>
            <a:fillRect/>
          </a:stretch>
        </p:blipFill>
        <p:spPr bwMode="auto">
          <a:xfrm>
            <a:off x="2971800" y="4114800"/>
            <a:ext cx="3276600" cy="2466975"/>
          </a:xfrm>
          <a:prstGeom prst="rect">
            <a:avLst/>
          </a:prstGeom>
          <a:noFill/>
        </p:spPr>
      </p:pic>
      <p:pic>
        <p:nvPicPr>
          <p:cNvPr id="192518" name="Picture 6" descr="Photograph of the BraileNote with the GPS option from HumanWare."/>
          <p:cNvPicPr>
            <a:picLocks noChangeAspect="1" noChangeArrowheads="1"/>
          </p:cNvPicPr>
          <p:nvPr/>
        </p:nvPicPr>
        <p:blipFill>
          <a:blip r:embed="rId5"/>
          <a:srcRect/>
          <a:stretch>
            <a:fillRect/>
          </a:stretch>
        </p:blipFill>
        <p:spPr bwMode="auto">
          <a:xfrm>
            <a:off x="152400" y="4419600"/>
            <a:ext cx="2590800" cy="2266950"/>
          </a:xfrm>
          <a:prstGeom prst="rect">
            <a:avLst/>
          </a:prstGeom>
          <a:noFill/>
        </p:spPr>
      </p:pic>
      <p:pic>
        <p:nvPicPr>
          <p:cNvPr id="58376" name="Picture 8" descr="Photograph of a woman walking with her dog guide and using an accessible GPS system">
            <a:hlinkClick r:id="rId6"/>
          </p:cNvPr>
          <p:cNvPicPr>
            <a:picLocks noChangeAspect="1" noChangeArrowheads="1"/>
          </p:cNvPicPr>
          <p:nvPr/>
        </p:nvPicPr>
        <p:blipFill>
          <a:blip r:embed="rId7"/>
          <a:srcRect/>
          <a:stretch>
            <a:fillRect/>
          </a:stretch>
        </p:blipFill>
        <p:spPr bwMode="auto">
          <a:xfrm>
            <a:off x="6553200" y="2438400"/>
            <a:ext cx="2373313" cy="4191000"/>
          </a:xfrm>
          <a:prstGeom prst="rect">
            <a:avLst/>
          </a:prstGeom>
          <a:noFill/>
          <a:ln w="9525">
            <a:noFill/>
            <a:miter lim="800000"/>
            <a:headEnd/>
            <a:tailEnd/>
          </a:ln>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p:cTn id="7" dur="500" fill="hold"/>
                                        <p:tgtEl>
                                          <p:spTgt spid="192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25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25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92515">
                                            <p:txEl>
                                              <p:pRg st="1" end="1"/>
                                            </p:txEl>
                                          </p:spTgt>
                                        </p:tgtEl>
                                        <p:attrNameLst>
                                          <p:attrName>style.visibility</p:attrName>
                                        </p:attrNameLst>
                                      </p:cBhvr>
                                      <p:to>
                                        <p:strVal val="visible"/>
                                      </p:to>
                                    </p:set>
                                    <p:anim calcmode="lin" valueType="num">
                                      <p:cBhvr>
                                        <p:cTn id="14" dur="500" fill="hold"/>
                                        <p:tgtEl>
                                          <p:spTgt spid="1925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925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925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92515">
                                            <p:txEl>
                                              <p:pRg st="2" end="2"/>
                                            </p:txEl>
                                          </p:spTgt>
                                        </p:tgtEl>
                                        <p:attrNameLst>
                                          <p:attrName>style.visibility</p:attrName>
                                        </p:attrNameLst>
                                      </p:cBhvr>
                                      <p:to>
                                        <p:strVal val="visible"/>
                                      </p:to>
                                    </p:set>
                                    <p:anim calcmode="lin" valueType="num">
                                      <p:cBhvr>
                                        <p:cTn id="21" dur="500" fill="hold"/>
                                        <p:tgtEl>
                                          <p:spTgt spid="19251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9251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925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92515">
                                            <p:txEl>
                                              <p:pRg st="3" end="3"/>
                                            </p:txEl>
                                          </p:spTgt>
                                        </p:tgtEl>
                                        <p:attrNameLst>
                                          <p:attrName>style.visibility</p:attrName>
                                        </p:attrNameLst>
                                      </p:cBhvr>
                                      <p:to>
                                        <p:strVal val="visible"/>
                                      </p:to>
                                    </p:set>
                                    <p:anim calcmode="lin" valueType="num">
                                      <p:cBhvr>
                                        <p:cTn id="28" dur="500" fill="hold"/>
                                        <p:tgtEl>
                                          <p:spTgt spid="19251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9251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92515">
                                            <p:txEl>
                                              <p:pRg st="3" end="3"/>
                                            </p:txEl>
                                          </p:spTgt>
                                        </p:tgtEl>
                                      </p:cBhvr>
                                    </p:animEffect>
                                  </p:childTnLst>
                                </p:cTn>
                              </p:par>
                              <p:par>
                                <p:cTn id="31" presetID="43" presetClass="entr" presetSubtype="0" fill="hold" nodeType="withEffect">
                                  <p:stCondLst>
                                    <p:cond delay="0"/>
                                  </p:stCondLst>
                                  <p:childTnLst>
                                    <p:set>
                                      <p:cBhvr>
                                        <p:cTn id="32" dur="1" fill="hold">
                                          <p:stCondLst>
                                            <p:cond delay="0"/>
                                          </p:stCondLst>
                                        </p:cTn>
                                        <p:tgtEl>
                                          <p:spTgt spid="192517"/>
                                        </p:tgtEl>
                                        <p:attrNameLst>
                                          <p:attrName>style.visibility</p:attrName>
                                        </p:attrNameLst>
                                      </p:cBhvr>
                                      <p:to>
                                        <p:strVal val="visible"/>
                                      </p:to>
                                    </p:set>
                                    <p:animEffect transition="in" filter="fade">
                                      <p:cBhvr>
                                        <p:cTn id="33" dur="100"/>
                                        <p:tgtEl>
                                          <p:spTgt spid="192517"/>
                                        </p:tgtEl>
                                      </p:cBhvr>
                                    </p:animEffect>
                                    <p:anim calcmode="lin" valueType="num">
                                      <p:cBhvr>
                                        <p:cTn id="34" dur="400" fill="hold"/>
                                        <p:tgtEl>
                                          <p:spTgt spid="192517"/>
                                        </p:tgtEl>
                                        <p:attrNameLst>
                                          <p:attrName>ppt_x</p:attrName>
                                        </p:attrNameLst>
                                      </p:cBhvr>
                                      <p:tavLst>
                                        <p:tav tm="0">
                                          <p:val>
                                            <p:strVal val="#ppt_x"/>
                                          </p:val>
                                        </p:tav>
                                        <p:tav tm="100000">
                                          <p:val>
                                            <p:strVal val="#ppt_x"/>
                                          </p:val>
                                        </p:tav>
                                      </p:tavLst>
                                    </p:anim>
                                    <p:anim calcmode="lin" valueType="num">
                                      <p:cBhvr>
                                        <p:cTn id="35" dur="400" fill="hold"/>
                                        <p:tgtEl>
                                          <p:spTgt spid="192517"/>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1925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1925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92515">
                                            <p:txEl>
                                              <p:pRg st="4" end="4"/>
                                            </p:txEl>
                                          </p:spTgt>
                                        </p:tgtEl>
                                        <p:attrNameLst>
                                          <p:attrName>style.visibility</p:attrName>
                                        </p:attrNameLst>
                                      </p:cBhvr>
                                      <p:to>
                                        <p:strVal val="visible"/>
                                      </p:to>
                                    </p:set>
                                    <p:anim calcmode="lin" valueType="num">
                                      <p:cBhvr>
                                        <p:cTn id="41" dur="500" fill="hold"/>
                                        <p:tgtEl>
                                          <p:spTgt spid="192515">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192515">
                                            <p:txEl>
                                              <p:pRg st="4" end="4"/>
                                            </p:txEl>
                                          </p:spTgt>
                                        </p:tgtEl>
                                        <p:attrNameLst>
                                          <p:attrName>ppt_h</p:attrName>
                                        </p:attrNameLst>
                                      </p:cBhvr>
                                      <p:tavLst>
                                        <p:tav tm="0">
                                          <p:val>
                                            <p:fltVal val="0"/>
                                          </p:val>
                                        </p:tav>
                                        <p:tav tm="100000">
                                          <p:val>
                                            <p:strVal val="#ppt_h"/>
                                          </p:val>
                                        </p:tav>
                                      </p:tavLst>
                                    </p:anim>
                                    <p:animEffect transition="in" filter="fade">
                                      <p:cBhvr>
                                        <p:cTn id="43" dur="500"/>
                                        <p:tgtEl>
                                          <p:spTgt spid="192515">
                                            <p:txEl>
                                              <p:pRg st="4" end="4"/>
                                            </p:txEl>
                                          </p:spTgt>
                                        </p:tgtEl>
                                      </p:cBhvr>
                                    </p:animEffect>
                                  </p:childTnLst>
                                </p:cTn>
                              </p:par>
                            </p:childTnLst>
                          </p:cTn>
                        </p:par>
                        <p:par>
                          <p:cTn id="44" fill="hold">
                            <p:stCondLst>
                              <p:cond delay="1500"/>
                            </p:stCondLst>
                            <p:childTnLst>
                              <p:par>
                                <p:cTn id="45" presetID="6" presetClass="entr" presetSubtype="16" fill="hold" nodeType="afterEffect">
                                  <p:stCondLst>
                                    <p:cond delay="0"/>
                                  </p:stCondLst>
                                  <p:childTnLst>
                                    <p:set>
                                      <p:cBhvr>
                                        <p:cTn id="46" dur="1" fill="hold">
                                          <p:stCondLst>
                                            <p:cond delay="0"/>
                                          </p:stCondLst>
                                        </p:cTn>
                                        <p:tgtEl>
                                          <p:spTgt spid="58376"/>
                                        </p:tgtEl>
                                        <p:attrNameLst>
                                          <p:attrName>style.visibility</p:attrName>
                                        </p:attrNameLst>
                                      </p:cBhvr>
                                      <p:to>
                                        <p:strVal val="visible"/>
                                      </p:to>
                                    </p:set>
                                    <p:animEffect transition="in" filter="circle(in)">
                                      <p:cBhvr>
                                        <p:cTn id="47" dur="1000"/>
                                        <p:tgtEl>
                                          <p:spTgt spid="58376"/>
                                        </p:tgtEl>
                                      </p:cBhvr>
                                    </p:animEffect>
                                  </p:childTnLst>
                                </p:cTn>
                              </p:par>
                              <p:par>
                                <p:cTn id="48" presetID="22" presetClass="entr" presetSubtype="4" fill="hold" nodeType="withEffect">
                                  <p:stCondLst>
                                    <p:cond delay="0"/>
                                  </p:stCondLst>
                                  <p:childTnLst>
                                    <p:set>
                                      <p:cBhvr>
                                        <p:cTn id="49" dur="1" fill="hold">
                                          <p:stCondLst>
                                            <p:cond delay="0"/>
                                          </p:stCondLst>
                                        </p:cTn>
                                        <p:tgtEl>
                                          <p:spTgt spid="192518"/>
                                        </p:tgtEl>
                                        <p:attrNameLst>
                                          <p:attrName>style.visibility</p:attrName>
                                        </p:attrNameLst>
                                      </p:cBhvr>
                                      <p:to>
                                        <p:strVal val="visible"/>
                                      </p:to>
                                    </p:set>
                                    <p:animEffect transition="in" filter="wipe(down)">
                                      <p:cBhvr>
                                        <p:cTn id="50" dur="500"/>
                                        <p:tgtEl>
                                          <p:spTgt spid="192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uiExpand="1"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4000"/>
              <a:t>Training Resources on Low Vision Technology</a:t>
            </a:r>
          </a:p>
        </p:txBody>
      </p:sp>
      <p:sp>
        <p:nvSpPr>
          <p:cNvPr id="79875" name="Rectangle 3"/>
          <p:cNvSpPr>
            <a:spLocks noGrp="1" noChangeArrowheads="1"/>
          </p:cNvSpPr>
          <p:nvPr>
            <p:ph type="body" sz="half" idx="1"/>
          </p:nvPr>
        </p:nvSpPr>
        <p:spPr>
          <a:xfrm>
            <a:off x="-76200" y="1600200"/>
            <a:ext cx="9448800" cy="1524000"/>
          </a:xfrm>
        </p:spPr>
        <p:txBody>
          <a:bodyPr/>
          <a:lstStyle/>
          <a:p>
            <a:pPr>
              <a:buFont typeface="Wingdings" pitchFamily="2" charset="2"/>
              <a:buNone/>
            </a:pPr>
            <a:r>
              <a:rPr lang="en-US" sz="4000"/>
              <a:t>For additional information go to</a:t>
            </a:r>
          </a:p>
          <a:p>
            <a:pPr algn="ctr">
              <a:buFont typeface="Wingdings" pitchFamily="2" charset="2"/>
              <a:buNone/>
            </a:pPr>
            <a:r>
              <a:rPr lang="en-US" sz="4000"/>
              <a:t>www.afb.org/at</a:t>
            </a:r>
          </a:p>
        </p:txBody>
      </p:sp>
      <p:pic>
        <p:nvPicPr>
          <p:cNvPr id="79879" name="Picture 7" descr="AFB logo: American Foundation for the Blind - Expanding possibilities for people with vision loss"/>
          <p:cNvPicPr>
            <a:picLocks noChangeAspect="1" noChangeArrowheads="1"/>
          </p:cNvPicPr>
          <p:nvPr/>
        </p:nvPicPr>
        <p:blipFill>
          <a:blip r:embed="rId3"/>
          <a:srcRect/>
          <a:stretch>
            <a:fillRect/>
          </a:stretch>
        </p:blipFill>
        <p:spPr bwMode="auto">
          <a:xfrm>
            <a:off x="152400" y="3810000"/>
            <a:ext cx="8839200" cy="2870200"/>
          </a:xfrm>
          <a:prstGeom prst="rect">
            <a:avLst/>
          </a:prstGeom>
          <a:noFill/>
        </p:spPr>
      </p:pic>
    </p:spTree>
  </p:cSld>
  <p:clrMapOvr>
    <a:masterClrMapping/>
  </p:clrMapOvr>
  <p:transition>
    <p:sndAc>
      <p:stSnd>
        <p:snd r:embed="rId2" name="click.wav"/>
      </p:stSnd>
    </p:sndAc>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85800" y="-76200"/>
            <a:ext cx="7772400" cy="1462088"/>
          </a:xfrm>
        </p:spPr>
        <p:txBody>
          <a:bodyPr/>
          <a:lstStyle/>
          <a:p>
            <a:r>
              <a:rPr lang="en-US" sz="4800" dirty="0"/>
              <a:t>What kind of tools?</a:t>
            </a:r>
          </a:p>
        </p:txBody>
      </p:sp>
      <p:sp>
        <p:nvSpPr>
          <p:cNvPr id="221187" name="Rectangle 3"/>
          <p:cNvSpPr>
            <a:spLocks noGrp="1" noChangeArrowheads="1"/>
          </p:cNvSpPr>
          <p:nvPr>
            <p:ph type="body" idx="1"/>
          </p:nvPr>
        </p:nvSpPr>
        <p:spPr>
          <a:xfrm>
            <a:off x="0" y="1295400"/>
            <a:ext cx="6477000" cy="5257800"/>
          </a:xfrm>
        </p:spPr>
        <p:txBody>
          <a:bodyPr/>
          <a:lstStyle/>
          <a:p>
            <a:r>
              <a:rPr lang="en-US" sz="3800"/>
              <a:t>Tools for accessing </a:t>
            </a:r>
          </a:p>
          <a:p>
            <a:pPr>
              <a:buFont typeface="Wingdings" pitchFamily="2" charset="2"/>
              <a:buNone/>
            </a:pPr>
            <a:r>
              <a:rPr lang="en-US" sz="3800"/>
              <a:t>	information</a:t>
            </a:r>
          </a:p>
          <a:p>
            <a:pPr lvl="1"/>
            <a:r>
              <a:rPr lang="en-US" sz="3400"/>
              <a:t>Visually</a:t>
            </a:r>
          </a:p>
          <a:p>
            <a:pPr lvl="1"/>
            <a:r>
              <a:rPr lang="en-US" sz="3400"/>
              <a:t>Tactually</a:t>
            </a:r>
          </a:p>
          <a:p>
            <a:pPr lvl="1"/>
            <a:r>
              <a:rPr lang="en-US" sz="3400"/>
              <a:t>Auditorally</a:t>
            </a:r>
          </a:p>
          <a:p>
            <a:r>
              <a:rPr lang="en-US" sz="3800"/>
              <a:t>It takes a toolbox </a:t>
            </a:r>
          </a:p>
          <a:p>
            <a:pPr>
              <a:buFont typeface="Wingdings" pitchFamily="2" charset="2"/>
              <a:buNone/>
            </a:pPr>
            <a:r>
              <a:rPr lang="en-US" sz="3800"/>
              <a:t>	full of tools </a:t>
            </a:r>
          </a:p>
          <a:p>
            <a:pPr>
              <a:buFont typeface="Wingdings" pitchFamily="2" charset="2"/>
              <a:buNone/>
            </a:pPr>
            <a:r>
              <a:rPr lang="en-US" sz="3800"/>
              <a:t>	to be successful</a:t>
            </a:r>
          </a:p>
        </p:txBody>
      </p:sp>
      <p:pic>
        <p:nvPicPr>
          <p:cNvPr id="221188" name="Picture 4" descr="MCj02960760000[1]"/>
          <p:cNvPicPr>
            <a:picLocks noChangeAspect="1" noChangeArrowheads="1"/>
          </p:cNvPicPr>
          <p:nvPr/>
        </p:nvPicPr>
        <p:blipFill>
          <a:blip r:embed="rId4"/>
          <a:srcRect/>
          <a:stretch>
            <a:fillRect/>
          </a:stretch>
        </p:blipFill>
        <p:spPr bwMode="auto">
          <a:xfrm>
            <a:off x="4800600" y="5029200"/>
            <a:ext cx="2276475" cy="1828800"/>
          </a:xfrm>
          <a:prstGeom prst="rect">
            <a:avLst/>
          </a:prstGeom>
          <a:noFill/>
        </p:spPr>
      </p:pic>
      <p:pic>
        <p:nvPicPr>
          <p:cNvPr id="221189" name="Picture 5" descr="MCj02373250000[1]"/>
          <p:cNvPicPr>
            <a:picLocks noChangeAspect="1" noChangeArrowheads="1"/>
          </p:cNvPicPr>
          <p:nvPr/>
        </p:nvPicPr>
        <p:blipFill>
          <a:blip r:embed="rId5"/>
          <a:srcRect/>
          <a:stretch>
            <a:fillRect/>
          </a:stretch>
        </p:blipFill>
        <p:spPr bwMode="auto">
          <a:xfrm>
            <a:off x="5257800" y="1143000"/>
            <a:ext cx="3276600" cy="3178175"/>
          </a:xfrm>
          <a:prstGeom prst="rect">
            <a:avLst/>
          </a:prstGeom>
          <a:noFill/>
        </p:spPr>
      </p:pic>
      <p:pic>
        <p:nvPicPr>
          <p:cNvPr id="221190" name="Picture 6" descr="MCj02377690000[1]"/>
          <p:cNvPicPr>
            <a:picLocks noChangeAspect="1" noChangeArrowheads="1"/>
          </p:cNvPicPr>
          <p:nvPr/>
        </p:nvPicPr>
        <p:blipFill>
          <a:blip r:embed="rId6"/>
          <a:srcRect/>
          <a:stretch>
            <a:fillRect/>
          </a:stretch>
        </p:blipFill>
        <p:spPr bwMode="auto">
          <a:xfrm>
            <a:off x="6781800" y="3962400"/>
            <a:ext cx="2393950" cy="2438400"/>
          </a:xfrm>
          <a:prstGeom prst="rect">
            <a:avLst/>
          </a:prstGeom>
          <a:noFill/>
        </p:spPr>
      </p:pic>
      <p:pic>
        <p:nvPicPr>
          <p:cNvPr id="221191" name="Picture 7" descr="MPj04285880000[1]"/>
          <p:cNvPicPr>
            <a:picLocks noChangeAspect="1" noChangeArrowheads="1"/>
          </p:cNvPicPr>
          <p:nvPr/>
        </p:nvPicPr>
        <p:blipFill>
          <a:blip r:embed="rId7"/>
          <a:srcRect/>
          <a:stretch>
            <a:fillRect/>
          </a:stretch>
        </p:blipFill>
        <p:spPr bwMode="auto">
          <a:xfrm>
            <a:off x="76200" y="381000"/>
            <a:ext cx="1069975" cy="714375"/>
          </a:xfrm>
          <a:prstGeom prst="rect">
            <a:avLst/>
          </a:prstGeom>
          <a:noFill/>
        </p:spPr>
      </p:pic>
      <p:pic>
        <p:nvPicPr>
          <p:cNvPr id="221192" name="Picture 8" descr="MCj02812850000[1]"/>
          <p:cNvPicPr>
            <a:picLocks noChangeAspect="1" noChangeArrowheads="1"/>
          </p:cNvPicPr>
          <p:nvPr/>
        </p:nvPicPr>
        <p:blipFill>
          <a:blip r:embed="rId8"/>
          <a:srcRect/>
          <a:stretch>
            <a:fillRect/>
          </a:stretch>
        </p:blipFill>
        <p:spPr bwMode="auto">
          <a:xfrm>
            <a:off x="7959725" y="76200"/>
            <a:ext cx="1184275" cy="1752600"/>
          </a:xfrm>
          <a:prstGeom prst="rect">
            <a:avLst/>
          </a:prstGeom>
          <a:noFill/>
        </p:spPr>
      </p:pic>
      <p:pic>
        <p:nvPicPr>
          <p:cNvPr id="221193" name="Picture 9" descr="MCj02114820000[1]"/>
          <p:cNvPicPr>
            <a:picLocks noChangeAspect="1" noChangeArrowheads="1"/>
          </p:cNvPicPr>
          <p:nvPr/>
        </p:nvPicPr>
        <p:blipFill>
          <a:blip r:embed="rId9"/>
          <a:srcRect/>
          <a:stretch>
            <a:fillRect/>
          </a:stretch>
        </p:blipFill>
        <p:spPr bwMode="auto">
          <a:xfrm>
            <a:off x="3806825" y="2438400"/>
            <a:ext cx="1298575" cy="22860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11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118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1187">
                                            <p:txEl>
                                              <p:pRg st="1" end="1"/>
                                            </p:txEl>
                                          </p:spTgt>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grpId="0" nodeType="afterEffect">
                                  <p:stCondLst>
                                    <p:cond delay="500"/>
                                  </p:stCondLst>
                                  <p:childTnLst>
                                    <p:set>
                                      <p:cBhvr>
                                        <p:cTn id="13" dur="1" fill="hold">
                                          <p:stCondLst>
                                            <p:cond delay="0"/>
                                          </p:stCondLst>
                                        </p:cTn>
                                        <p:tgtEl>
                                          <p:spTgt spid="221187">
                                            <p:txEl>
                                              <p:pRg st="2" end="2"/>
                                            </p:txEl>
                                          </p:spTgt>
                                        </p:tgtEl>
                                        <p:attrNameLst>
                                          <p:attrName>style.visibility</p:attrName>
                                        </p:attrNameLst>
                                      </p:cBhvr>
                                      <p:to>
                                        <p:strVal val="visible"/>
                                      </p:to>
                                    </p:set>
                                    <p:animEffect transition="in" filter="dissolve">
                                      <p:cBhvr>
                                        <p:cTn id="14" dur="1000"/>
                                        <p:tgtEl>
                                          <p:spTgt spid="221187">
                                            <p:txEl>
                                              <p:pRg st="2" end="2"/>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221191"/>
                                        </p:tgtEl>
                                        <p:attrNameLst>
                                          <p:attrName>style.visibility</p:attrName>
                                        </p:attrNameLst>
                                      </p:cBhvr>
                                      <p:to>
                                        <p:strVal val="visible"/>
                                      </p:to>
                                    </p:set>
                                    <p:anim calcmode="lin" valueType="num">
                                      <p:cBhvr>
                                        <p:cTn id="17" dur="1000" fill="hold"/>
                                        <p:tgtEl>
                                          <p:spTgt spid="221191"/>
                                        </p:tgtEl>
                                        <p:attrNameLst>
                                          <p:attrName>ppt_w</p:attrName>
                                        </p:attrNameLst>
                                      </p:cBhvr>
                                      <p:tavLst>
                                        <p:tav tm="0">
                                          <p:val>
                                            <p:fltVal val="0"/>
                                          </p:val>
                                        </p:tav>
                                        <p:tav tm="100000">
                                          <p:val>
                                            <p:strVal val="#ppt_w"/>
                                          </p:val>
                                        </p:tav>
                                      </p:tavLst>
                                    </p:anim>
                                    <p:anim calcmode="lin" valueType="num">
                                      <p:cBhvr>
                                        <p:cTn id="18" dur="1000" fill="hold"/>
                                        <p:tgtEl>
                                          <p:spTgt spid="221191"/>
                                        </p:tgtEl>
                                        <p:attrNameLst>
                                          <p:attrName>ppt_h</p:attrName>
                                        </p:attrNameLst>
                                      </p:cBhvr>
                                      <p:tavLst>
                                        <p:tav tm="0">
                                          <p:val>
                                            <p:fltVal val="0"/>
                                          </p:val>
                                        </p:tav>
                                        <p:tav tm="100000">
                                          <p:val>
                                            <p:strVal val="#ppt_h"/>
                                          </p:val>
                                        </p:tav>
                                      </p:tavLst>
                                    </p:anim>
                                    <p:animEffect transition="in" filter="fade">
                                      <p:cBhvr>
                                        <p:cTn id="19" dur="1000"/>
                                        <p:tgtEl>
                                          <p:spTgt spid="221191"/>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221187">
                                            <p:txEl>
                                              <p:pRg st="3" end="3"/>
                                            </p:txEl>
                                          </p:spTgt>
                                        </p:tgtEl>
                                        <p:attrNameLst>
                                          <p:attrName>style.visibility</p:attrName>
                                        </p:attrNameLst>
                                      </p:cBhvr>
                                      <p:to>
                                        <p:strVal val="visible"/>
                                      </p:to>
                                    </p:set>
                                    <p:anim calcmode="lin" valueType="num">
                                      <p:cBhvr>
                                        <p:cTn id="24" dur="1000" fill="hold"/>
                                        <p:tgtEl>
                                          <p:spTgt spid="22118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221187">
                                            <p:txEl>
                                              <p:pRg st="3" end="3"/>
                                            </p:txEl>
                                          </p:spTgt>
                                        </p:tgtEl>
                                        <p:attrNameLst>
                                          <p:attrName>ppt_y</p:attrName>
                                        </p:attrNameLst>
                                      </p:cBhvr>
                                      <p:tavLst>
                                        <p:tav tm="0">
                                          <p:val>
                                            <p:strVal val="#ppt_y"/>
                                          </p:val>
                                        </p:tav>
                                        <p:tav tm="100000">
                                          <p:val>
                                            <p:strVal val="#ppt_y"/>
                                          </p:val>
                                        </p:tav>
                                      </p:tavLst>
                                    </p:anim>
                                    <p:anim calcmode="lin" valueType="num">
                                      <p:cBhvr>
                                        <p:cTn id="26" dur="1000" fill="hold"/>
                                        <p:tgtEl>
                                          <p:spTgt spid="22118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22118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221187">
                                            <p:txEl>
                                              <p:pRg st="3" end="3"/>
                                            </p:txEl>
                                          </p:spTgt>
                                        </p:tgtEl>
                                      </p:cBhvr>
                                    </p:animEffect>
                                  </p:childTnLst>
                                </p:cTn>
                              </p:par>
                              <p:par>
                                <p:cTn id="29" presetID="53" presetClass="entr" presetSubtype="0" fill="hold" nodeType="withEffect">
                                  <p:stCondLst>
                                    <p:cond delay="0"/>
                                  </p:stCondLst>
                                  <p:childTnLst>
                                    <p:set>
                                      <p:cBhvr>
                                        <p:cTn id="30" dur="1" fill="hold">
                                          <p:stCondLst>
                                            <p:cond delay="0"/>
                                          </p:stCondLst>
                                        </p:cTn>
                                        <p:tgtEl>
                                          <p:spTgt spid="221193"/>
                                        </p:tgtEl>
                                        <p:attrNameLst>
                                          <p:attrName>style.visibility</p:attrName>
                                        </p:attrNameLst>
                                      </p:cBhvr>
                                      <p:to>
                                        <p:strVal val="visible"/>
                                      </p:to>
                                    </p:set>
                                    <p:anim calcmode="lin" valueType="num">
                                      <p:cBhvr>
                                        <p:cTn id="31" dur="1000" fill="hold"/>
                                        <p:tgtEl>
                                          <p:spTgt spid="221193"/>
                                        </p:tgtEl>
                                        <p:attrNameLst>
                                          <p:attrName>ppt_w</p:attrName>
                                        </p:attrNameLst>
                                      </p:cBhvr>
                                      <p:tavLst>
                                        <p:tav tm="0">
                                          <p:val>
                                            <p:fltVal val="0"/>
                                          </p:val>
                                        </p:tav>
                                        <p:tav tm="100000">
                                          <p:val>
                                            <p:strVal val="#ppt_w"/>
                                          </p:val>
                                        </p:tav>
                                      </p:tavLst>
                                    </p:anim>
                                    <p:anim calcmode="lin" valueType="num">
                                      <p:cBhvr>
                                        <p:cTn id="32" dur="1000" fill="hold"/>
                                        <p:tgtEl>
                                          <p:spTgt spid="221193"/>
                                        </p:tgtEl>
                                        <p:attrNameLst>
                                          <p:attrName>ppt_h</p:attrName>
                                        </p:attrNameLst>
                                      </p:cBhvr>
                                      <p:tavLst>
                                        <p:tav tm="0">
                                          <p:val>
                                            <p:fltVal val="0"/>
                                          </p:val>
                                        </p:tav>
                                        <p:tav tm="100000">
                                          <p:val>
                                            <p:strVal val="#ppt_h"/>
                                          </p:val>
                                        </p:tav>
                                      </p:tavLst>
                                    </p:anim>
                                    <p:animEffect transition="in" filter="fade">
                                      <p:cBhvr>
                                        <p:cTn id="33" dur="1000"/>
                                        <p:tgtEl>
                                          <p:spTgt spid="221193"/>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221187">
                                            <p:txEl>
                                              <p:pRg st="4" end="4"/>
                                            </p:txEl>
                                          </p:spTgt>
                                        </p:tgtEl>
                                        <p:attrNameLst>
                                          <p:attrName>style.visibility</p:attrName>
                                        </p:attrNameLst>
                                      </p:cBhvr>
                                      <p:to>
                                        <p:strVal val="visible"/>
                                      </p:to>
                                    </p:set>
                                    <p:animEffect transition="in" filter="wipe(down)">
                                      <p:cBhvr>
                                        <p:cTn id="38" dur="290">
                                          <p:stCondLst>
                                            <p:cond delay="0"/>
                                          </p:stCondLst>
                                        </p:cTn>
                                        <p:tgtEl>
                                          <p:spTgt spid="221187">
                                            <p:txEl>
                                              <p:pRg st="4" end="4"/>
                                            </p:txEl>
                                          </p:spTgt>
                                        </p:tgtEl>
                                      </p:cBhvr>
                                    </p:animEffect>
                                    <p:anim calcmode="lin" valueType="num">
                                      <p:cBhvr>
                                        <p:cTn id="39" dur="911" tmFilter="0,0; 0.14,0.36; 0.43,0.73; 0.71,0.91; 1.0,1.0">
                                          <p:stCondLst>
                                            <p:cond delay="0"/>
                                          </p:stCondLst>
                                        </p:cTn>
                                        <p:tgtEl>
                                          <p:spTgt spid="221187">
                                            <p:txEl>
                                              <p:pRg st="4" end="4"/>
                                            </p:txEl>
                                          </p:spTgt>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221187">
                                            <p:txEl>
                                              <p:pRg st="4" end="4"/>
                                            </p:txEl>
                                          </p:spTgt>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221187">
                                            <p:txEl>
                                              <p:pRg st="4" end="4"/>
                                            </p:txEl>
                                          </p:spTgt>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221187">
                                            <p:txEl>
                                              <p:pRg st="4" end="4"/>
                                            </p:txEl>
                                          </p:spTgt>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221187">
                                            <p:txEl>
                                              <p:pRg st="4" end="4"/>
                                            </p:txEl>
                                          </p:spTgt>
                                        </p:tgtEl>
                                        <p:attrNameLst>
                                          <p:attrName>ppt_y</p:attrName>
                                        </p:attrNameLst>
                                      </p:cBhvr>
                                      <p:tavLst>
                                        <p:tav tm="0" fmla="#ppt_y-sin(pi*$)/81">
                                          <p:val>
                                            <p:fltVal val="0"/>
                                          </p:val>
                                        </p:tav>
                                        <p:tav tm="100000">
                                          <p:val>
                                            <p:fltVal val="1"/>
                                          </p:val>
                                        </p:tav>
                                      </p:tavLst>
                                    </p:anim>
                                    <p:animScale>
                                      <p:cBhvr>
                                        <p:cTn id="44" dur="13">
                                          <p:stCondLst>
                                            <p:cond delay="325"/>
                                          </p:stCondLst>
                                        </p:cTn>
                                        <p:tgtEl>
                                          <p:spTgt spid="221187">
                                            <p:txEl>
                                              <p:pRg st="4" end="4"/>
                                            </p:txEl>
                                          </p:spTgt>
                                        </p:tgtEl>
                                      </p:cBhvr>
                                      <p:to x="100000" y="60000"/>
                                    </p:animScale>
                                    <p:animScale>
                                      <p:cBhvr>
                                        <p:cTn id="45" dur="83" decel="50000">
                                          <p:stCondLst>
                                            <p:cond delay="338"/>
                                          </p:stCondLst>
                                        </p:cTn>
                                        <p:tgtEl>
                                          <p:spTgt spid="221187">
                                            <p:txEl>
                                              <p:pRg st="4" end="4"/>
                                            </p:txEl>
                                          </p:spTgt>
                                        </p:tgtEl>
                                      </p:cBhvr>
                                      <p:to x="100000" y="100000"/>
                                    </p:animScale>
                                    <p:animScale>
                                      <p:cBhvr>
                                        <p:cTn id="46" dur="13">
                                          <p:stCondLst>
                                            <p:cond delay="656"/>
                                          </p:stCondLst>
                                        </p:cTn>
                                        <p:tgtEl>
                                          <p:spTgt spid="221187">
                                            <p:txEl>
                                              <p:pRg st="4" end="4"/>
                                            </p:txEl>
                                          </p:spTgt>
                                        </p:tgtEl>
                                      </p:cBhvr>
                                      <p:to x="100000" y="80000"/>
                                    </p:animScale>
                                    <p:animScale>
                                      <p:cBhvr>
                                        <p:cTn id="47" dur="83" decel="50000">
                                          <p:stCondLst>
                                            <p:cond delay="669"/>
                                          </p:stCondLst>
                                        </p:cTn>
                                        <p:tgtEl>
                                          <p:spTgt spid="221187">
                                            <p:txEl>
                                              <p:pRg st="4" end="4"/>
                                            </p:txEl>
                                          </p:spTgt>
                                        </p:tgtEl>
                                      </p:cBhvr>
                                      <p:to x="100000" y="100000"/>
                                    </p:animScale>
                                    <p:animScale>
                                      <p:cBhvr>
                                        <p:cTn id="48" dur="13">
                                          <p:stCondLst>
                                            <p:cond delay="821"/>
                                          </p:stCondLst>
                                        </p:cTn>
                                        <p:tgtEl>
                                          <p:spTgt spid="221187">
                                            <p:txEl>
                                              <p:pRg st="4" end="4"/>
                                            </p:txEl>
                                          </p:spTgt>
                                        </p:tgtEl>
                                      </p:cBhvr>
                                      <p:to x="100000" y="90000"/>
                                    </p:animScale>
                                    <p:animScale>
                                      <p:cBhvr>
                                        <p:cTn id="49" dur="83" decel="50000">
                                          <p:stCondLst>
                                            <p:cond delay="834"/>
                                          </p:stCondLst>
                                        </p:cTn>
                                        <p:tgtEl>
                                          <p:spTgt spid="221187">
                                            <p:txEl>
                                              <p:pRg st="4" end="4"/>
                                            </p:txEl>
                                          </p:spTgt>
                                        </p:tgtEl>
                                      </p:cBhvr>
                                      <p:to x="100000" y="100000"/>
                                    </p:animScale>
                                    <p:animScale>
                                      <p:cBhvr>
                                        <p:cTn id="50" dur="13">
                                          <p:stCondLst>
                                            <p:cond delay="904"/>
                                          </p:stCondLst>
                                        </p:cTn>
                                        <p:tgtEl>
                                          <p:spTgt spid="221187">
                                            <p:txEl>
                                              <p:pRg st="4" end="4"/>
                                            </p:txEl>
                                          </p:spTgt>
                                        </p:tgtEl>
                                      </p:cBhvr>
                                      <p:to x="100000" y="95000"/>
                                    </p:animScale>
                                    <p:animScale>
                                      <p:cBhvr>
                                        <p:cTn id="51" dur="83" decel="50000">
                                          <p:stCondLst>
                                            <p:cond delay="917"/>
                                          </p:stCondLst>
                                        </p:cTn>
                                        <p:tgtEl>
                                          <p:spTgt spid="221187">
                                            <p:txEl>
                                              <p:pRg st="4" end="4"/>
                                            </p:txEl>
                                          </p:spTgt>
                                        </p:tgtEl>
                                      </p:cBhvr>
                                      <p:to x="100000" y="100000"/>
                                    </p:animScale>
                                  </p:childTnLst>
                                </p:cTn>
                              </p:par>
                              <p:par>
                                <p:cTn id="52" presetID="9" presetClass="entr" presetSubtype="0" fill="hold" nodeType="withEffect">
                                  <p:stCondLst>
                                    <p:cond delay="0"/>
                                  </p:stCondLst>
                                  <p:childTnLst>
                                    <p:set>
                                      <p:cBhvr>
                                        <p:cTn id="53" dur="1" fill="hold">
                                          <p:stCondLst>
                                            <p:cond delay="0"/>
                                          </p:stCondLst>
                                        </p:cTn>
                                        <p:tgtEl>
                                          <p:spTgt spid="221192"/>
                                        </p:tgtEl>
                                        <p:attrNameLst>
                                          <p:attrName>style.visibility</p:attrName>
                                        </p:attrNameLst>
                                      </p:cBhvr>
                                      <p:to>
                                        <p:strVal val="visible"/>
                                      </p:to>
                                    </p:set>
                                    <p:animEffect transition="in" filter="dissolve">
                                      <p:cBhvr>
                                        <p:cTn id="54" dur="1000"/>
                                        <p:tgtEl>
                                          <p:spTgt spid="22119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21187">
                                            <p:txEl>
                                              <p:pRg st="5" end="5"/>
                                            </p:txEl>
                                          </p:spTgt>
                                        </p:tgtEl>
                                        <p:attrNameLst>
                                          <p:attrName>style.visibility</p:attrName>
                                        </p:attrNameLst>
                                      </p:cBhvr>
                                      <p:to>
                                        <p:strVal val="visible"/>
                                      </p:to>
                                    </p:set>
                                    <p:anim calcmode="lin" valueType="num">
                                      <p:cBhvr additive="base">
                                        <p:cTn id="59" dur="500" fill="hold"/>
                                        <p:tgtEl>
                                          <p:spTgt spid="221187">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1187">
                                            <p:txEl>
                                              <p:pRg st="5" end="5"/>
                                            </p:txEl>
                                          </p:spTgt>
                                        </p:tgtEl>
                                        <p:attrNameLst>
                                          <p:attrName>ppt_y</p:attrName>
                                        </p:attrNameLst>
                                      </p:cBhvr>
                                      <p:tavLst>
                                        <p:tav tm="0">
                                          <p:val>
                                            <p:strVal val="1+#ppt_h/2"/>
                                          </p:val>
                                        </p:tav>
                                        <p:tav tm="100000">
                                          <p:val>
                                            <p:strVal val="#ppt_y"/>
                                          </p:val>
                                        </p:tav>
                                      </p:tavLst>
                                    </p:anim>
                                  </p:childTnLst>
                                </p:cTn>
                              </p:par>
                            </p:childTnLst>
                          </p:cTn>
                        </p:par>
                        <p:par>
                          <p:cTn id="61" fill="hold">
                            <p:stCondLst>
                              <p:cond delay="500"/>
                            </p:stCondLst>
                            <p:childTnLst>
                              <p:par>
                                <p:cTn id="62" presetID="8" presetClass="entr" presetSubtype="32" fill="hold" nodeType="afterEffect">
                                  <p:stCondLst>
                                    <p:cond delay="0"/>
                                  </p:stCondLst>
                                  <p:childTnLst>
                                    <p:set>
                                      <p:cBhvr>
                                        <p:cTn id="63" dur="1" fill="hold">
                                          <p:stCondLst>
                                            <p:cond delay="0"/>
                                          </p:stCondLst>
                                        </p:cTn>
                                        <p:tgtEl>
                                          <p:spTgt spid="221188"/>
                                        </p:tgtEl>
                                        <p:attrNameLst>
                                          <p:attrName>style.visibility</p:attrName>
                                        </p:attrNameLst>
                                      </p:cBhvr>
                                      <p:to>
                                        <p:strVal val="visible"/>
                                      </p:to>
                                    </p:set>
                                    <p:animEffect transition="in" filter="diamond(out)">
                                      <p:cBhvr>
                                        <p:cTn id="64" dur="500"/>
                                        <p:tgtEl>
                                          <p:spTgt spid="22118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21187">
                                            <p:txEl>
                                              <p:pRg st="6" end="6"/>
                                            </p:txEl>
                                          </p:spTgt>
                                        </p:tgtEl>
                                        <p:attrNameLst>
                                          <p:attrName>style.visibility</p:attrName>
                                        </p:attrNameLst>
                                      </p:cBhvr>
                                      <p:to>
                                        <p:strVal val="visible"/>
                                      </p:to>
                                    </p:set>
                                    <p:anim calcmode="lin" valueType="num">
                                      <p:cBhvr additive="base">
                                        <p:cTn id="69" dur="500" fill="hold"/>
                                        <p:tgtEl>
                                          <p:spTgt spid="221187">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1187">
                                            <p:txEl>
                                              <p:pRg st="6" end="6"/>
                                            </p:txEl>
                                          </p:spTgt>
                                        </p:tgtEl>
                                        <p:attrNameLst>
                                          <p:attrName>ppt_y</p:attrName>
                                        </p:attrNameLst>
                                      </p:cBhvr>
                                      <p:tavLst>
                                        <p:tav tm="0">
                                          <p:val>
                                            <p:strVal val="1+#ppt_h/2"/>
                                          </p:val>
                                        </p:tav>
                                        <p:tav tm="100000">
                                          <p:val>
                                            <p:strVal val="#ppt_y"/>
                                          </p:val>
                                        </p:tav>
                                      </p:tavLst>
                                    </p:anim>
                                  </p:childTnLst>
                                </p:cTn>
                              </p:par>
                              <p:par>
                                <p:cTn id="71" presetID="4" presetClass="entr" presetSubtype="32" fill="hold" nodeType="withEffect">
                                  <p:stCondLst>
                                    <p:cond delay="0"/>
                                  </p:stCondLst>
                                  <p:childTnLst>
                                    <p:set>
                                      <p:cBhvr>
                                        <p:cTn id="72" dur="1" fill="hold">
                                          <p:stCondLst>
                                            <p:cond delay="0"/>
                                          </p:stCondLst>
                                        </p:cTn>
                                        <p:tgtEl>
                                          <p:spTgt spid="221190"/>
                                        </p:tgtEl>
                                        <p:attrNameLst>
                                          <p:attrName>style.visibility</p:attrName>
                                        </p:attrNameLst>
                                      </p:cBhvr>
                                      <p:to>
                                        <p:strVal val="visible"/>
                                      </p:to>
                                    </p:set>
                                    <p:animEffect transition="in" filter="box(out)">
                                      <p:cBhvr>
                                        <p:cTn id="73" dur="500"/>
                                        <p:tgtEl>
                                          <p:spTgt spid="221190"/>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221187">
                                            <p:txEl>
                                              <p:pRg st="7" end="7"/>
                                            </p:txEl>
                                          </p:spTgt>
                                        </p:tgtEl>
                                        <p:attrNameLst>
                                          <p:attrName>style.visibility</p:attrName>
                                        </p:attrNameLst>
                                      </p:cBhvr>
                                      <p:to>
                                        <p:strVal val="visible"/>
                                      </p:to>
                                    </p:set>
                                    <p:anim calcmode="lin" valueType="num">
                                      <p:cBhvr additive="base">
                                        <p:cTn id="78" dur="500" fill="hold"/>
                                        <p:tgtEl>
                                          <p:spTgt spid="221187">
                                            <p:txEl>
                                              <p:pRg st="7" end="7"/>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21187">
                                            <p:txEl>
                                              <p:pRg st="7" end="7"/>
                                            </p:txEl>
                                          </p:spTgt>
                                        </p:tgtEl>
                                        <p:attrNameLst>
                                          <p:attrName>ppt_y</p:attrName>
                                        </p:attrNameLst>
                                      </p:cBhvr>
                                      <p:tavLst>
                                        <p:tav tm="0">
                                          <p:val>
                                            <p:strVal val="1+#ppt_h/2"/>
                                          </p:val>
                                        </p:tav>
                                        <p:tav tm="100000">
                                          <p:val>
                                            <p:strVal val="#ppt_y"/>
                                          </p:val>
                                        </p:tav>
                                      </p:tavLst>
                                    </p:anim>
                                  </p:childTnLst>
                                </p:cTn>
                              </p:par>
                              <p:par>
                                <p:cTn id="80" presetID="21" presetClass="entr" presetSubtype="8" fill="hold" nodeType="withEffect">
                                  <p:stCondLst>
                                    <p:cond delay="0"/>
                                  </p:stCondLst>
                                  <p:childTnLst>
                                    <p:set>
                                      <p:cBhvr>
                                        <p:cTn id="81" dur="1" fill="hold">
                                          <p:stCondLst>
                                            <p:cond delay="0"/>
                                          </p:stCondLst>
                                        </p:cTn>
                                        <p:tgtEl>
                                          <p:spTgt spid="221189"/>
                                        </p:tgtEl>
                                        <p:attrNameLst>
                                          <p:attrName>style.visibility</p:attrName>
                                        </p:attrNameLst>
                                      </p:cBhvr>
                                      <p:to>
                                        <p:strVal val="visible"/>
                                      </p:to>
                                    </p:set>
                                    <p:animEffect transition="in" filter="wheel(8)">
                                      <p:cBhvr>
                                        <p:cTn id="82" dur="2000"/>
                                        <p:tgtEl>
                                          <p:spTgt spid="22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118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76200" y="76200"/>
            <a:ext cx="9067800" cy="1139825"/>
          </a:xfrm>
        </p:spPr>
        <p:txBody>
          <a:bodyPr/>
          <a:lstStyle/>
          <a:p>
            <a:r>
              <a:rPr lang="en-US" sz="5100" dirty="0"/>
              <a:t>Large Print Publications </a:t>
            </a:r>
            <a:endParaRPr lang="en-US" sz="5400" dirty="0"/>
          </a:p>
        </p:txBody>
      </p:sp>
      <p:pic>
        <p:nvPicPr>
          <p:cNvPr id="209924" name="Picture 4" descr="Photograph of a large print calendar open to see the entire month, with a large box for each date.">
            <a:hlinkClick r:id="rId4" tooltip="Click for Larger Image"/>
          </p:cNvPr>
          <p:cNvPicPr>
            <a:picLocks noChangeAspect="1" noChangeArrowheads="1"/>
          </p:cNvPicPr>
          <p:nvPr/>
        </p:nvPicPr>
        <p:blipFill>
          <a:blip r:embed="rId5"/>
          <a:srcRect/>
          <a:stretch>
            <a:fillRect/>
          </a:stretch>
        </p:blipFill>
        <p:spPr bwMode="auto">
          <a:xfrm>
            <a:off x="3581400" y="4724400"/>
            <a:ext cx="1828800" cy="1828800"/>
          </a:xfrm>
          <a:prstGeom prst="rect">
            <a:avLst/>
          </a:prstGeom>
          <a:noFill/>
        </p:spPr>
      </p:pic>
      <p:pic>
        <p:nvPicPr>
          <p:cNvPr id="209925" name="Picture 5" descr="Photograph of large print books from LRS "/>
          <p:cNvPicPr>
            <a:picLocks noChangeAspect="1" noChangeArrowheads="1"/>
          </p:cNvPicPr>
          <p:nvPr/>
        </p:nvPicPr>
        <p:blipFill>
          <a:blip r:embed="rId6"/>
          <a:srcRect/>
          <a:stretch>
            <a:fillRect/>
          </a:stretch>
        </p:blipFill>
        <p:spPr bwMode="auto">
          <a:xfrm>
            <a:off x="228600" y="1981200"/>
            <a:ext cx="2838450" cy="2209800"/>
          </a:xfrm>
          <a:prstGeom prst="rect">
            <a:avLst/>
          </a:prstGeom>
          <a:noFill/>
        </p:spPr>
      </p:pic>
      <p:pic>
        <p:nvPicPr>
          <p:cNvPr id="209926" name="Picture 6" descr="Photograph of a  small 6 x 4 inches spiral bound large print address booklet with bold lines to carry 40 most important addresses in purse or pocket."/>
          <p:cNvPicPr>
            <a:picLocks noChangeAspect="1" noChangeArrowheads="1"/>
          </p:cNvPicPr>
          <p:nvPr/>
        </p:nvPicPr>
        <p:blipFill>
          <a:blip r:embed="rId7"/>
          <a:srcRect/>
          <a:stretch>
            <a:fillRect/>
          </a:stretch>
        </p:blipFill>
        <p:spPr bwMode="auto">
          <a:xfrm>
            <a:off x="533400" y="4983163"/>
            <a:ext cx="2209800" cy="1722437"/>
          </a:xfrm>
          <a:prstGeom prst="rect">
            <a:avLst/>
          </a:prstGeom>
          <a:noFill/>
        </p:spPr>
      </p:pic>
      <p:pic>
        <p:nvPicPr>
          <p:cNvPr id="209927" name="Picture 7" descr="Photograph of Merriam Webster's Large Print Dictionary">
            <a:hlinkClick r:id="rId8"/>
          </p:cNvPr>
          <p:cNvPicPr>
            <a:picLocks noChangeAspect="1" noChangeArrowheads="1"/>
          </p:cNvPicPr>
          <p:nvPr/>
        </p:nvPicPr>
        <p:blipFill>
          <a:blip r:embed="rId9"/>
          <a:srcRect/>
          <a:stretch>
            <a:fillRect/>
          </a:stretch>
        </p:blipFill>
        <p:spPr bwMode="auto">
          <a:xfrm>
            <a:off x="6858000" y="1524000"/>
            <a:ext cx="1981200" cy="2133600"/>
          </a:xfrm>
          <a:prstGeom prst="rect">
            <a:avLst/>
          </a:prstGeom>
          <a:noFill/>
        </p:spPr>
      </p:pic>
      <p:pic>
        <p:nvPicPr>
          <p:cNvPr id="209928" name="Picture 8" descr="Photograph of a large print book.">
            <a:hlinkClick r:id="rId10"/>
          </p:cNvPr>
          <p:cNvPicPr>
            <a:picLocks noChangeAspect="1" noChangeArrowheads="1"/>
          </p:cNvPicPr>
          <p:nvPr/>
        </p:nvPicPr>
        <p:blipFill>
          <a:blip r:embed="rId11"/>
          <a:srcRect/>
          <a:stretch>
            <a:fillRect/>
          </a:stretch>
        </p:blipFill>
        <p:spPr bwMode="auto">
          <a:xfrm>
            <a:off x="3429000" y="1752600"/>
            <a:ext cx="2971800" cy="2228850"/>
          </a:xfrm>
          <a:prstGeom prst="rect">
            <a:avLst/>
          </a:prstGeom>
          <a:noFill/>
        </p:spPr>
      </p:pic>
      <p:pic>
        <p:nvPicPr>
          <p:cNvPr id="209929" name="Picture 9" descr="Photograph of a large print address book.">
            <a:hlinkClick r:id="rId12"/>
          </p:cNvPr>
          <p:cNvPicPr>
            <a:picLocks noChangeAspect="1" noChangeArrowheads="1"/>
          </p:cNvPicPr>
          <p:nvPr/>
        </p:nvPicPr>
        <p:blipFill>
          <a:blip r:embed="rId13"/>
          <a:srcRect/>
          <a:stretch>
            <a:fillRect/>
          </a:stretch>
        </p:blipFill>
        <p:spPr bwMode="auto">
          <a:xfrm>
            <a:off x="6096000" y="4210050"/>
            <a:ext cx="2819400" cy="2114550"/>
          </a:xfrm>
          <a:prstGeom prst="rect">
            <a:avLst/>
          </a:prstGeom>
          <a:noFill/>
        </p:spPr>
      </p:pic>
      <p:sp>
        <p:nvSpPr>
          <p:cNvPr id="209930" name="Rectangle 10"/>
          <p:cNvSpPr>
            <a:spLocks noGrp="1" noChangeArrowheads="1"/>
          </p:cNvSpPr>
          <p:nvPr>
            <p:ph type="body" idx="1"/>
          </p:nvPr>
        </p:nvSpPr>
        <p:spPr>
          <a:xfrm>
            <a:off x="152400" y="1143000"/>
            <a:ext cx="8229600" cy="5257800"/>
          </a:xfrm>
          <a:noFill/>
          <a:ln/>
        </p:spPr>
        <p:txBody>
          <a:bodyPr/>
          <a:lstStyle/>
          <a:p>
            <a:r>
              <a:rPr lang="en-US"/>
              <a:t>Point size: 14, 16, 18, 24</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09927"/>
                                        </p:tgtEl>
                                        <p:attrNameLst>
                                          <p:attrName>style.visibility</p:attrName>
                                        </p:attrNameLst>
                                      </p:cBhvr>
                                      <p:to>
                                        <p:strVal val="visible"/>
                                      </p:to>
                                    </p:set>
                                    <p:anim calcmode="lin" valueType="num">
                                      <p:cBhvr>
                                        <p:cTn id="7" dur="1000" fill="hold"/>
                                        <p:tgtEl>
                                          <p:spTgt spid="209927"/>
                                        </p:tgtEl>
                                        <p:attrNameLst>
                                          <p:attrName>ppt_w</p:attrName>
                                        </p:attrNameLst>
                                      </p:cBhvr>
                                      <p:tavLst>
                                        <p:tav tm="0">
                                          <p:val>
                                            <p:strVal val="#ppt_w*0.70"/>
                                          </p:val>
                                        </p:tav>
                                        <p:tav tm="100000">
                                          <p:val>
                                            <p:strVal val="#ppt_w"/>
                                          </p:val>
                                        </p:tav>
                                      </p:tavLst>
                                    </p:anim>
                                    <p:anim calcmode="lin" valueType="num">
                                      <p:cBhvr>
                                        <p:cTn id="8" dur="1000" fill="hold"/>
                                        <p:tgtEl>
                                          <p:spTgt spid="209927"/>
                                        </p:tgtEl>
                                        <p:attrNameLst>
                                          <p:attrName>ppt_h</p:attrName>
                                        </p:attrNameLst>
                                      </p:cBhvr>
                                      <p:tavLst>
                                        <p:tav tm="0">
                                          <p:val>
                                            <p:strVal val="#ppt_h"/>
                                          </p:val>
                                        </p:tav>
                                        <p:tav tm="100000">
                                          <p:val>
                                            <p:strVal val="#ppt_h"/>
                                          </p:val>
                                        </p:tav>
                                      </p:tavLst>
                                    </p:anim>
                                    <p:animEffect transition="in" filter="fade">
                                      <p:cBhvr>
                                        <p:cTn id="9" dur="1000"/>
                                        <p:tgtEl>
                                          <p:spTgt spid="209927"/>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09928"/>
                                        </p:tgtEl>
                                        <p:attrNameLst>
                                          <p:attrName>style.visibility</p:attrName>
                                        </p:attrNameLst>
                                      </p:cBhvr>
                                      <p:to>
                                        <p:strVal val="visible"/>
                                      </p:to>
                                    </p:set>
                                    <p:anim calcmode="lin" valueType="num">
                                      <p:cBhvr>
                                        <p:cTn id="13" dur="1000" fill="hold"/>
                                        <p:tgtEl>
                                          <p:spTgt spid="209928"/>
                                        </p:tgtEl>
                                        <p:attrNameLst>
                                          <p:attrName>ppt_w</p:attrName>
                                        </p:attrNameLst>
                                      </p:cBhvr>
                                      <p:tavLst>
                                        <p:tav tm="0">
                                          <p:val>
                                            <p:strVal val="#ppt_w*0.70"/>
                                          </p:val>
                                        </p:tav>
                                        <p:tav tm="100000">
                                          <p:val>
                                            <p:strVal val="#ppt_w"/>
                                          </p:val>
                                        </p:tav>
                                      </p:tavLst>
                                    </p:anim>
                                    <p:anim calcmode="lin" valueType="num">
                                      <p:cBhvr>
                                        <p:cTn id="14" dur="1000" fill="hold"/>
                                        <p:tgtEl>
                                          <p:spTgt spid="209928"/>
                                        </p:tgtEl>
                                        <p:attrNameLst>
                                          <p:attrName>ppt_h</p:attrName>
                                        </p:attrNameLst>
                                      </p:cBhvr>
                                      <p:tavLst>
                                        <p:tav tm="0">
                                          <p:val>
                                            <p:strVal val="#ppt_h"/>
                                          </p:val>
                                        </p:tav>
                                        <p:tav tm="100000">
                                          <p:val>
                                            <p:strVal val="#ppt_h"/>
                                          </p:val>
                                        </p:tav>
                                      </p:tavLst>
                                    </p:anim>
                                    <p:animEffect transition="in" filter="fade">
                                      <p:cBhvr>
                                        <p:cTn id="15" dur="1000"/>
                                        <p:tgtEl>
                                          <p:spTgt spid="209928"/>
                                        </p:tgtEl>
                                      </p:cBhvr>
                                    </p:animEffect>
                                  </p:childTnLst>
                                </p:cTn>
                              </p:par>
                            </p:childTnLst>
                          </p:cTn>
                        </p:par>
                        <p:par>
                          <p:cTn id="16" fill="hold">
                            <p:stCondLst>
                              <p:cond delay="2000"/>
                            </p:stCondLst>
                            <p:childTnLst>
                              <p:par>
                                <p:cTn id="17" presetID="53" presetClass="entr" presetSubtype="0" fill="hold" nodeType="afterEffect">
                                  <p:stCondLst>
                                    <p:cond delay="0"/>
                                  </p:stCondLst>
                                  <p:childTnLst>
                                    <p:set>
                                      <p:cBhvr>
                                        <p:cTn id="18" dur="1" fill="hold">
                                          <p:stCondLst>
                                            <p:cond delay="0"/>
                                          </p:stCondLst>
                                        </p:cTn>
                                        <p:tgtEl>
                                          <p:spTgt spid="209925"/>
                                        </p:tgtEl>
                                        <p:attrNameLst>
                                          <p:attrName>style.visibility</p:attrName>
                                        </p:attrNameLst>
                                      </p:cBhvr>
                                      <p:to>
                                        <p:strVal val="visible"/>
                                      </p:to>
                                    </p:set>
                                    <p:anim calcmode="lin" valueType="num">
                                      <p:cBhvr>
                                        <p:cTn id="19" dur="500" fill="hold"/>
                                        <p:tgtEl>
                                          <p:spTgt spid="209925"/>
                                        </p:tgtEl>
                                        <p:attrNameLst>
                                          <p:attrName>ppt_w</p:attrName>
                                        </p:attrNameLst>
                                      </p:cBhvr>
                                      <p:tavLst>
                                        <p:tav tm="0">
                                          <p:val>
                                            <p:fltVal val="0"/>
                                          </p:val>
                                        </p:tav>
                                        <p:tav tm="100000">
                                          <p:val>
                                            <p:strVal val="#ppt_w"/>
                                          </p:val>
                                        </p:tav>
                                      </p:tavLst>
                                    </p:anim>
                                    <p:anim calcmode="lin" valueType="num">
                                      <p:cBhvr>
                                        <p:cTn id="20" dur="500" fill="hold"/>
                                        <p:tgtEl>
                                          <p:spTgt spid="209925"/>
                                        </p:tgtEl>
                                        <p:attrNameLst>
                                          <p:attrName>ppt_h</p:attrName>
                                        </p:attrNameLst>
                                      </p:cBhvr>
                                      <p:tavLst>
                                        <p:tav tm="0">
                                          <p:val>
                                            <p:fltVal val="0"/>
                                          </p:val>
                                        </p:tav>
                                        <p:tav tm="100000">
                                          <p:val>
                                            <p:strVal val="#ppt_h"/>
                                          </p:val>
                                        </p:tav>
                                      </p:tavLst>
                                    </p:anim>
                                    <p:animEffect transition="in" filter="fade">
                                      <p:cBhvr>
                                        <p:cTn id="21" dur="500"/>
                                        <p:tgtEl>
                                          <p:spTgt spid="209925"/>
                                        </p:tgtEl>
                                      </p:cBhvr>
                                    </p:animEffect>
                                  </p:childTnLst>
                                </p:cTn>
                              </p:par>
                            </p:childTnLst>
                          </p:cTn>
                        </p:par>
                        <p:par>
                          <p:cTn id="22" fill="hold">
                            <p:stCondLst>
                              <p:cond delay="2500"/>
                            </p:stCondLst>
                            <p:childTnLst>
                              <p:par>
                                <p:cTn id="23" presetID="55" presetClass="entr" presetSubtype="0" fill="hold" nodeType="afterEffect">
                                  <p:stCondLst>
                                    <p:cond delay="0"/>
                                  </p:stCondLst>
                                  <p:childTnLst>
                                    <p:set>
                                      <p:cBhvr>
                                        <p:cTn id="24" dur="1" fill="hold">
                                          <p:stCondLst>
                                            <p:cond delay="0"/>
                                          </p:stCondLst>
                                        </p:cTn>
                                        <p:tgtEl>
                                          <p:spTgt spid="209929"/>
                                        </p:tgtEl>
                                        <p:attrNameLst>
                                          <p:attrName>style.visibility</p:attrName>
                                        </p:attrNameLst>
                                      </p:cBhvr>
                                      <p:to>
                                        <p:strVal val="visible"/>
                                      </p:to>
                                    </p:set>
                                    <p:anim calcmode="lin" valueType="num">
                                      <p:cBhvr>
                                        <p:cTn id="25" dur="1000" fill="hold"/>
                                        <p:tgtEl>
                                          <p:spTgt spid="209929"/>
                                        </p:tgtEl>
                                        <p:attrNameLst>
                                          <p:attrName>ppt_w</p:attrName>
                                        </p:attrNameLst>
                                      </p:cBhvr>
                                      <p:tavLst>
                                        <p:tav tm="0">
                                          <p:val>
                                            <p:strVal val="#ppt_w*0.70"/>
                                          </p:val>
                                        </p:tav>
                                        <p:tav tm="100000">
                                          <p:val>
                                            <p:strVal val="#ppt_w"/>
                                          </p:val>
                                        </p:tav>
                                      </p:tavLst>
                                    </p:anim>
                                    <p:anim calcmode="lin" valueType="num">
                                      <p:cBhvr>
                                        <p:cTn id="26" dur="1000" fill="hold"/>
                                        <p:tgtEl>
                                          <p:spTgt spid="209929"/>
                                        </p:tgtEl>
                                        <p:attrNameLst>
                                          <p:attrName>ppt_h</p:attrName>
                                        </p:attrNameLst>
                                      </p:cBhvr>
                                      <p:tavLst>
                                        <p:tav tm="0">
                                          <p:val>
                                            <p:strVal val="#ppt_h"/>
                                          </p:val>
                                        </p:tav>
                                        <p:tav tm="100000">
                                          <p:val>
                                            <p:strVal val="#ppt_h"/>
                                          </p:val>
                                        </p:tav>
                                      </p:tavLst>
                                    </p:anim>
                                    <p:animEffect transition="in" filter="fade">
                                      <p:cBhvr>
                                        <p:cTn id="27" dur="1000"/>
                                        <p:tgtEl>
                                          <p:spTgt spid="209929"/>
                                        </p:tgtEl>
                                      </p:cBhvr>
                                    </p:animEffect>
                                  </p:childTnLst>
                                </p:cTn>
                              </p:par>
                            </p:childTnLst>
                          </p:cTn>
                        </p:par>
                        <p:par>
                          <p:cTn id="28" fill="hold">
                            <p:stCondLst>
                              <p:cond delay="3500"/>
                            </p:stCondLst>
                            <p:childTnLst>
                              <p:par>
                                <p:cTn id="29" presetID="53" presetClass="entr" presetSubtype="0" fill="hold" nodeType="afterEffect">
                                  <p:stCondLst>
                                    <p:cond delay="0"/>
                                  </p:stCondLst>
                                  <p:childTnLst>
                                    <p:set>
                                      <p:cBhvr>
                                        <p:cTn id="30" dur="1" fill="hold">
                                          <p:stCondLst>
                                            <p:cond delay="0"/>
                                          </p:stCondLst>
                                        </p:cTn>
                                        <p:tgtEl>
                                          <p:spTgt spid="209924"/>
                                        </p:tgtEl>
                                        <p:attrNameLst>
                                          <p:attrName>style.visibility</p:attrName>
                                        </p:attrNameLst>
                                      </p:cBhvr>
                                      <p:to>
                                        <p:strVal val="visible"/>
                                      </p:to>
                                    </p:set>
                                    <p:anim calcmode="lin" valueType="num">
                                      <p:cBhvr>
                                        <p:cTn id="31" dur="500" fill="hold"/>
                                        <p:tgtEl>
                                          <p:spTgt spid="209924"/>
                                        </p:tgtEl>
                                        <p:attrNameLst>
                                          <p:attrName>ppt_w</p:attrName>
                                        </p:attrNameLst>
                                      </p:cBhvr>
                                      <p:tavLst>
                                        <p:tav tm="0">
                                          <p:val>
                                            <p:fltVal val="0"/>
                                          </p:val>
                                        </p:tav>
                                        <p:tav tm="100000">
                                          <p:val>
                                            <p:strVal val="#ppt_w"/>
                                          </p:val>
                                        </p:tav>
                                      </p:tavLst>
                                    </p:anim>
                                    <p:anim calcmode="lin" valueType="num">
                                      <p:cBhvr>
                                        <p:cTn id="32" dur="500" fill="hold"/>
                                        <p:tgtEl>
                                          <p:spTgt spid="209924"/>
                                        </p:tgtEl>
                                        <p:attrNameLst>
                                          <p:attrName>ppt_h</p:attrName>
                                        </p:attrNameLst>
                                      </p:cBhvr>
                                      <p:tavLst>
                                        <p:tav tm="0">
                                          <p:val>
                                            <p:fltVal val="0"/>
                                          </p:val>
                                        </p:tav>
                                        <p:tav tm="100000">
                                          <p:val>
                                            <p:strVal val="#ppt_h"/>
                                          </p:val>
                                        </p:tav>
                                      </p:tavLst>
                                    </p:anim>
                                    <p:animEffect transition="in" filter="fade">
                                      <p:cBhvr>
                                        <p:cTn id="33" dur="500"/>
                                        <p:tgtEl>
                                          <p:spTgt spid="209924"/>
                                        </p:tgtEl>
                                      </p:cBhvr>
                                    </p:animEffect>
                                  </p:childTnLst>
                                </p:cTn>
                              </p:par>
                            </p:childTnLst>
                          </p:cTn>
                        </p:par>
                        <p:par>
                          <p:cTn id="34" fill="hold">
                            <p:stCondLst>
                              <p:cond delay="4000"/>
                            </p:stCondLst>
                            <p:childTnLst>
                              <p:par>
                                <p:cTn id="35" presetID="55" presetClass="entr" presetSubtype="0" fill="hold" nodeType="afterEffect">
                                  <p:stCondLst>
                                    <p:cond delay="0"/>
                                  </p:stCondLst>
                                  <p:childTnLst>
                                    <p:set>
                                      <p:cBhvr>
                                        <p:cTn id="36" dur="1" fill="hold">
                                          <p:stCondLst>
                                            <p:cond delay="0"/>
                                          </p:stCondLst>
                                        </p:cTn>
                                        <p:tgtEl>
                                          <p:spTgt spid="209926"/>
                                        </p:tgtEl>
                                        <p:attrNameLst>
                                          <p:attrName>style.visibility</p:attrName>
                                        </p:attrNameLst>
                                      </p:cBhvr>
                                      <p:to>
                                        <p:strVal val="visible"/>
                                      </p:to>
                                    </p:set>
                                    <p:anim calcmode="lin" valueType="num">
                                      <p:cBhvr>
                                        <p:cTn id="37" dur="1000" fill="hold"/>
                                        <p:tgtEl>
                                          <p:spTgt spid="209926"/>
                                        </p:tgtEl>
                                        <p:attrNameLst>
                                          <p:attrName>ppt_w</p:attrName>
                                        </p:attrNameLst>
                                      </p:cBhvr>
                                      <p:tavLst>
                                        <p:tav tm="0">
                                          <p:val>
                                            <p:strVal val="#ppt_w*0.70"/>
                                          </p:val>
                                        </p:tav>
                                        <p:tav tm="100000">
                                          <p:val>
                                            <p:strVal val="#ppt_w"/>
                                          </p:val>
                                        </p:tav>
                                      </p:tavLst>
                                    </p:anim>
                                    <p:anim calcmode="lin" valueType="num">
                                      <p:cBhvr>
                                        <p:cTn id="38" dur="1000" fill="hold"/>
                                        <p:tgtEl>
                                          <p:spTgt spid="209926"/>
                                        </p:tgtEl>
                                        <p:attrNameLst>
                                          <p:attrName>ppt_h</p:attrName>
                                        </p:attrNameLst>
                                      </p:cBhvr>
                                      <p:tavLst>
                                        <p:tav tm="0">
                                          <p:val>
                                            <p:strVal val="#ppt_h"/>
                                          </p:val>
                                        </p:tav>
                                        <p:tav tm="100000">
                                          <p:val>
                                            <p:strVal val="#ppt_h"/>
                                          </p:val>
                                        </p:tav>
                                      </p:tavLst>
                                    </p:anim>
                                    <p:animEffect transition="in" filter="fade">
                                      <p:cBhvr>
                                        <p:cTn id="39" dur="1000"/>
                                        <p:tgtEl>
                                          <p:spTgt spid="20992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9930">
                                            <p:txEl>
                                              <p:pRg st="0" end="0"/>
                                            </p:txEl>
                                          </p:spTgt>
                                        </p:tgtEl>
                                        <p:attrNameLst>
                                          <p:attrName>style.visibility</p:attrName>
                                        </p:attrNameLst>
                                      </p:cBhvr>
                                      <p:to>
                                        <p:strVal val="visible"/>
                                      </p:to>
                                    </p:set>
                                    <p:animEffect transition="in" filter="dissolve">
                                      <p:cBhvr>
                                        <p:cTn id="42" dur="500"/>
                                        <p:tgtEl>
                                          <p:spTgt spid="2099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0" y="152400"/>
            <a:ext cx="9144000" cy="1139825"/>
          </a:xfrm>
        </p:spPr>
        <p:txBody>
          <a:bodyPr/>
          <a:lstStyle/>
          <a:p>
            <a:r>
              <a:rPr lang="en-US" sz="5100" dirty="0"/>
              <a:t>Large Print Publications </a:t>
            </a:r>
            <a:endParaRPr lang="en-US" sz="5400" dirty="0"/>
          </a:p>
        </p:txBody>
      </p:sp>
      <p:pic>
        <p:nvPicPr>
          <p:cNvPr id="210948" name="Picture 4" descr="Photograph of a boy reading a large print book in a library with books on shelves behind him.">
            <a:hlinkClick r:id="rId4"/>
          </p:cNvPr>
          <p:cNvPicPr>
            <a:picLocks noChangeAspect="1" noChangeArrowheads="1"/>
          </p:cNvPicPr>
          <p:nvPr/>
        </p:nvPicPr>
        <p:blipFill>
          <a:blip r:embed="rId5"/>
          <a:srcRect/>
          <a:stretch>
            <a:fillRect/>
          </a:stretch>
        </p:blipFill>
        <p:spPr bwMode="auto">
          <a:xfrm>
            <a:off x="381000" y="4267200"/>
            <a:ext cx="2286000" cy="2286000"/>
          </a:xfrm>
          <a:prstGeom prst="rect">
            <a:avLst/>
          </a:prstGeom>
          <a:noFill/>
        </p:spPr>
      </p:pic>
      <p:pic>
        <p:nvPicPr>
          <p:cNvPr id="210949" name="Picture 5" descr="Photograph  of  the large print section of a library, books on shelves."/>
          <p:cNvPicPr>
            <a:picLocks noChangeAspect="1" noChangeArrowheads="1"/>
          </p:cNvPicPr>
          <p:nvPr/>
        </p:nvPicPr>
        <p:blipFill>
          <a:blip r:embed="rId6"/>
          <a:srcRect/>
          <a:stretch>
            <a:fillRect/>
          </a:stretch>
        </p:blipFill>
        <p:spPr bwMode="auto">
          <a:xfrm>
            <a:off x="4152900" y="3543300"/>
            <a:ext cx="4762500" cy="3162300"/>
          </a:xfrm>
          <a:prstGeom prst="rect">
            <a:avLst/>
          </a:prstGeom>
          <a:noFill/>
        </p:spPr>
      </p:pic>
      <p:pic>
        <p:nvPicPr>
          <p:cNvPr id="210950" name="Picture 6" descr="Photograph of a large print menu.">
            <a:hlinkClick r:id="rId7"/>
          </p:cNvPr>
          <p:cNvPicPr>
            <a:picLocks noChangeAspect="1" noChangeArrowheads="1"/>
          </p:cNvPicPr>
          <p:nvPr/>
        </p:nvPicPr>
        <p:blipFill>
          <a:blip r:embed="rId8"/>
          <a:srcRect/>
          <a:stretch>
            <a:fillRect/>
          </a:stretch>
        </p:blipFill>
        <p:spPr bwMode="auto">
          <a:xfrm>
            <a:off x="457200" y="1905000"/>
            <a:ext cx="1828800" cy="1905000"/>
          </a:xfrm>
          <a:prstGeom prst="rect">
            <a:avLst/>
          </a:prstGeom>
          <a:noFill/>
        </p:spPr>
      </p:pic>
      <p:pic>
        <p:nvPicPr>
          <p:cNvPr id="210951" name="Picture 7" descr="Photograph of a large print edition of the John Grisham novel Playing for Pizza.">
            <a:hlinkClick r:id="rId9"/>
          </p:cNvPr>
          <p:cNvPicPr>
            <a:picLocks noChangeAspect="1" noChangeArrowheads="1"/>
          </p:cNvPicPr>
          <p:nvPr/>
        </p:nvPicPr>
        <p:blipFill>
          <a:blip r:embed="rId10"/>
          <a:srcRect/>
          <a:stretch>
            <a:fillRect/>
          </a:stretch>
        </p:blipFill>
        <p:spPr bwMode="auto">
          <a:xfrm>
            <a:off x="2819400" y="4572000"/>
            <a:ext cx="1600200" cy="2286000"/>
          </a:xfrm>
          <a:prstGeom prst="rect">
            <a:avLst/>
          </a:prstGeom>
          <a:noFill/>
        </p:spPr>
      </p:pic>
      <p:pic>
        <p:nvPicPr>
          <p:cNvPr id="210952" name="Picture 8" descr="Photograph of large print music.">
            <a:hlinkClick r:id="rId11"/>
          </p:cNvPr>
          <p:cNvPicPr>
            <a:picLocks noChangeAspect="1" noChangeArrowheads="1"/>
          </p:cNvPicPr>
          <p:nvPr/>
        </p:nvPicPr>
        <p:blipFill>
          <a:blip r:embed="rId12"/>
          <a:srcRect/>
          <a:stretch>
            <a:fillRect/>
          </a:stretch>
        </p:blipFill>
        <p:spPr bwMode="auto">
          <a:xfrm>
            <a:off x="2514600" y="2209800"/>
            <a:ext cx="1527175" cy="1981200"/>
          </a:xfrm>
          <a:prstGeom prst="rect">
            <a:avLst/>
          </a:prstGeom>
          <a:noFill/>
        </p:spPr>
      </p:pic>
      <p:sp>
        <p:nvSpPr>
          <p:cNvPr id="210954" name="Rectangle 10"/>
          <p:cNvSpPr>
            <a:spLocks noGrp="1" noChangeArrowheads="1"/>
          </p:cNvSpPr>
          <p:nvPr>
            <p:ph type="body" idx="1"/>
          </p:nvPr>
        </p:nvSpPr>
        <p:spPr>
          <a:xfrm>
            <a:off x="-76200" y="1143000"/>
            <a:ext cx="9220200" cy="5257800"/>
          </a:xfrm>
          <a:noFill/>
          <a:ln/>
        </p:spPr>
        <p:txBody>
          <a:bodyPr/>
          <a:lstStyle/>
          <a:p>
            <a:r>
              <a:rPr lang="en-US"/>
              <a:t>Font: Arial, Verdana, Tahoma, APHont</a:t>
            </a:r>
          </a:p>
          <a:p>
            <a:pPr algn="ctr">
              <a:buFont typeface="Wingdings" pitchFamily="2" charset="2"/>
              <a:buNone/>
            </a:pPr>
            <a:r>
              <a:rPr lang="en-US"/>
              <a:t>                </a:t>
            </a:r>
            <a:r>
              <a:rPr lang="en-US" sz="4000">
                <a:latin typeface="Times New Roman" pitchFamily="18" charset="0"/>
              </a:rPr>
              <a:t>g</a:t>
            </a:r>
            <a:r>
              <a:rPr lang="en-US" sz="4000"/>
              <a:t> </a:t>
            </a:r>
            <a:r>
              <a:rPr lang="en-US" sz="4000">
                <a:latin typeface="Arial Unicode MS" pitchFamily="34" charset="-128"/>
              </a:rPr>
              <a:t>g</a:t>
            </a:r>
            <a:r>
              <a:rPr lang="en-US" sz="4000"/>
              <a:t> g </a:t>
            </a:r>
            <a:r>
              <a:rPr lang="en-US" sz="4000">
                <a:latin typeface="Tahoma" pitchFamily="34" charset="0"/>
              </a:rPr>
              <a:t>g</a:t>
            </a:r>
            <a:r>
              <a:rPr lang="en-US" sz="4000">
                <a:latin typeface="Batang" pitchFamily="18" charset="-127"/>
              </a:rPr>
              <a:t> </a:t>
            </a:r>
            <a:r>
              <a:rPr lang="en-US" sz="4000">
                <a:latin typeface="APHont" pitchFamily="2" charset="0"/>
              </a:rPr>
              <a:t>g</a:t>
            </a:r>
            <a:r>
              <a:rPr lang="en-US">
                <a:latin typeface="2 SecureAmounts" pitchFamily="2" charset="0"/>
              </a:rPr>
              <a:t>ggf  gg</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10949"/>
                                        </p:tgtEl>
                                        <p:attrNameLst>
                                          <p:attrName>style.visibility</p:attrName>
                                        </p:attrNameLst>
                                      </p:cBhvr>
                                      <p:to>
                                        <p:strVal val="visible"/>
                                      </p:to>
                                    </p:set>
                                    <p:anim calcmode="lin" valueType="num">
                                      <p:cBhvr>
                                        <p:cTn id="7" dur="1000" fill="hold"/>
                                        <p:tgtEl>
                                          <p:spTgt spid="210949"/>
                                        </p:tgtEl>
                                        <p:attrNameLst>
                                          <p:attrName>ppt_w</p:attrName>
                                        </p:attrNameLst>
                                      </p:cBhvr>
                                      <p:tavLst>
                                        <p:tav tm="0">
                                          <p:val>
                                            <p:strVal val="#ppt_w*0.70"/>
                                          </p:val>
                                        </p:tav>
                                        <p:tav tm="100000">
                                          <p:val>
                                            <p:strVal val="#ppt_w"/>
                                          </p:val>
                                        </p:tav>
                                      </p:tavLst>
                                    </p:anim>
                                    <p:anim calcmode="lin" valueType="num">
                                      <p:cBhvr>
                                        <p:cTn id="8" dur="1000" fill="hold"/>
                                        <p:tgtEl>
                                          <p:spTgt spid="210949"/>
                                        </p:tgtEl>
                                        <p:attrNameLst>
                                          <p:attrName>ppt_h</p:attrName>
                                        </p:attrNameLst>
                                      </p:cBhvr>
                                      <p:tavLst>
                                        <p:tav tm="0">
                                          <p:val>
                                            <p:strVal val="#ppt_h"/>
                                          </p:val>
                                        </p:tav>
                                        <p:tav tm="100000">
                                          <p:val>
                                            <p:strVal val="#ppt_h"/>
                                          </p:val>
                                        </p:tav>
                                      </p:tavLst>
                                    </p:anim>
                                    <p:animEffect transition="in" filter="fade">
                                      <p:cBhvr>
                                        <p:cTn id="9" dur="1000"/>
                                        <p:tgtEl>
                                          <p:spTgt spid="210949"/>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10951"/>
                                        </p:tgtEl>
                                        <p:attrNameLst>
                                          <p:attrName>style.visibility</p:attrName>
                                        </p:attrNameLst>
                                      </p:cBhvr>
                                      <p:to>
                                        <p:strVal val="visible"/>
                                      </p:to>
                                    </p:set>
                                    <p:anim calcmode="lin" valueType="num">
                                      <p:cBhvr>
                                        <p:cTn id="13" dur="1000" fill="hold"/>
                                        <p:tgtEl>
                                          <p:spTgt spid="210951"/>
                                        </p:tgtEl>
                                        <p:attrNameLst>
                                          <p:attrName>ppt_w</p:attrName>
                                        </p:attrNameLst>
                                      </p:cBhvr>
                                      <p:tavLst>
                                        <p:tav tm="0">
                                          <p:val>
                                            <p:strVal val="#ppt_w*0.70"/>
                                          </p:val>
                                        </p:tav>
                                        <p:tav tm="100000">
                                          <p:val>
                                            <p:strVal val="#ppt_w"/>
                                          </p:val>
                                        </p:tav>
                                      </p:tavLst>
                                    </p:anim>
                                    <p:anim calcmode="lin" valueType="num">
                                      <p:cBhvr>
                                        <p:cTn id="14" dur="1000" fill="hold"/>
                                        <p:tgtEl>
                                          <p:spTgt spid="210951"/>
                                        </p:tgtEl>
                                        <p:attrNameLst>
                                          <p:attrName>ppt_h</p:attrName>
                                        </p:attrNameLst>
                                      </p:cBhvr>
                                      <p:tavLst>
                                        <p:tav tm="0">
                                          <p:val>
                                            <p:strVal val="#ppt_h"/>
                                          </p:val>
                                        </p:tav>
                                        <p:tav tm="100000">
                                          <p:val>
                                            <p:strVal val="#ppt_h"/>
                                          </p:val>
                                        </p:tav>
                                      </p:tavLst>
                                    </p:anim>
                                    <p:animEffect transition="in" filter="fade">
                                      <p:cBhvr>
                                        <p:cTn id="15" dur="1000"/>
                                        <p:tgtEl>
                                          <p:spTgt spid="210951"/>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10948"/>
                                        </p:tgtEl>
                                        <p:attrNameLst>
                                          <p:attrName>style.visibility</p:attrName>
                                        </p:attrNameLst>
                                      </p:cBhvr>
                                      <p:to>
                                        <p:strVal val="visible"/>
                                      </p:to>
                                    </p:set>
                                    <p:anim calcmode="lin" valueType="num">
                                      <p:cBhvr>
                                        <p:cTn id="19" dur="1000" fill="hold"/>
                                        <p:tgtEl>
                                          <p:spTgt spid="210948"/>
                                        </p:tgtEl>
                                        <p:attrNameLst>
                                          <p:attrName>ppt_w</p:attrName>
                                        </p:attrNameLst>
                                      </p:cBhvr>
                                      <p:tavLst>
                                        <p:tav tm="0">
                                          <p:val>
                                            <p:strVal val="#ppt_w*0.70"/>
                                          </p:val>
                                        </p:tav>
                                        <p:tav tm="100000">
                                          <p:val>
                                            <p:strVal val="#ppt_w"/>
                                          </p:val>
                                        </p:tav>
                                      </p:tavLst>
                                    </p:anim>
                                    <p:anim calcmode="lin" valueType="num">
                                      <p:cBhvr>
                                        <p:cTn id="20" dur="1000" fill="hold"/>
                                        <p:tgtEl>
                                          <p:spTgt spid="210948"/>
                                        </p:tgtEl>
                                        <p:attrNameLst>
                                          <p:attrName>ppt_h</p:attrName>
                                        </p:attrNameLst>
                                      </p:cBhvr>
                                      <p:tavLst>
                                        <p:tav tm="0">
                                          <p:val>
                                            <p:strVal val="#ppt_h"/>
                                          </p:val>
                                        </p:tav>
                                        <p:tav tm="100000">
                                          <p:val>
                                            <p:strVal val="#ppt_h"/>
                                          </p:val>
                                        </p:tav>
                                      </p:tavLst>
                                    </p:anim>
                                    <p:animEffect transition="in" filter="fade">
                                      <p:cBhvr>
                                        <p:cTn id="21" dur="1000"/>
                                        <p:tgtEl>
                                          <p:spTgt spid="210948"/>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210950"/>
                                        </p:tgtEl>
                                        <p:attrNameLst>
                                          <p:attrName>style.visibility</p:attrName>
                                        </p:attrNameLst>
                                      </p:cBhvr>
                                      <p:to>
                                        <p:strVal val="visible"/>
                                      </p:to>
                                    </p:set>
                                    <p:anim calcmode="lin" valueType="num">
                                      <p:cBhvr>
                                        <p:cTn id="25" dur="1000" fill="hold"/>
                                        <p:tgtEl>
                                          <p:spTgt spid="210950"/>
                                        </p:tgtEl>
                                        <p:attrNameLst>
                                          <p:attrName>ppt_w</p:attrName>
                                        </p:attrNameLst>
                                      </p:cBhvr>
                                      <p:tavLst>
                                        <p:tav tm="0">
                                          <p:val>
                                            <p:strVal val="#ppt_w*0.70"/>
                                          </p:val>
                                        </p:tav>
                                        <p:tav tm="100000">
                                          <p:val>
                                            <p:strVal val="#ppt_w"/>
                                          </p:val>
                                        </p:tav>
                                      </p:tavLst>
                                    </p:anim>
                                    <p:anim calcmode="lin" valueType="num">
                                      <p:cBhvr>
                                        <p:cTn id="26" dur="1000" fill="hold"/>
                                        <p:tgtEl>
                                          <p:spTgt spid="210950"/>
                                        </p:tgtEl>
                                        <p:attrNameLst>
                                          <p:attrName>ppt_h</p:attrName>
                                        </p:attrNameLst>
                                      </p:cBhvr>
                                      <p:tavLst>
                                        <p:tav tm="0">
                                          <p:val>
                                            <p:strVal val="#ppt_h"/>
                                          </p:val>
                                        </p:tav>
                                        <p:tav tm="100000">
                                          <p:val>
                                            <p:strVal val="#ppt_h"/>
                                          </p:val>
                                        </p:tav>
                                      </p:tavLst>
                                    </p:anim>
                                    <p:animEffect transition="in" filter="fade">
                                      <p:cBhvr>
                                        <p:cTn id="27" dur="1000"/>
                                        <p:tgtEl>
                                          <p:spTgt spid="210950"/>
                                        </p:tgtEl>
                                      </p:cBhvr>
                                    </p:animEffect>
                                  </p:childTnLst>
                                </p:cTn>
                              </p:par>
                            </p:childTnLst>
                          </p:cTn>
                        </p:par>
                        <p:par>
                          <p:cTn id="28" fill="hold">
                            <p:stCondLst>
                              <p:cond delay="4000"/>
                            </p:stCondLst>
                            <p:childTnLst>
                              <p:par>
                                <p:cTn id="29" presetID="55" presetClass="entr" presetSubtype="0" fill="hold" nodeType="afterEffect">
                                  <p:stCondLst>
                                    <p:cond delay="0"/>
                                  </p:stCondLst>
                                  <p:childTnLst>
                                    <p:set>
                                      <p:cBhvr>
                                        <p:cTn id="30" dur="1" fill="hold">
                                          <p:stCondLst>
                                            <p:cond delay="0"/>
                                          </p:stCondLst>
                                        </p:cTn>
                                        <p:tgtEl>
                                          <p:spTgt spid="210952"/>
                                        </p:tgtEl>
                                        <p:attrNameLst>
                                          <p:attrName>style.visibility</p:attrName>
                                        </p:attrNameLst>
                                      </p:cBhvr>
                                      <p:to>
                                        <p:strVal val="visible"/>
                                      </p:to>
                                    </p:set>
                                    <p:anim calcmode="lin" valueType="num">
                                      <p:cBhvr>
                                        <p:cTn id="31" dur="1000" fill="hold"/>
                                        <p:tgtEl>
                                          <p:spTgt spid="210952"/>
                                        </p:tgtEl>
                                        <p:attrNameLst>
                                          <p:attrName>ppt_w</p:attrName>
                                        </p:attrNameLst>
                                      </p:cBhvr>
                                      <p:tavLst>
                                        <p:tav tm="0">
                                          <p:val>
                                            <p:strVal val="#ppt_w*0.70"/>
                                          </p:val>
                                        </p:tav>
                                        <p:tav tm="100000">
                                          <p:val>
                                            <p:strVal val="#ppt_w"/>
                                          </p:val>
                                        </p:tav>
                                      </p:tavLst>
                                    </p:anim>
                                    <p:anim calcmode="lin" valueType="num">
                                      <p:cBhvr>
                                        <p:cTn id="32" dur="1000" fill="hold"/>
                                        <p:tgtEl>
                                          <p:spTgt spid="210952"/>
                                        </p:tgtEl>
                                        <p:attrNameLst>
                                          <p:attrName>ppt_h</p:attrName>
                                        </p:attrNameLst>
                                      </p:cBhvr>
                                      <p:tavLst>
                                        <p:tav tm="0">
                                          <p:val>
                                            <p:strVal val="#ppt_h"/>
                                          </p:val>
                                        </p:tav>
                                        <p:tav tm="100000">
                                          <p:val>
                                            <p:strVal val="#ppt_h"/>
                                          </p:val>
                                        </p:tav>
                                      </p:tavLst>
                                    </p:anim>
                                    <p:animEffect transition="in" filter="fade">
                                      <p:cBhvr>
                                        <p:cTn id="33" dur="1000"/>
                                        <p:tgtEl>
                                          <p:spTgt spid="21095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10954">
                                            <p:txEl>
                                              <p:pRg st="0" end="0"/>
                                            </p:txEl>
                                          </p:spTgt>
                                        </p:tgtEl>
                                        <p:attrNameLst>
                                          <p:attrName>style.visibility</p:attrName>
                                        </p:attrNameLst>
                                      </p:cBhvr>
                                      <p:to>
                                        <p:strVal val="visible"/>
                                      </p:to>
                                    </p:set>
                                    <p:animEffect transition="in" filter="dissolve">
                                      <p:cBhvr>
                                        <p:cTn id="36" dur="500"/>
                                        <p:tgtEl>
                                          <p:spTgt spid="210954">
                                            <p:txEl>
                                              <p:pRg st="0" end="0"/>
                                            </p:txEl>
                                          </p:spTgt>
                                        </p:tgtEl>
                                      </p:cBhvr>
                                    </p:animEffect>
                                  </p:childTnLst>
                                </p:cTn>
                              </p:par>
                            </p:childTnLst>
                          </p:cTn>
                        </p:par>
                        <p:par>
                          <p:cTn id="37" fill="hold">
                            <p:stCondLst>
                              <p:cond delay="5000"/>
                            </p:stCondLst>
                            <p:childTnLst>
                              <p:par>
                                <p:cTn id="38" presetID="27" presetClass="entr" presetSubtype="0" fill="hold" grpId="0" nodeType="afterEffect">
                                  <p:stCondLst>
                                    <p:cond delay="0"/>
                                  </p:stCondLst>
                                  <p:iterate type="lt">
                                    <p:tmPct val="50000"/>
                                  </p:iterate>
                                  <p:childTnLst>
                                    <p:set>
                                      <p:cBhvr>
                                        <p:cTn id="39" dur="1" fill="hold">
                                          <p:stCondLst>
                                            <p:cond delay="0"/>
                                          </p:stCondLst>
                                        </p:cTn>
                                        <p:tgtEl>
                                          <p:spTgt spid="210954">
                                            <p:txEl>
                                              <p:pRg st="1" end="1"/>
                                            </p:txEl>
                                          </p:spTgt>
                                        </p:tgtEl>
                                        <p:attrNameLst>
                                          <p:attrName>style.visibility</p:attrName>
                                        </p:attrNameLst>
                                      </p:cBhvr>
                                      <p:to>
                                        <p:strVal val="visible"/>
                                      </p:to>
                                    </p:set>
                                    <p:anim calcmode="discrete" valueType="clr">
                                      <p:cBhvr override="childStyle">
                                        <p:cTn id="40" dur="2000"/>
                                        <p:tgtEl>
                                          <p:spTgt spid="21095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2000"/>
                                        <p:tgtEl>
                                          <p:spTgt spid="210954">
                                            <p:txEl>
                                              <p:pRg st="1" end="1"/>
                                            </p:txEl>
                                          </p:spTgt>
                                        </p:tgtEl>
                                        <p:attrNameLst>
                                          <p:attrName>fillcolor</p:attrName>
                                        </p:attrNameLst>
                                      </p:cBhvr>
                                      <p:tavLst>
                                        <p:tav tm="0">
                                          <p:val>
                                            <p:clrVal>
                                              <a:schemeClr val="accent2"/>
                                            </p:clrVal>
                                          </p:val>
                                        </p:tav>
                                        <p:tav tm="50000">
                                          <p:val>
                                            <p:clrVal>
                                              <a:schemeClr val="hlink"/>
                                            </p:clrVal>
                                          </p:val>
                                        </p:tav>
                                      </p:tavLst>
                                    </p:anim>
                                    <p:set>
                                      <p:cBhvr>
                                        <p:cTn id="42" dur="2000"/>
                                        <p:tgtEl>
                                          <p:spTgt spid="21095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0" y="277813"/>
            <a:ext cx="9144000" cy="1139825"/>
          </a:xfrm>
        </p:spPr>
        <p:txBody>
          <a:bodyPr/>
          <a:lstStyle/>
          <a:p>
            <a:r>
              <a:rPr lang="en-US" sz="5100"/>
              <a:t>Enlarging Photo-copying Machines</a:t>
            </a:r>
          </a:p>
        </p:txBody>
      </p:sp>
      <p:sp>
        <p:nvSpPr>
          <p:cNvPr id="211971" name="Rectangle 3"/>
          <p:cNvSpPr>
            <a:spLocks noGrp="1" noChangeArrowheads="1"/>
          </p:cNvSpPr>
          <p:nvPr>
            <p:ph type="body" idx="1"/>
          </p:nvPr>
        </p:nvSpPr>
        <p:spPr>
          <a:xfrm>
            <a:off x="-76200" y="1676400"/>
            <a:ext cx="8839200" cy="5181600"/>
          </a:xfrm>
        </p:spPr>
        <p:txBody>
          <a:bodyPr/>
          <a:lstStyle/>
          <a:p>
            <a:r>
              <a:rPr lang="en-US" sz="3800"/>
              <a:t>Stop gap/get by method</a:t>
            </a:r>
          </a:p>
          <a:p>
            <a:pPr lvl="1"/>
            <a:r>
              <a:rPr lang="en-US" sz="3200"/>
              <a:t>11 x 17 paper</a:t>
            </a:r>
          </a:p>
          <a:p>
            <a:pPr lvl="2"/>
            <a:r>
              <a:rPr lang="en-US" sz="2800"/>
              <a:t>Difficult to handle</a:t>
            </a:r>
          </a:p>
          <a:p>
            <a:pPr lvl="1"/>
            <a:r>
              <a:rPr lang="en-US" sz="3200"/>
              <a:t>135-150% </a:t>
            </a:r>
          </a:p>
          <a:p>
            <a:pPr lvl="1">
              <a:buFont typeface="Wingdings" pitchFamily="2" charset="2"/>
              <a:buNone/>
            </a:pPr>
            <a:r>
              <a:rPr lang="en-US" sz="3200"/>
              <a:t>	enlargement</a:t>
            </a:r>
          </a:p>
          <a:p>
            <a:pPr lvl="2"/>
            <a:r>
              <a:rPr lang="en-US" sz="2800"/>
              <a:t>No specific point size</a:t>
            </a:r>
          </a:p>
          <a:p>
            <a:pPr lvl="1"/>
            <a:r>
              <a:rPr lang="en-US" sz="3200"/>
              <a:t>Poor quality at </a:t>
            </a:r>
          </a:p>
          <a:p>
            <a:pPr lvl="1">
              <a:buFont typeface="Wingdings" pitchFamily="2" charset="2"/>
              <a:buNone/>
            </a:pPr>
            <a:r>
              <a:rPr lang="en-US" sz="3200"/>
              <a:t>	higher degrees of </a:t>
            </a:r>
          </a:p>
          <a:p>
            <a:pPr lvl="1">
              <a:buFont typeface="Wingdings" pitchFamily="2" charset="2"/>
              <a:buNone/>
            </a:pPr>
            <a:r>
              <a:rPr lang="en-US" sz="3200"/>
              <a:t>	enlargement</a:t>
            </a:r>
          </a:p>
        </p:txBody>
      </p:sp>
      <p:pic>
        <p:nvPicPr>
          <p:cNvPr id="211972" name="Picture 4" descr="Photograph of a woman standing at a photo copying machine"/>
          <p:cNvPicPr>
            <a:picLocks noChangeAspect="1" noChangeArrowheads="1"/>
          </p:cNvPicPr>
          <p:nvPr/>
        </p:nvPicPr>
        <p:blipFill>
          <a:blip r:embed="rId4"/>
          <a:srcRect/>
          <a:stretch>
            <a:fillRect/>
          </a:stretch>
        </p:blipFill>
        <p:spPr bwMode="auto">
          <a:xfrm>
            <a:off x="5505450" y="2590800"/>
            <a:ext cx="3409950" cy="39624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11972"/>
                                        </p:tgtEl>
                                        <p:attrNameLst>
                                          <p:attrName>style.visibility</p:attrName>
                                        </p:attrNameLst>
                                      </p:cBhvr>
                                      <p:to>
                                        <p:strVal val="visible"/>
                                      </p:to>
                                    </p:set>
                                    <p:anim calcmode="lin" valueType="num">
                                      <p:cBhvr>
                                        <p:cTn id="7" dur="1000" fill="hold"/>
                                        <p:tgtEl>
                                          <p:spTgt spid="211972"/>
                                        </p:tgtEl>
                                        <p:attrNameLst>
                                          <p:attrName>ppt_w</p:attrName>
                                        </p:attrNameLst>
                                      </p:cBhvr>
                                      <p:tavLst>
                                        <p:tav tm="0">
                                          <p:val>
                                            <p:strVal val="#ppt_w*0.70"/>
                                          </p:val>
                                        </p:tav>
                                        <p:tav tm="100000">
                                          <p:val>
                                            <p:strVal val="#ppt_w"/>
                                          </p:val>
                                        </p:tav>
                                      </p:tavLst>
                                    </p:anim>
                                    <p:anim calcmode="lin" valueType="num">
                                      <p:cBhvr>
                                        <p:cTn id="8" dur="1000" fill="hold"/>
                                        <p:tgtEl>
                                          <p:spTgt spid="211972"/>
                                        </p:tgtEl>
                                        <p:attrNameLst>
                                          <p:attrName>ppt_h</p:attrName>
                                        </p:attrNameLst>
                                      </p:cBhvr>
                                      <p:tavLst>
                                        <p:tav tm="0">
                                          <p:val>
                                            <p:strVal val="#ppt_h"/>
                                          </p:val>
                                        </p:tav>
                                        <p:tav tm="100000">
                                          <p:val>
                                            <p:strVal val="#ppt_h"/>
                                          </p:val>
                                        </p:tav>
                                      </p:tavLst>
                                    </p:anim>
                                    <p:animEffect transition="in" filter="fade">
                                      <p:cBhvr>
                                        <p:cTn id="9" dur="1000"/>
                                        <p:tgtEl>
                                          <p:spTgt spid="211972"/>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211971">
                                            <p:txEl>
                                              <p:pRg st="0" end="0"/>
                                            </p:txEl>
                                          </p:spTgt>
                                        </p:tgtEl>
                                        <p:attrNameLst>
                                          <p:attrName>style.visibility</p:attrName>
                                        </p:attrNameLst>
                                      </p:cBhvr>
                                      <p:to>
                                        <p:strVal val="visible"/>
                                      </p:to>
                                    </p:set>
                                    <p:animEffect transition="in" filter="fade">
                                      <p:cBhvr>
                                        <p:cTn id="13" dur="1000"/>
                                        <p:tgtEl>
                                          <p:spTgt spid="211971">
                                            <p:txEl>
                                              <p:pRg st="0" end="0"/>
                                            </p:txEl>
                                          </p:spTgt>
                                        </p:tgtEl>
                                      </p:cBhvr>
                                    </p:animEffect>
                                    <p:anim calcmode="lin" valueType="num">
                                      <p:cBhvr>
                                        <p:cTn id="14" dur="1000" fill="hold"/>
                                        <p:tgtEl>
                                          <p:spTgt spid="211971">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11971">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119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211971">
                                            <p:txEl>
                                              <p:pRg st="1" end="1"/>
                                            </p:txEl>
                                          </p:spTgt>
                                        </p:tgtEl>
                                        <p:attrNameLst>
                                          <p:attrName>style.visibility</p:attrName>
                                        </p:attrNameLst>
                                      </p:cBhvr>
                                      <p:to>
                                        <p:strVal val="visible"/>
                                      </p:to>
                                    </p:set>
                                    <p:animEffect transition="in" filter="fade">
                                      <p:cBhvr>
                                        <p:cTn id="21" dur="1000"/>
                                        <p:tgtEl>
                                          <p:spTgt spid="211971">
                                            <p:txEl>
                                              <p:pRg st="1" end="1"/>
                                            </p:txEl>
                                          </p:spTgt>
                                        </p:tgtEl>
                                      </p:cBhvr>
                                    </p:animEffect>
                                    <p:anim calcmode="lin" valueType="num">
                                      <p:cBhvr>
                                        <p:cTn id="22" dur="1000" fill="hold"/>
                                        <p:tgtEl>
                                          <p:spTgt spid="211971">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211971">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11971">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211971">
                                            <p:txEl>
                                              <p:pRg st="2" end="2"/>
                                            </p:txEl>
                                          </p:spTgt>
                                        </p:tgtEl>
                                        <p:attrNameLst>
                                          <p:attrName>style.visibility</p:attrName>
                                        </p:attrNameLst>
                                      </p:cBhvr>
                                      <p:to>
                                        <p:strVal val="visible"/>
                                      </p:to>
                                    </p:set>
                                    <p:animEffect transition="in" filter="fade">
                                      <p:cBhvr>
                                        <p:cTn id="27" dur="1000"/>
                                        <p:tgtEl>
                                          <p:spTgt spid="211971">
                                            <p:txEl>
                                              <p:pRg st="2" end="2"/>
                                            </p:txEl>
                                          </p:spTgt>
                                        </p:tgtEl>
                                      </p:cBhvr>
                                    </p:animEffect>
                                    <p:anim calcmode="lin" valueType="num">
                                      <p:cBhvr>
                                        <p:cTn id="28" dur="1000" fill="hold"/>
                                        <p:tgtEl>
                                          <p:spTgt spid="211971">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1197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1971">
                                            <p:txEl>
                                              <p:pRg st="2" end="2"/>
                                            </p:txEl>
                                          </p:spTgt>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37" presetClass="entr" presetSubtype="0" fill="hold" grpId="0" nodeType="afterEffect">
                                  <p:stCondLst>
                                    <p:cond delay="0"/>
                                  </p:stCondLst>
                                  <p:childTnLst>
                                    <p:set>
                                      <p:cBhvr>
                                        <p:cTn id="33" dur="1" fill="hold">
                                          <p:stCondLst>
                                            <p:cond delay="0"/>
                                          </p:stCondLst>
                                        </p:cTn>
                                        <p:tgtEl>
                                          <p:spTgt spid="211971">
                                            <p:txEl>
                                              <p:pRg st="3" end="3"/>
                                            </p:txEl>
                                          </p:spTgt>
                                        </p:tgtEl>
                                        <p:attrNameLst>
                                          <p:attrName>style.visibility</p:attrName>
                                        </p:attrNameLst>
                                      </p:cBhvr>
                                      <p:to>
                                        <p:strVal val="visible"/>
                                      </p:to>
                                    </p:set>
                                    <p:animEffect transition="in" filter="fade">
                                      <p:cBhvr>
                                        <p:cTn id="34" dur="1000"/>
                                        <p:tgtEl>
                                          <p:spTgt spid="211971">
                                            <p:txEl>
                                              <p:pRg st="3" end="3"/>
                                            </p:txEl>
                                          </p:spTgt>
                                        </p:tgtEl>
                                      </p:cBhvr>
                                    </p:animEffect>
                                    <p:anim calcmode="lin" valueType="num">
                                      <p:cBhvr>
                                        <p:cTn id="35" dur="1000" fill="hold"/>
                                        <p:tgtEl>
                                          <p:spTgt spid="211971">
                                            <p:txEl>
                                              <p:pRg st="3" end="3"/>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211971">
                                            <p:txEl>
                                              <p:pRg st="3" end="3"/>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11971">
                                            <p:txEl>
                                              <p:pRg st="3" end="3"/>
                                            </p:txEl>
                                          </p:spTgt>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211971">
                                            <p:txEl>
                                              <p:pRg st="4" end="4"/>
                                            </p:txEl>
                                          </p:spTgt>
                                        </p:tgtEl>
                                        <p:attrNameLst>
                                          <p:attrName>style.visibility</p:attrName>
                                        </p:attrNameLst>
                                      </p:cBhvr>
                                      <p:to>
                                        <p:strVal val="visible"/>
                                      </p:to>
                                    </p:set>
                                    <p:animEffect transition="in" filter="fade">
                                      <p:cBhvr>
                                        <p:cTn id="40" dur="1000"/>
                                        <p:tgtEl>
                                          <p:spTgt spid="211971">
                                            <p:txEl>
                                              <p:pRg st="4" end="4"/>
                                            </p:txEl>
                                          </p:spTgt>
                                        </p:tgtEl>
                                      </p:cBhvr>
                                    </p:animEffect>
                                    <p:anim calcmode="lin" valueType="num">
                                      <p:cBhvr>
                                        <p:cTn id="41" dur="1000" fill="hold"/>
                                        <p:tgtEl>
                                          <p:spTgt spid="211971">
                                            <p:txEl>
                                              <p:pRg st="4" end="4"/>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211971">
                                            <p:txEl>
                                              <p:pRg st="4" end="4"/>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11971">
                                            <p:txEl>
                                              <p:pRg st="4" end="4"/>
                                            </p:txEl>
                                          </p:spTgt>
                                        </p:tgtEl>
                                        <p:attrNameLst>
                                          <p:attrName>ppt_y</p:attrName>
                                        </p:attrNameLst>
                                      </p:cBhvr>
                                      <p:tavLst>
                                        <p:tav tm="0">
                                          <p:val>
                                            <p:strVal val="#ppt_y-.03"/>
                                          </p:val>
                                        </p:tav>
                                        <p:tav tm="100000">
                                          <p:val>
                                            <p:strVal val="#ppt_y"/>
                                          </p:val>
                                        </p:tav>
                                      </p:tavLst>
                                    </p:anim>
                                  </p:childTnLst>
                                </p:cTn>
                              </p:par>
                            </p:childTnLst>
                          </p:cTn>
                        </p:par>
                        <p:par>
                          <p:cTn id="44" fill="hold">
                            <p:stCondLst>
                              <p:cond delay="2000"/>
                            </p:stCondLst>
                            <p:childTnLst>
                              <p:par>
                                <p:cTn id="45" presetID="37" presetClass="entr" presetSubtype="0" fill="hold" grpId="0" nodeType="afterEffect">
                                  <p:stCondLst>
                                    <p:cond delay="0"/>
                                  </p:stCondLst>
                                  <p:childTnLst>
                                    <p:set>
                                      <p:cBhvr>
                                        <p:cTn id="46" dur="1" fill="hold">
                                          <p:stCondLst>
                                            <p:cond delay="0"/>
                                          </p:stCondLst>
                                        </p:cTn>
                                        <p:tgtEl>
                                          <p:spTgt spid="211971">
                                            <p:txEl>
                                              <p:pRg st="5" end="5"/>
                                            </p:txEl>
                                          </p:spTgt>
                                        </p:tgtEl>
                                        <p:attrNameLst>
                                          <p:attrName>style.visibility</p:attrName>
                                        </p:attrNameLst>
                                      </p:cBhvr>
                                      <p:to>
                                        <p:strVal val="visible"/>
                                      </p:to>
                                    </p:set>
                                    <p:animEffect transition="in" filter="fade">
                                      <p:cBhvr>
                                        <p:cTn id="47" dur="1000"/>
                                        <p:tgtEl>
                                          <p:spTgt spid="211971">
                                            <p:txEl>
                                              <p:pRg st="5" end="5"/>
                                            </p:txEl>
                                          </p:spTgt>
                                        </p:tgtEl>
                                      </p:cBhvr>
                                    </p:animEffect>
                                    <p:anim calcmode="lin" valueType="num">
                                      <p:cBhvr>
                                        <p:cTn id="48" dur="1000" fill="hold"/>
                                        <p:tgtEl>
                                          <p:spTgt spid="211971">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11971">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11971">
                                            <p:txEl>
                                              <p:pRg st="5" end="5"/>
                                            </p:txEl>
                                          </p:spTgt>
                                        </p:tgtEl>
                                        <p:attrNameLst>
                                          <p:attrName>ppt_y</p:attrName>
                                        </p:attrNameLst>
                                      </p:cBhvr>
                                      <p:tavLst>
                                        <p:tav tm="0">
                                          <p:val>
                                            <p:strVal val="#ppt_y-.03"/>
                                          </p:val>
                                        </p:tav>
                                        <p:tav tm="100000">
                                          <p:val>
                                            <p:strVal val="#ppt_y"/>
                                          </p:val>
                                        </p:tav>
                                      </p:tavLst>
                                    </p:anim>
                                  </p:childTnLst>
                                </p:cTn>
                              </p:par>
                            </p:childTnLst>
                          </p:cTn>
                        </p:par>
                        <p:par>
                          <p:cTn id="51" fill="hold">
                            <p:stCondLst>
                              <p:cond delay="3000"/>
                            </p:stCondLst>
                            <p:childTnLst>
                              <p:par>
                                <p:cTn id="52" presetID="37" presetClass="entr" presetSubtype="0" fill="hold" grpId="0" nodeType="afterEffect">
                                  <p:stCondLst>
                                    <p:cond delay="0"/>
                                  </p:stCondLst>
                                  <p:childTnLst>
                                    <p:set>
                                      <p:cBhvr>
                                        <p:cTn id="53" dur="1" fill="hold">
                                          <p:stCondLst>
                                            <p:cond delay="0"/>
                                          </p:stCondLst>
                                        </p:cTn>
                                        <p:tgtEl>
                                          <p:spTgt spid="211971">
                                            <p:txEl>
                                              <p:pRg st="6" end="6"/>
                                            </p:txEl>
                                          </p:spTgt>
                                        </p:tgtEl>
                                        <p:attrNameLst>
                                          <p:attrName>style.visibility</p:attrName>
                                        </p:attrNameLst>
                                      </p:cBhvr>
                                      <p:to>
                                        <p:strVal val="visible"/>
                                      </p:to>
                                    </p:set>
                                    <p:animEffect transition="in" filter="fade">
                                      <p:cBhvr>
                                        <p:cTn id="54" dur="1000"/>
                                        <p:tgtEl>
                                          <p:spTgt spid="211971">
                                            <p:txEl>
                                              <p:pRg st="6" end="6"/>
                                            </p:txEl>
                                          </p:spTgt>
                                        </p:tgtEl>
                                      </p:cBhvr>
                                    </p:animEffect>
                                    <p:anim calcmode="lin" valueType="num">
                                      <p:cBhvr>
                                        <p:cTn id="55" dur="1000" fill="hold"/>
                                        <p:tgtEl>
                                          <p:spTgt spid="211971">
                                            <p:txEl>
                                              <p:pRg st="6" end="6"/>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11971">
                                            <p:txEl>
                                              <p:pRg st="6" end="6"/>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11971">
                                            <p:txEl>
                                              <p:pRg st="6" end="6"/>
                                            </p:tx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11971">
                                            <p:txEl>
                                              <p:pRg st="7" end="7"/>
                                            </p:txEl>
                                          </p:spTgt>
                                        </p:tgtEl>
                                        <p:attrNameLst>
                                          <p:attrName>style.visibility</p:attrName>
                                        </p:attrNameLst>
                                      </p:cBhvr>
                                      <p:to>
                                        <p:strVal val="visible"/>
                                      </p:to>
                                    </p:set>
                                    <p:animEffect transition="in" filter="fade">
                                      <p:cBhvr>
                                        <p:cTn id="60" dur="1000"/>
                                        <p:tgtEl>
                                          <p:spTgt spid="211971">
                                            <p:txEl>
                                              <p:pRg st="7" end="7"/>
                                            </p:txEl>
                                          </p:spTgt>
                                        </p:tgtEl>
                                      </p:cBhvr>
                                    </p:animEffect>
                                    <p:anim calcmode="lin" valueType="num">
                                      <p:cBhvr>
                                        <p:cTn id="61" dur="1000" fill="hold"/>
                                        <p:tgtEl>
                                          <p:spTgt spid="211971">
                                            <p:txEl>
                                              <p:pRg st="7" end="7"/>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211971">
                                            <p:txEl>
                                              <p:pRg st="7" end="7"/>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11971">
                                            <p:txEl>
                                              <p:pRg st="7" end="7"/>
                                            </p:tx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211971">
                                            <p:txEl>
                                              <p:pRg st="8" end="8"/>
                                            </p:txEl>
                                          </p:spTgt>
                                        </p:tgtEl>
                                        <p:attrNameLst>
                                          <p:attrName>style.visibility</p:attrName>
                                        </p:attrNameLst>
                                      </p:cBhvr>
                                      <p:to>
                                        <p:strVal val="visible"/>
                                      </p:to>
                                    </p:set>
                                    <p:animEffect transition="in" filter="fade">
                                      <p:cBhvr>
                                        <p:cTn id="66" dur="1000"/>
                                        <p:tgtEl>
                                          <p:spTgt spid="211971">
                                            <p:txEl>
                                              <p:pRg st="8" end="8"/>
                                            </p:txEl>
                                          </p:spTgt>
                                        </p:tgtEl>
                                      </p:cBhvr>
                                    </p:animEffect>
                                    <p:anim calcmode="lin" valueType="num">
                                      <p:cBhvr>
                                        <p:cTn id="67" dur="1000" fill="hold"/>
                                        <p:tgtEl>
                                          <p:spTgt spid="211971">
                                            <p:txEl>
                                              <p:pRg st="8" end="8"/>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211971">
                                            <p:txEl>
                                              <p:pRg st="8" end="8"/>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1197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Non-optical Devices</a:t>
            </a:r>
          </a:p>
        </p:txBody>
      </p:sp>
      <p:sp>
        <p:nvSpPr>
          <p:cNvPr id="184323" name="Rectangle 3"/>
          <p:cNvSpPr>
            <a:spLocks noGrp="1" noChangeArrowheads="1"/>
          </p:cNvSpPr>
          <p:nvPr>
            <p:ph type="body" idx="1"/>
          </p:nvPr>
        </p:nvSpPr>
        <p:spPr>
          <a:xfrm>
            <a:off x="381000" y="1295400"/>
            <a:ext cx="8229600" cy="5257800"/>
          </a:xfrm>
        </p:spPr>
        <p:txBody>
          <a:bodyPr/>
          <a:lstStyle/>
          <a:p>
            <a:r>
              <a:rPr lang="en-US"/>
              <a:t>Lighting</a:t>
            </a:r>
          </a:p>
          <a:p>
            <a:pPr lvl="1"/>
            <a:r>
              <a:rPr lang="en-US"/>
              <a:t>Natural</a:t>
            </a:r>
          </a:p>
          <a:p>
            <a:pPr lvl="2"/>
            <a:r>
              <a:rPr lang="en-US"/>
              <a:t>Control with blinds or shades</a:t>
            </a:r>
          </a:p>
          <a:p>
            <a:pPr lvl="1"/>
            <a:r>
              <a:rPr lang="en-US"/>
              <a:t>Artificial</a:t>
            </a:r>
          </a:p>
          <a:p>
            <a:pPr lvl="2"/>
            <a:r>
              <a:rPr lang="en-US"/>
              <a:t>Overhead</a:t>
            </a:r>
          </a:p>
          <a:p>
            <a:pPr lvl="2"/>
            <a:r>
              <a:rPr lang="en-US"/>
              <a:t>Task: desk, portable, floor, other</a:t>
            </a:r>
          </a:p>
          <a:p>
            <a:r>
              <a:rPr lang="en-US"/>
              <a:t>Reading/book stand</a:t>
            </a:r>
          </a:p>
          <a:p>
            <a:pPr lvl="1"/>
            <a:r>
              <a:rPr lang="en-US"/>
              <a:t>Desktop, portable, floor</a:t>
            </a:r>
          </a:p>
          <a:p>
            <a:pPr lvl="1"/>
            <a:r>
              <a:rPr lang="en-US"/>
              <a:t>Copy holder</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dissolve">
                                      <p:cBhvr>
                                        <p:cTn id="7" dur="500"/>
                                        <p:tgtEl>
                                          <p:spTgt spid="1843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4323">
                                            <p:txEl>
                                              <p:pRg st="1" end="1"/>
                                            </p:txEl>
                                          </p:spTgt>
                                        </p:tgtEl>
                                        <p:attrNameLst>
                                          <p:attrName>style.visibility</p:attrName>
                                        </p:attrNameLst>
                                      </p:cBhvr>
                                      <p:to>
                                        <p:strVal val="visible"/>
                                      </p:to>
                                    </p:set>
                                    <p:animEffect transition="in" filter="dissolve">
                                      <p:cBhvr>
                                        <p:cTn id="10" dur="500"/>
                                        <p:tgtEl>
                                          <p:spTgt spid="18432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4323">
                                            <p:txEl>
                                              <p:pRg st="2" end="2"/>
                                            </p:txEl>
                                          </p:spTgt>
                                        </p:tgtEl>
                                        <p:attrNameLst>
                                          <p:attrName>style.visibility</p:attrName>
                                        </p:attrNameLst>
                                      </p:cBhvr>
                                      <p:to>
                                        <p:strVal val="visible"/>
                                      </p:to>
                                    </p:set>
                                    <p:animEffect transition="in" filter="blinds(horizontal)">
                                      <p:cBhvr>
                                        <p:cTn id="13" dur="2000"/>
                                        <p:tgtEl>
                                          <p:spTgt spid="184323">
                                            <p:txEl>
                                              <p:pRg st="2" end="2"/>
                                            </p:txEl>
                                          </p:spTgt>
                                        </p:tgtEl>
                                      </p:cBhvr>
                                    </p:animEffec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184323">
                                            <p:txEl>
                                              <p:pRg st="3" end="3"/>
                                            </p:txEl>
                                          </p:spTgt>
                                        </p:tgtEl>
                                        <p:attrNameLst>
                                          <p:attrName>style.visibility</p:attrName>
                                        </p:attrNameLst>
                                      </p:cBhvr>
                                      <p:to>
                                        <p:strVal val="visible"/>
                                      </p:to>
                                    </p:set>
                                    <p:animEffect transition="in" filter="dissolve">
                                      <p:cBhvr>
                                        <p:cTn id="17" dur="500"/>
                                        <p:tgtEl>
                                          <p:spTgt spid="184323">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84323">
                                            <p:txEl>
                                              <p:pRg st="4" end="4"/>
                                            </p:txEl>
                                          </p:spTgt>
                                        </p:tgtEl>
                                        <p:attrNameLst>
                                          <p:attrName>style.visibility</p:attrName>
                                        </p:attrNameLst>
                                      </p:cBhvr>
                                      <p:to>
                                        <p:strVal val="visible"/>
                                      </p:to>
                                    </p:set>
                                    <p:animEffect transition="in" filter="dissolve">
                                      <p:cBhvr>
                                        <p:cTn id="20" dur="500"/>
                                        <p:tgtEl>
                                          <p:spTgt spid="184323">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84323">
                                            <p:txEl>
                                              <p:pRg st="5" end="5"/>
                                            </p:txEl>
                                          </p:spTgt>
                                        </p:tgtEl>
                                        <p:attrNameLst>
                                          <p:attrName>style.visibility</p:attrName>
                                        </p:attrNameLst>
                                      </p:cBhvr>
                                      <p:to>
                                        <p:strVal val="visible"/>
                                      </p:to>
                                    </p:set>
                                    <p:animEffect transition="in" filter="dissolve">
                                      <p:cBhvr>
                                        <p:cTn id="23" dur="500"/>
                                        <p:tgtEl>
                                          <p:spTgt spid="18432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4323">
                                            <p:txEl>
                                              <p:pRg st="6" end="6"/>
                                            </p:txEl>
                                          </p:spTgt>
                                        </p:tgtEl>
                                        <p:attrNameLst>
                                          <p:attrName>style.visibility</p:attrName>
                                        </p:attrNameLst>
                                      </p:cBhvr>
                                      <p:to>
                                        <p:strVal val="visible"/>
                                      </p:to>
                                    </p:set>
                                    <p:animEffect transition="in" filter="dissolve">
                                      <p:cBhvr>
                                        <p:cTn id="28" dur="500"/>
                                        <p:tgtEl>
                                          <p:spTgt spid="184323">
                                            <p:txEl>
                                              <p:pRg st="6" end="6"/>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4323">
                                            <p:txEl>
                                              <p:pRg st="7" end="7"/>
                                            </p:txEl>
                                          </p:spTgt>
                                        </p:tgtEl>
                                        <p:attrNameLst>
                                          <p:attrName>style.visibility</p:attrName>
                                        </p:attrNameLst>
                                      </p:cBhvr>
                                      <p:to>
                                        <p:strVal val="visible"/>
                                      </p:to>
                                    </p:set>
                                    <p:animEffect transition="in" filter="dissolve">
                                      <p:cBhvr>
                                        <p:cTn id="31" dur="500"/>
                                        <p:tgtEl>
                                          <p:spTgt spid="184323">
                                            <p:txEl>
                                              <p:pRg st="7" end="7"/>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84323">
                                            <p:txEl>
                                              <p:pRg st="8" end="8"/>
                                            </p:txEl>
                                          </p:spTgt>
                                        </p:tgtEl>
                                        <p:attrNameLst>
                                          <p:attrName>style.visibility</p:attrName>
                                        </p:attrNameLst>
                                      </p:cBhvr>
                                      <p:to>
                                        <p:strVal val="visible"/>
                                      </p:to>
                                    </p:set>
                                    <p:animEffect transition="in" filter="dissolve">
                                      <p:cBhvr>
                                        <p:cTn id="34" dur="500"/>
                                        <p:tgtEl>
                                          <p:spTgt spid="184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sz="4000"/>
              <a:t>Non-optical Devices</a:t>
            </a:r>
            <a:br>
              <a:rPr lang="en-US" sz="4000"/>
            </a:br>
            <a:r>
              <a:rPr lang="en-US" sz="4000"/>
              <a:t>Lighting</a:t>
            </a:r>
          </a:p>
        </p:txBody>
      </p:sp>
      <p:sp>
        <p:nvSpPr>
          <p:cNvPr id="154627" name="Rectangle 3"/>
          <p:cNvSpPr>
            <a:spLocks noGrp="1" noChangeArrowheads="1"/>
          </p:cNvSpPr>
          <p:nvPr>
            <p:ph type="body" idx="1"/>
          </p:nvPr>
        </p:nvSpPr>
        <p:spPr>
          <a:xfrm>
            <a:off x="457200" y="1600200"/>
            <a:ext cx="8229600" cy="5257800"/>
          </a:xfrm>
        </p:spPr>
        <p:txBody>
          <a:bodyPr/>
          <a:lstStyle/>
          <a:p>
            <a:r>
              <a:rPr lang="en-US"/>
              <a:t>Importance</a:t>
            </a:r>
          </a:p>
          <a:p>
            <a:pPr lvl="1"/>
            <a:r>
              <a:rPr lang="en-US"/>
              <a:t>Too little</a:t>
            </a:r>
          </a:p>
          <a:p>
            <a:pPr lvl="1"/>
            <a:r>
              <a:rPr lang="en-US"/>
              <a:t>Too much</a:t>
            </a:r>
          </a:p>
          <a:p>
            <a:pPr lvl="1"/>
            <a:r>
              <a:rPr lang="en-US"/>
              <a:t>Glare</a:t>
            </a:r>
          </a:p>
          <a:p>
            <a:pPr lvl="1"/>
            <a:r>
              <a:rPr lang="en-US"/>
              <a:t>Direction</a:t>
            </a:r>
          </a:p>
          <a:p>
            <a:r>
              <a:rPr lang="en-US"/>
              <a:t>Source</a:t>
            </a:r>
          </a:p>
          <a:p>
            <a:pPr lvl="1"/>
            <a:r>
              <a:rPr lang="en-US"/>
              <a:t>Natural</a:t>
            </a:r>
          </a:p>
          <a:p>
            <a:pPr lvl="1"/>
            <a:r>
              <a:rPr lang="en-US"/>
              <a:t>Overhead</a:t>
            </a:r>
          </a:p>
          <a:p>
            <a:pPr lvl="1"/>
            <a:r>
              <a:rPr lang="en-US"/>
              <a:t>Task </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dissolve">
                                      <p:cBhvr>
                                        <p:cTn id="7" dur="500"/>
                                        <p:tgtEl>
                                          <p:spTgt spid="154627">
                                            <p:txEl>
                                              <p:pRg st="0" end="0"/>
                                            </p:txEl>
                                          </p:spTgt>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4627">
                                            <p:txEl>
                                              <p:pRg st="1" end="1"/>
                                            </p:txEl>
                                          </p:spTgt>
                                        </p:tgtEl>
                                        <p:attrNameLst>
                                          <p:attrName>style.visibility</p:attrName>
                                        </p:attrNameLst>
                                      </p:cBhvr>
                                      <p:to>
                                        <p:strVal val="visible"/>
                                      </p:to>
                                    </p:set>
                                    <p:anim calcmode="lin" valueType="num">
                                      <p:cBhvr additive="base">
                                        <p:cTn id="11" dur="5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4627">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154627">
                                            <p:txEl>
                                              <p:pRg st="2" end="2"/>
                                            </p:txEl>
                                          </p:spTgt>
                                        </p:tgtEl>
                                        <p:attrNameLst>
                                          <p:attrName>style.visibility</p:attrName>
                                        </p:attrNameLst>
                                      </p:cBhvr>
                                      <p:to>
                                        <p:strVal val="visible"/>
                                      </p:to>
                                    </p:set>
                                    <p:anim calcmode="lin" valueType="num">
                                      <p:cBhvr additive="base">
                                        <p:cTn id="16" dur="1000" fill="hold"/>
                                        <p:tgtEl>
                                          <p:spTgt spid="154627">
                                            <p:txEl>
                                              <p:pRg st="2" end="2"/>
                                            </p:txEl>
                                          </p:spTgt>
                                        </p:tgtEl>
                                        <p:attrNameLst>
                                          <p:attrName>ppt_x</p:attrName>
                                        </p:attrNameLst>
                                      </p:cBhvr>
                                      <p:tavLst>
                                        <p:tav tm="0">
                                          <p:val>
                                            <p:strVal val="1+#ppt_w/2"/>
                                          </p:val>
                                        </p:tav>
                                        <p:tav tm="100000">
                                          <p:val>
                                            <p:strVal val="#ppt_x"/>
                                          </p:val>
                                        </p:tav>
                                      </p:tavLst>
                                    </p:anim>
                                    <p:anim calcmode="lin" valueType="num">
                                      <p:cBhvr additive="base">
                                        <p:cTn id="17" dur="1000" fill="hold"/>
                                        <p:tgtEl>
                                          <p:spTgt spid="154627">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12" fill="hold" grpId="0" nodeType="afterEffect">
                                  <p:stCondLst>
                                    <p:cond delay="0"/>
                                  </p:stCondLst>
                                  <p:childTnLst>
                                    <p:set>
                                      <p:cBhvr>
                                        <p:cTn id="20" dur="1" fill="hold">
                                          <p:stCondLst>
                                            <p:cond delay="0"/>
                                          </p:stCondLst>
                                        </p:cTn>
                                        <p:tgtEl>
                                          <p:spTgt spid="154627">
                                            <p:txEl>
                                              <p:pRg st="3" end="3"/>
                                            </p:txEl>
                                          </p:spTgt>
                                        </p:tgtEl>
                                        <p:attrNameLst>
                                          <p:attrName>style.visibility</p:attrName>
                                        </p:attrNameLst>
                                      </p:cBhvr>
                                      <p:to>
                                        <p:strVal val="visible"/>
                                      </p:to>
                                    </p:set>
                                    <p:anim calcmode="lin" valueType="num">
                                      <p:cBhvr additive="base">
                                        <p:cTn id="21" dur="1000" fill="hold"/>
                                        <p:tgtEl>
                                          <p:spTgt spid="154627">
                                            <p:txEl>
                                              <p:pRg st="3" end="3"/>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154627">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15" presetClass="entr" presetSubtype="0" fill="hold" grpId="0" nodeType="afterEffect">
                                  <p:stCondLst>
                                    <p:cond delay="0"/>
                                  </p:stCondLst>
                                  <p:childTnLst>
                                    <p:set>
                                      <p:cBhvr>
                                        <p:cTn id="25" dur="1" fill="hold">
                                          <p:stCondLst>
                                            <p:cond delay="0"/>
                                          </p:stCondLst>
                                        </p:cTn>
                                        <p:tgtEl>
                                          <p:spTgt spid="154627">
                                            <p:txEl>
                                              <p:pRg st="4" end="4"/>
                                            </p:txEl>
                                          </p:spTgt>
                                        </p:tgtEl>
                                        <p:attrNameLst>
                                          <p:attrName>style.visibility</p:attrName>
                                        </p:attrNameLst>
                                      </p:cBhvr>
                                      <p:to>
                                        <p:strVal val="visible"/>
                                      </p:to>
                                    </p:set>
                                    <p:anim calcmode="lin" valueType="num">
                                      <p:cBhvr>
                                        <p:cTn id="26" dur="1000" fill="hold"/>
                                        <p:tgtEl>
                                          <p:spTgt spid="154627">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154627">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15462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5462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4627">
                                            <p:txEl>
                                              <p:pRg st="5" end="5"/>
                                            </p:txEl>
                                          </p:spTgt>
                                        </p:tgtEl>
                                        <p:attrNameLst>
                                          <p:attrName>style.visibility</p:attrName>
                                        </p:attrNameLst>
                                      </p:cBhvr>
                                      <p:to>
                                        <p:strVal val="visible"/>
                                      </p:to>
                                    </p:set>
                                    <p:animEffect transition="in" filter="dissolve">
                                      <p:cBhvr>
                                        <p:cTn id="34" dur="500"/>
                                        <p:tgtEl>
                                          <p:spTgt spid="154627">
                                            <p:txEl>
                                              <p:pRg st="5" end="5"/>
                                            </p:txEl>
                                          </p:spTgt>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154627">
                                            <p:txEl>
                                              <p:pRg st="6" end="6"/>
                                            </p:txEl>
                                          </p:spTgt>
                                        </p:tgtEl>
                                        <p:attrNameLst>
                                          <p:attrName>style.visibility</p:attrName>
                                        </p:attrNameLst>
                                      </p:cBhvr>
                                      <p:to>
                                        <p:strVal val="visible"/>
                                      </p:to>
                                    </p:set>
                                    <p:anim calcmode="lin" valueType="num">
                                      <p:cBhvr additive="base">
                                        <p:cTn id="38" dur="500" fill="hold"/>
                                        <p:tgtEl>
                                          <p:spTgt spid="154627">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4627">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154627">
                                            <p:txEl>
                                              <p:pRg st="7" end="7"/>
                                            </p:txEl>
                                          </p:spTgt>
                                        </p:tgtEl>
                                        <p:attrNameLst>
                                          <p:attrName>style.visibility</p:attrName>
                                        </p:attrNameLst>
                                      </p:cBhvr>
                                      <p:to>
                                        <p:strVal val="visible"/>
                                      </p:to>
                                    </p:set>
                                    <p:anim calcmode="lin" valueType="num">
                                      <p:cBhvr additive="base">
                                        <p:cTn id="43" dur="500" fill="hold"/>
                                        <p:tgtEl>
                                          <p:spTgt spid="15462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4627">
                                            <p:txEl>
                                              <p:pRg st="7" end="7"/>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154627">
                                            <p:txEl>
                                              <p:pRg st="8" end="8"/>
                                            </p:txEl>
                                          </p:spTgt>
                                        </p:tgtEl>
                                        <p:attrNameLst>
                                          <p:attrName>style.visibility</p:attrName>
                                        </p:attrNameLst>
                                      </p:cBhvr>
                                      <p:to>
                                        <p:strVal val="visible"/>
                                      </p:to>
                                    </p:set>
                                    <p:anim calcmode="lin" valueType="num">
                                      <p:cBhvr additive="base">
                                        <p:cTn id="48" dur="500" fill="hold"/>
                                        <p:tgtEl>
                                          <p:spTgt spid="154627">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5462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73025"/>
            <a:ext cx="8229600" cy="1139825"/>
          </a:xfrm>
        </p:spPr>
        <p:txBody>
          <a:bodyPr/>
          <a:lstStyle/>
          <a:p>
            <a:r>
              <a:rPr lang="en-US" sz="3600" dirty="0"/>
              <a:t>Topics</a:t>
            </a:r>
            <a:r>
              <a:rPr lang="en-US" dirty="0"/>
              <a:t> to cover</a:t>
            </a:r>
          </a:p>
        </p:txBody>
      </p:sp>
      <p:sp>
        <p:nvSpPr>
          <p:cNvPr id="166915" name="Rectangle 3"/>
          <p:cNvSpPr>
            <a:spLocks noGrp="1" noChangeArrowheads="1"/>
          </p:cNvSpPr>
          <p:nvPr>
            <p:ph type="body" idx="1"/>
          </p:nvPr>
        </p:nvSpPr>
        <p:spPr>
          <a:xfrm>
            <a:off x="762000" y="1143000"/>
            <a:ext cx="8229600" cy="5257800"/>
          </a:xfrm>
        </p:spPr>
        <p:txBody>
          <a:bodyPr/>
          <a:lstStyle/>
          <a:p>
            <a:r>
              <a:rPr lang="en-US"/>
              <a:t>Choosing LVT for low vision students:  Factors to consider</a:t>
            </a:r>
          </a:p>
          <a:p>
            <a:r>
              <a:rPr lang="en-US"/>
              <a:t>Technology tools</a:t>
            </a:r>
          </a:p>
          <a:p>
            <a:pPr lvl="1"/>
            <a:r>
              <a:rPr lang="en-US"/>
              <a:t>Non-optical devices</a:t>
            </a:r>
          </a:p>
          <a:p>
            <a:pPr lvl="1"/>
            <a:r>
              <a:rPr lang="en-US"/>
              <a:t>Optical devices</a:t>
            </a:r>
          </a:p>
          <a:p>
            <a:pPr lvl="1"/>
            <a:r>
              <a:rPr lang="en-US"/>
              <a:t>Video magnifiers</a:t>
            </a:r>
          </a:p>
          <a:p>
            <a:pPr lvl="1"/>
            <a:r>
              <a:rPr lang="en-US"/>
              <a:t>E-book Readers</a:t>
            </a:r>
          </a:p>
          <a:p>
            <a:pPr lvl="1"/>
            <a:r>
              <a:rPr lang="en-US"/>
              <a:t>Screen magnification technology</a:t>
            </a:r>
          </a:p>
          <a:p>
            <a:pPr lvl="1"/>
            <a:r>
              <a:rPr lang="en-US"/>
              <a:t>Auditory tools</a:t>
            </a:r>
          </a:p>
          <a:p>
            <a:pPr lvl="1"/>
            <a:r>
              <a:rPr lang="en-US"/>
              <a:t>Writing tools</a:t>
            </a:r>
          </a:p>
          <a:p>
            <a:pPr lvl="1"/>
            <a:r>
              <a:rPr lang="en-US"/>
              <a:t>Cell phones - GPS</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dissolve">
                                      <p:cBhvr>
                                        <p:cTn id="7" dur="500"/>
                                        <p:tgtEl>
                                          <p:spTgt spid="166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dissolve">
                                      <p:cBhvr>
                                        <p:cTn id="12" dur="500"/>
                                        <p:tgtEl>
                                          <p:spTgt spid="16691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6915">
                                            <p:txEl>
                                              <p:pRg st="2" end="2"/>
                                            </p:txEl>
                                          </p:spTgt>
                                        </p:tgtEl>
                                        <p:attrNameLst>
                                          <p:attrName>style.visibility</p:attrName>
                                        </p:attrNameLst>
                                      </p:cBhvr>
                                      <p:to>
                                        <p:strVal val="visible"/>
                                      </p:to>
                                    </p:set>
                                    <p:animEffect transition="in" filter="dissolve">
                                      <p:cBhvr>
                                        <p:cTn id="15" dur="500"/>
                                        <p:tgtEl>
                                          <p:spTgt spid="166915">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6915">
                                            <p:txEl>
                                              <p:pRg st="3" end="3"/>
                                            </p:txEl>
                                          </p:spTgt>
                                        </p:tgtEl>
                                        <p:attrNameLst>
                                          <p:attrName>style.visibility</p:attrName>
                                        </p:attrNameLst>
                                      </p:cBhvr>
                                      <p:to>
                                        <p:strVal val="visible"/>
                                      </p:to>
                                    </p:set>
                                    <p:animEffect transition="in" filter="dissolve">
                                      <p:cBhvr>
                                        <p:cTn id="18" dur="500"/>
                                        <p:tgtEl>
                                          <p:spTgt spid="16691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6915">
                                            <p:txEl>
                                              <p:pRg st="4" end="4"/>
                                            </p:txEl>
                                          </p:spTgt>
                                        </p:tgtEl>
                                        <p:attrNameLst>
                                          <p:attrName>style.visibility</p:attrName>
                                        </p:attrNameLst>
                                      </p:cBhvr>
                                      <p:to>
                                        <p:strVal val="visible"/>
                                      </p:to>
                                    </p:set>
                                    <p:animEffect transition="in" filter="dissolve">
                                      <p:cBhvr>
                                        <p:cTn id="21" dur="500"/>
                                        <p:tgtEl>
                                          <p:spTgt spid="16691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6915">
                                            <p:txEl>
                                              <p:pRg st="5" end="5"/>
                                            </p:txEl>
                                          </p:spTgt>
                                        </p:tgtEl>
                                        <p:attrNameLst>
                                          <p:attrName>style.visibility</p:attrName>
                                        </p:attrNameLst>
                                      </p:cBhvr>
                                      <p:to>
                                        <p:strVal val="visible"/>
                                      </p:to>
                                    </p:set>
                                    <p:animEffect transition="in" filter="dissolve">
                                      <p:cBhvr>
                                        <p:cTn id="24" dur="500"/>
                                        <p:tgtEl>
                                          <p:spTgt spid="166915">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6915">
                                            <p:txEl>
                                              <p:pRg st="6" end="6"/>
                                            </p:txEl>
                                          </p:spTgt>
                                        </p:tgtEl>
                                        <p:attrNameLst>
                                          <p:attrName>style.visibility</p:attrName>
                                        </p:attrNameLst>
                                      </p:cBhvr>
                                      <p:to>
                                        <p:strVal val="visible"/>
                                      </p:to>
                                    </p:set>
                                    <p:animEffect transition="in" filter="dissolve">
                                      <p:cBhvr>
                                        <p:cTn id="27" dur="500"/>
                                        <p:tgtEl>
                                          <p:spTgt spid="166915">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6915">
                                            <p:txEl>
                                              <p:pRg st="7" end="7"/>
                                            </p:txEl>
                                          </p:spTgt>
                                        </p:tgtEl>
                                        <p:attrNameLst>
                                          <p:attrName>style.visibility</p:attrName>
                                        </p:attrNameLst>
                                      </p:cBhvr>
                                      <p:to>
                                        <p:strVal val="visible"/>
                                      </p:to>
                                    </p:set>
                                    <p:animEffect transition="in" filter="dissolve">
                                      <p:cBhvr>
                                        <p:cTn id="30" dur="500"/>
                                        <p:tgtEl>
                                          <p:spTgt spid="166915">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66915">
                                            <p:txEl>
                                              <p:pRg st="8" end="8"/>
                                            </p:txEl>
                                          </p:spTgt>
                                        </p:tgtEl>
                                        <p:attrNameLst>
                                          <p:attrName>style.visibility</p:attrName>
                                        </p:attrNameLst>
                                      </p:cBhvr>
                                      <p:to>
                                        <p:strVal val="visible"/>
                                      </p:to>
                                    </p:set>
                                    <p:animEffect transition="in" filter="dissolve">
                                      <p:cBhvr>
                                        <p:cTn id="33" dur="500"/>
                                        <p:tgtEl>
                                          <p:spTgt spid="166915">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6915">
                                            <p:txEl>
                                              <p:pRg st="9" end="9"/>
                                            </p:txEl>
                                          </p:spTgt>
                                        </p:tgtEl>
                                        <p:attrNameLst>
                                          <p:attrName>style.visibility</p:attrName>
                                        </p:attrNameLst>
                                      </p:cBhvr>
                                      <p:to>
                                        <p:strVal val="visible"/>
                                      </p:to>
                                    </p:set>
                                    <p:animEffect transition="in" filter="dissolve">
                                      <p:cBhvr>
                                        <p:cTn id="36" dur="500"/>
                                        <p:tgtEl>
                                          <p:spTgt spid="1669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Natural Lighting</a:t>
            </a:r>
          </a:p>
        </p:txBody>
      </p:sp>
      <p:sp>
        <p:nvSpPr>
          <p:cNvPr id="72707" name="Rectangle 3"/>
          <p:cNvSpPr>
            <a:spLocks noChangeArrowheads="1"/>
          </p:cNvSpPr>
          <p:nvPr/>
        </p:nvSpPr>
        <p:spPr bwMode="auto">
          <a:xfrm>
            <a:off x="-76200" y="1447800"/>
            <a:ext cx="5943600" cy="3276600"/>
          </a:xfrm>
          <a:prstGeom prst="rect">
            <a:avLst/>
          </a:prstGeom>
          <a:noFill/>
          <a:ln w="9525">
            <a:noFill/>
            <a:miter lim="800000"/>
            <a:headEnd/>
            <a:tailEnd/>
          </a:ln>
        </p:spPr>
        <p:txBody>
          <a:bodyPr/>
          <a:lstStyle/>
          <a:p>
            <a:pPr marL="342900" indent="-342900">
              <a:buClr>
                <a:schemeClr val="hlink"/>
              </a:buClr>
            </a:pPr>
            <a:r>
              <a:rPr lang="en-US" sz="3200" b="1" i="0">
                <a:latin typeface="Verdana" pitchFamily="34" charset="0"/>
              </a:rPr>
              <a:t>Control with</a:t>
            </a:r>
          </a:p>
          <a:p>
            <a:pPr marL="742950" lvl="1" indent="-285750">
              <a:buClr>
                <a:schemeClr val="accent1"/>
              </a:buClr>
            </a:pPr>
            <a:r>
              <a:rPr lang="en-US" sz="2800" b="1" i="0">
                <a:latin typeface="Verdana" pitchFamily="34" charset="0"/>
              </a:rPr>
              <a:t>Blinds/shades/curtains</a:t>
            </a:r>
            <a:endParaRPr lang="en-US" sz="3600" b="1" i="0">
              <a:latin typeface="Verdana" pitchFamily="34" charset="0"/>
            </a:endParaRPr>
          </a:p>
        </p:txBody>
      </p:sp>
      <p:pic>
        <p:nvPicPr>
          <p:cNvPr id="72715" name="Picture 11" descr="Photograph of a window and the ajacent wall reflecting the incoming light">
            <a:hlinkClick r:id="rId4"/>
          </p:cNvPr>
          <p:cNvPicPr>
            <a:picLocks noChangeAspect="1" noChangeArrowheads="1"/>
          </p:cNvPicPr>
          <p:nvPr/>
        </p:nvPicPr>
        <p:blipFill>
          <a:blip r:embed="rId5"/>
          <a:srcRect/>
          <a:stretch>
            <a:fillRect/>
          </a:stretch>
        </p:blipFill>
        <p:spPr bwMode="auto">
          <a:xfrm>
            <a:off x="6851650" y="3886200"/>
            <a:ext cx="2216150" cy="2667000"/>
          </a:xfrm>
          <a:prstGeom prst="rect">
            <a:avLst/>
          </a:prstGeom>
          <a:noFill/>
          <a:ln w="9525">
            <a:noFill/>
            <a:miter lim="800000"/>
            <a:headEnd/>
            <a:tailEnd/>
          </a:ln>
        </p:spPr>
      </p:pic>
      <p:pic>
        <p:nvPicPr>
          <p:cNvPr id="72717" name="Picture 13" descr="Photograph of a woman standing beside a window with mini blinds">
            <a:hlinkClick r:id="rId6"/>
          </p:cNvPr>
          <p:cNvPicPr>
            <a:picLocks noChangeAspect="1" noChangeArrowheads="1"/>
          </p:cNvPicPr>
          <p:nvPr/>
        </p:nvPicPr>
        <p:blipFill>
          <a:blip r:embed="rId7"/>
          <a:srcRect/>
          <a:stretch>
            <a:fillRect/>
          </a:stretch>
        </p:blipFill>
        <p:spPr bwMode="auto">
          <a:xfrm>
            <a:off x="3981450" y="4648200"/>
            <a:ext cx="2343150" cy="1766888"/>
          </a:xfrm>
          <a:prstGeom prst="rect">
            <a:avLst/>
          </a:prstGeom>
          <a:noFill/>
          <a:ln w="9525">
            <a:noFill/>
            <a:miter lim="800000"/>
            <a:headEnd/>
            <a:tailEnd/>
          </a:ln>
        </p:spPr>
      </p:pic>
      <p:pic>
        <p:nvPicPr>
          <p:cNvPr id="72721" name="Picture 17" descr="Photograph of a window illustrating natural light coming into a kitchen">
            <a:hlinkClick r:id="rId8"/>
          </p:cNvPr>
          <p:cNvPicPr>
            <a:picLocks noChangeAspect="1" noChangeArrowheads="1"/>
          </p:cNvPicPr>
          <p:nvPr/>
        </p:nvPicPr>
        <p:blipFill>
          <a:blip r:embed="rId9"/>
          <a:srcRect/>
          <a:stretch>
            <a:fillRect/>
          </a:stretch>
        </p:blipFill>
        <p:spPr bwMode="auto">
          <a:xfrm>
            <a:off x="6019800" y="1524000"/>
            <a:ext cx="2895600" cy="2162175"/>
          </a:xfrm>
          <a:prstGeom prst="rect">
            <a:avLst/>
          </a:prstGeom>
          <a:noFill/>
          <a:ln w="9525">
            <a:noFill/>
            <a:miter lim="800000"/>
            <a:headEnd/>
            <a:tailEnd/>
          </a:ln>
        </p:spPr>
      </p:pic>
      <p:pic>
        <p:nvPicPr>
          <p:cNvPr id="72725" name="Picture 21" descr="Photograph of a meeting room with 3 windows. Each window has a black shade pulled down at various distances from the top.">
            <a:hlinkClick r:id="rId10"/>
          </p:cNvPr>
          <p:cNvPicPr>
            <a:picLocks noChangeAspect="1" noChangeArrowheads="1"/>
          </p:cNvPicPr>
          <p:nvPr/>
        </p:nvPicPr>
        <p:blipFill>
          <a:blip r:embed="rId11"/>
          <a:srcRect/>
          <a:stretch>
            <a:fillRect/>
          </a:stretch>
        </p:blipFill>
        <p:spPr bwMode="auto">
          <a:xfrm>
            <a:off x="228600" y="2895600"/>
            <a:ext cx="3535363" cy="3733800"/>
          </a:xfrm>
          <a:prstGeom prst="rect">
            <a:avLst/>
          </a:prstGeom>
          <a:noFill/>
          <a:ln w="9525">
            <a:noFill/>
            <a:miter lim="800000"/>
            <a:headEnd/>
            <a:tailEnd/>
          </a:ln>
        </p:spPr>
      </p:pic>
      <p:pic>
        <p:nvPicPr>
          <p:cNvPr id="72727" name="Picture 23" descr="Photograph of a window with a white shade pulled about three-quarters of the way down">
            <a:hlinkClick r:id="rId12"/>
          </p:cNvPr>
          <p:cNvPicPr>
            <a:picLocks noChangeAspect="1" noChangeArrowheads="1"/>
          </p:cNvPicPr>
          <p:nvPr/>
        </p:nvPicPr>
        <p:blipFill>
          <a:blip r:embed="rId13"/>
          <a:srcRect/>
          <a:stretch>
            <a:fillRect/>
          </a:stretch>
        </p:blipFill>
        <p:spPr bwMode="auto">
          <a:xfrm>
            <a:off x="4648200" y="2743200"/>
            <a:ext cx="1254125" cy="1676400"/>
          </a:xfrm>
          <a:prstGeom prst="rect">
            <a:avLst/>
          </a:prstGeom>
          <a:noFill/>
          <a:ln w="9525">
            <a:noFill/>
            <a:miter lim="800000"/>
            <a:headEnd/>
            <a:tailEnd/>
          </a:ln>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5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27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270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 calcmode="lin" valueType="num">
                                      <p:cBhvr>
                                        <p:cTn id="12" dur="500" fill="hold"/>
                                        <p:tgtEl>
                                          <p:spTgt spid="7270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270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2707">
                                            <p:txEl>
                                              <p:pRg st="1" end="1"/>
                                            </p:txEl>
                                          </p:spTgt>
                                        </p:tgtEl>
                                      </p:cBhvr>
                                    </p:animEffect>
                                  </p:childTnLst>
                                </p:cTn>
                              </p:par>
                            </p:childTnLst>
                          </p:cTn>
                        </p:par>
                        <p:par>
                          <p:cTn id="15" fill="hold">
                            <p:stCondLst>
                              <p:cond delay="500"/>
                            </p:stCondLst>
                            <p:childTnLst>
                              <p:par>
                                <p:cTn id="16" presetID="53" presetClass="entr" presetSubtype="0" fill="hold" nodeType="afterEffect">
                                  <p:stCondLst>
                                    <p:cond delay="0"/>
                                  </p:stCondLst>
                                  <p:childTnLst>
                                    <p:set>
                                      <p:cBhvr>
                                        <p:cTn id="17" dur="1" fill="hold">
                                          <p:stCondLst>
                                            <p:cond delay="0"/>
                                          </p:stCondLst>
                                        </p:cTn>
                                        <p:tgtEl>
                                          <p:spTgt spid="72715"/>
                                        </p:tgtEl>
                                        <p:attrNameLst>
                                          <p:attrName>style.visibility</p:attrName>
                                        </p:attrNameLst>
                                      </p:cBhvr>
                                      <p:to>
                                        <p:strVal val="visible"/>
                                      </p:to>
                                    </p:set>
                                    <p:anim calcmode="lin" valueType="num">
                                      <p:cBhvr>
                                        <p:cTn id="18" dur="500" fill="hold"/>
                                        <p:tgtEl>
                                          <p:spTgt spid="72715"/>
                                        </p:tgtEl>
                                        <p:attrNameLst>
                                          <p:attrName>ppt_w</p:attrName>
                                        </p:attrNameLst>
                                      </p:cBhvr>
                                      <p:tavLst>
                                        <p:tav tm="0">
                                          <p:val>
                                            <p:fltVal val="0"/>
                                          </p:val>
                                        </p:tav>
                                        <p:tav tm="100000">
                                          <p:val>
                                            <p:strVal val="#ppt_w"/>
                                          </p:val>
                                        </p:tav>
                                      </p:tavLst>
                                    </p:anim>
                                    <p:anim calcmode="lin" valueType="num">
                                      <p:cBhvr>
                                        <p:cTn id="19" dur="500" fill="hold"/>
                                        <p:tgtEl>
                                          <p:spTgt spid="72715"/>
                                        </p:tgtEl>
                                        <p:attrNameLst>
                                          <p:attrName>ppt_h</p:attrName>
                                        </p:attrNameLst>
                                      </p:cBhvr>
                                      <p:tavLst>
                                        <p:tav tm="0">
                                          <p:val>
                                            <p:fltVal val="0"/>
                                          </p:val>
                                        </p:tav>
                                        <p:tav tm="100000">
                                          <p:val>
                                            <p:strVal val="#ppt_h"/>
                                          </p:val>
                                        </p:tav>
                                      </p:tavLst>
                                    </p:anim>
                                    <p:animEffect transition="in" filter="fade">
                                      <p:cBhvr>
                                        <p:cTn id="20" dur="500"/>
                                        <p:tgtEl>
                                          <p:spTgt spid="72715"/>
                                        </p:tgtEl>
                                      </p:cBhvr>
                                    </p:animEffect>
                                  </p:childTnLst>
                                </p:cTn>
                              </p:par>
                            </p:childTnLst>
                          </p:cTn>
                        </p:par>
                        <p:par>
                          <p:cTn id="21" fill="hold">
                            <p:stCondLst>
                              <p:cond delay="1000"/>
                            </p:stCondLst>
                            <p:childTnLst>
                              <p:par>
                                <p:cTn id="22" presetID="53" presetClass="entr" presetSubtype="0" fill="hold" nodeType="afterEffect">
                                  <p:stCondLst>
                                    <p:cond delay="0"/>
                                  </p:stCondLst>
                                  <p:childTnLst>
                                    <p:set>
                                      <p:cBhvr>
                                        <p:cTn id="23" dur="1" fill="hold">
                                          <p:stCondLst>
                                            <p:cond delay="0"/>
                                          </p:stCondLst>
                                        </p:cTn>
                                        <p:tgtEl>
                                          <p:spTgt spid="72721"/>
                                        </p:tgtEl>
                                        <p:attrNameLst>
                                          <p:attrName>style.visibility</p:attrName>
                                        </p:attrNameLst>
                                      </p:cBhvr>
                                      <p:to>
                                        <p:strVal val="visible"/>
                                      </p:to>
                                    </p:set>
                                    <p:anim calcmode="lin" valueType="num">
                                      <p:cBhvr>
                                        <p:cTn id="24" dur="500" fill="hold"/>
                                        <p:tgtEl>
                                          <p:spTgt spid="72721"/>
                                        </p:tgtEl>
                                        <p:attrNameLst>
                                          <p:attrName>ppt_w</p:attrName>
                                        </p:attrNameLst>
                                      </p:cBhvr>
                                      <p:tavLst>
                                        <p:tav tm="0">
                                          <p:val>
                                            <p:fltVal val="0"/>
                                          </p:val>
                                        </p:tav>
                                        <p:tav tm="100000">
                                          <p:val>
                                            <p:strVal val="#ppt_w"/>
                                          </p:val>
                                        </p:tav>
                                      </p:tavLst>
                                    </p:anim>
                                    <p:anim calcmode="lin" valueType="num">
                                      <p:cBhvr>
                                        <p:cTn id="25" dur="500" fill="hold"/>
                                        <p:tgtEl>
                                          <p:spTgt spid="72721"/>
                                        </p:tgtEl>
                                        <p:attrNameLst>
                                          <p:attrName>ppt_h</p:attrName>
                                        </p:attrNameLst>
                                      </p:cBhvr>
                                      <p:tavLst>
                                        <p:tav tm="0">
                                          <p:val>
                                            <p:fltVal val="0"/>
                                          </p:val>
                                        </p:tav>
                                        <p:tav tm="100000">
                                          <p:val>
                                            <p:strVal val="#ppt_h"/>
                                          </p:val>
                                        </p:tav>
                                      </p:tavLst>
                                    </p:anim>
                                    <p:animEffect transition="in" filter="fade">
                                      <p:cBhvr>
                                        <p:cTn id="26" dur="500"/>
                                        <p:tgtEl>
                                          <p:spTgt spid="72721"/>
                                        </p:tgtEl>
                                      </p:cBhvr>
                                    </p:animEffect>
                                  </p:childTnLst>
                                </p:cTn>
                              </p:par>
                              <p:par>
                                <p:cTn id="27" presetID="10" presetClass="entr" presetSubtype="0" fill="hold" nodeType="withEffect">
                                  <p:stCondLst>
                                    <p:cond delay="0"/>
                                  </p:stCondLst>
                                  <p:childTnLst>
                                    <p:set>
                                      <p:cBhvr>
                                        <p:cTn id="28" dur="1" fill="hold">
                                          <p:stCondLst>
                                            <p:cond delay="0"/>
                                          </p:stCondLst>
                                        </p:cTn>
                                        <p:tgtEl>
                                          <p:spTgt spid="72717"/>
                                        </p:tgtEl>
                                        <p:attrNameLst>
                                          <p:attrName>style.visibility</p:attrName>
                                        </p:attrNameLst>
                                      </p:cBhvr>
                                      <p:to>
                                        <p:strVal val="visible"/>
                                      </p:to>
                                    </p:set>
                                    <p:animEffect transition="in" filter="fade">
                                      <p:cBhvr>
                                        <p:cTn id="29" dur="1000"/>
                                        <p:tgtEl>
                                          <p:spTgt spid="72717"/>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72727"/>
                                        </p:tgtEl>
                                        <p:attrNameLst>
                                          <p:attrName>style.visibility</p:attrName>
                                        </p:attrNameLst>
                                      </p:cBhvr>
                                      <p:to>
                                        <p:strVal val="visible"/>
                                      </p:to>
                                    </p:set>
                                    <p:animEffect transition="in" filter="fade">
                                      <p:cBhvr>
                                        <p:cTn id="33" dur="1000"/>
                                        <p:tgtEl>
                                          <p:spTgt spid="72727"/>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72725"/>
                                        </p:tgtEl>
                                        <p:attrNameLst>
                                          <p:attrName>style.visibility</p:attrName>
                                        </p:attrNameLst>
                                      </p:cBhvr>
                                      <p:to>
                                        <p:strVal val="visible"/>
                                      </p:to>
                                    </p:set>
                                    <p:animEffect transition="in" filter="fade">
                                      <p:cBhvr>
                                        <p:cTn id="37" dur="1000"/>
                                        <p:tgtEl>
                                          <p:spTgt spid="72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t>Natural Lighting</a:t>
            </a:r>
          </a:p>
        </p:txBody>
      </p:sp>
      <p:sp>
        <p:nvSpPr>
          <p:cNvPr id="72707" name="Rectangle 3"/>
          <p:cNvSpPr>
            <a:spLocks noChangeArrowheads="1"/>
          </p:cNvSpPr>
          <p:nvPr/>
        </p:nvSpPr>
        <p:spPr bwMode="auto">
          <a:xfrm>
            <a:off x="-76200" y="1447800"/>
            <a:ext cx="6324600" cy="5105400"/>
          </a:xfrm>
          <a:prstGeom prst="rect">
            <a:avLst/>
          </a:prstGeom>
          <a:noFill/>
          <a:ln w="9525">
            <a:noFill/>
            <a:miter lim="800000"/>
            <a:headEnd/>
            <a:tailEnd/>
          </a:ln>
        </p:spPr>
        <p:txBody>
          <a:bodyPr/>
          <a:lstStyle/>
          <a:p>
            <a:pPr marL="342900" indent="-342900">
              <a:buClr>
                <a:schemeClr val="hlink"/>
              </a:buClr>
            </a:pPr>
            <a:r>
              <a:rPr lang="en-US" sz="3200" b="1" i="0">
                <a:latin typeface="Verdana" pitchFamily="34" charset="0"/>
              </a:rPr>
              <a:t>Light Filtration Systems</a:t>
            </a:r>
          </a:p>
          <a:p>
            <a:pPr marL="342900" indent="-342900">
              <a:buClr>
                <a:schemeClr val="hlink"/>
              </a:buClr>
            </a:pPr>
            <a:r>
              <a:rPr lang="en-US" sz="3200" b="1" i="0">
                <a:latin typeface="Verdana" pitchFamily="34" charset="0"/>
              </a:rPr>
              <a:t>Noir / Solar Shield</a:t>
            </a:r>
          </a:p>
          <a:p>
            <a:pPr marL="742950" lvl="1" indent="-285750">
              <a:buClr>
                <a:schemeClr val="accent1"/>
              </a:buClr>
            </a:pPr>
            <a:r>
              <a:rPr lang="en-US" sz="3600" b="1" i="0">
                <a:latin typeface="Verdana" pitchFamily="34" charset="0"/>
              </a:rPr>
              <a:t>% Visible</a:t>
            </a:r>
          </a:p>
          <a:p>
            <a:pPr marL="1143000" lvl="2" indent="-228600">
              <a:buClr>
                <a:schemeClr val="accent1"/>
              </a:buClr>
            </a:pPr>
            <a:r>
              <a:rPr lang="en-US" sz="3200" b="1" i="0">
                <a:latin typeface="Verdana" pitchFamily="34" charset="0"/>
              </a:rPr>
              <a:t>Lower % = less light</a:t>
            </a:r>
          </a:p>
          <a:p>
            <a:pPr marL="742950" lvl="1" indent="-285750">
              <a:buClr>
                <a:schemeClr val="accent1"/>
              </a:buClr>
            </a:pPr>
            <a:r>
              <a:rPr lang="en-US" sz="3600" b="1" i="0">
                <a:latin typeface="Verdana" pitchFamily="34" charset="0"/>
              </a:rPr>
              <a:t>% UV protection</a:t>
            </a:r>
          </a:p>
          <a:p>
            <a:pPr marL="742950" lvl="1" indent="-285750">
              <a:buClr>
                <a:schemeClr val="accent1"/>
              </a:buClr>
            </a:pPr>
            <a:r>
              <a:rPr lang="en-US" sz="3600" b="1" i="0">
                <a:latin typeface="Verdana" pitchFamily="34" charset="0"/>
              </a:rPr>
              <a:t>% Blue light protection</a:t>
            </a:r>
          </a:p>
        </p:txBody>
      </p:sp>
      <p:pic>
        <p:nvPicPr>
          <p:cNvPr id="284692" name="Picture 20" descr="Photograph of the Solar Shield Fit-Over Sports UV Shield Sunglasses 4%">
            <a:hlinkClick r:id="rId4"/>
          </p:cNvPr>
          <p:cNvPicPr>
            <a:picLocks noChangeAspect="1" noChangeArrowheads="1"/>
          </p:cNvPicPr>
          <p:nvPr/>
        </p:nvPicPr>
        <p:blipFill>
          <a:blip r:embed="rId5"/>
          <a:srcRect/>
          <a:stretch>
            <a:fillRect/>
          </a:stretch>
        </p:blipFill>
        <p:spPr bwMode="auto">
          <a:xfrm>
            <a:off x="6705600" y="1371600"/>
            <a:ext cx="2362200" cy="2362200"/>
          </a:xfrm>
          <a:prstGeom prst="rect">
            <a:avLst/>
          </a:prstGeom>
          <a:noFill/>
        </p:spPr>
      </p:pic>
      <p:pic>
        <p:nvPicPr>
          <p:cNvPr id="284696" name="Picture 24" descr="Photograph of the Noir Yellow fit-over sun glasses"/>
          <p:cNvPicPr>
            <a:picLocks noChangeAspect="1" noChangeArrowheads="1"/>
          </p:cNvPicPr>
          <p:nvPr/>
        </p:nvPicPr>
        <p:blipFill>
          <a:blip r:embed="rId6"/>
          <a:srcRect/>
          <a:stretch>
            <a:fillRect/>
          </a:stretch>
        </p:blipFill>
        <p:spPr bwMode="auto">
          <a:xfrm>
            <a:off x="6553200" y="4572000"/>
            <a:ext cx="2438400" cy="1538288"/>
          </a:xfrm>
          <a:prstGeom prst="rect">
            <a:avLst/>
          </a:prstGeom>
          <a:noFill/>
        </p:spPr>
      </p:pic>
      <p:pic>
        <p:nvPicPr>
          <p:cNvPr id="284698" name="Picture 26" descr="Photograph of the Noir Grey Green fit-over sunglasses">
            <a:hlinkClick r:id="rId7"/>
          </p:cNvPr>
          <p:cNvPicPr>
            <a:picLocks noChangeAspect="1" noChangeArrowheads="1"/>
          </p:cNvPicPr>
          <p:nvPr/>
        </p:nvPicPr>
        <p:blipFill>
          <a:blip r:embed="rId8"/>
          <a:srcRect/>
          <a:stretch>
            <a:fillRect/>
          </a:stretch>
        </p:blipFill>
        <p:spPr bwMode="auto">
          <a:xfrm>
            <a:off x="0" y="5730875"/>
            <a:ext cx="1752600" cy="1050925"/>
          </a:xfrm>
          <a:prstGeom prst="rect">
            <a:avLst/>
          </a:prstGeom>
          <a:noFill/>
        </p:spPr>
      </p:pic>
      <p:pic>
        <p:nvPicPr>
          <p:cNvPr id="284700" name="Picture 28" descr="Photograph of the Noir Light Plum fit-over sunglasses">
            <a:hlinkClick r:id="rId9"/>
          </p:cNvPr>
          <p:cNvPicPr>
            <a:picLocks noChangeAspect="1" noChangeArrowheads="1"/>
          </p:cNvPicPr>
          <p:nvPr/>
        </p:nvPicPr>
        <p:blipFill>
          <a:blip r:embed="rId10"/>
          <a:srcRect/>
          <a:stretch>
            <a:fillRect/>
          </a:stretch>
        </p:blipFill>
        <p:spPr bwMode="auto">
          <a:xfrm>
            <a:off x="2057400" y="5670550"/>
            <a:ext cx="1981200" cy="1111250"/>
          </a:xfrm>
          <a:prstGeom prst="rect">
            <a:avLst/>
          </a:prstGeom>
          <a:noFill/>
        </p:spPr>
      </p:pic>
      <p:pic>
        <p:nvPicPr>
          <p:cNvPr id="284704" name="Picture 32" descr="Photograph of Solar Shield Fit-Over Sunglasses - Gray">
            <a:hlinkClick r:id="rId11"/>
          </p:cNvPr>
          <p:cNvPicPr>
            <a:picLocks noChangeAspect="1" noChangeArrowheads="1"/>
          </p:cNvPicPr>
          <p:nvPr/>
        </p:nvPicPr>
        <p:blipFill>
          <a:blip r:embed="rId12"/>
          <a:srcRect/>
          <a:stretch>
            <a:fillRect/>
          </a:stretch>
        </p:blipFill>
        <p:spPr bwMode="auto">
          <a:xfrm>
            <a:off x="4114800" y="4572000"/>
            <a:ext cx="2152650" cy="215265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5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27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2707">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284698"/>
                                        </p:tgtEl>
                                        <p:attrNameLst>
                                          <p:attrName>style.visibility</p:attrName>
                                        </p:attrNameLst>
                                      </p:cBhvr>
                                      <p:to>
                                        <p:strVal val="visible"/>
                                      </p:to>
                                    </p:set>
                                    <p:anim calcmode="lin" valueType="num">
                                      <p:cBhvr>
                                        <p:cTn id="12" dur="500" fill="hold"/>
                                        <p:tgtEl>
                                          <p:spTgt spid="284698"/>
                                        </p:tgtEl>
                                        <p:attrNameLst>
                                          <p:attrName>ppt_w</p:attrName>
                                        </p:attrNameLst>
                                      </p:cBhvr>
                                      <p:tavLst>
                                        <p:tav tm="0">
                                          <p:val>
                                            <p:fltVal val="0"/>
                                          </p:val>
                                        </p:tav>
                                        <p:tav tm="100000">
                                          <p:val>
                                            <p:strVal val="#ppt_w"/>
                                          </p:val>
                                        </p:tav>
                                      </p:tavLst>
                                    </p:anim>
                                    <p:anim calcmode="lin" valueType="num">
                                      <p:cBhvr>
                                        <p:cTn id="13" dur="500" fill="hold"/>
                                        <p:tgtEl>
                                          <p:spTgt spid="284698"/>
                                        </p:tgtEl>
                                        <p:attrNameLst>
                                          <p:attrName>ppt_h</p:attrName>
                                        </p:attrNameLst>
                                      </p:cBhvr>
                                      <p:tavLst>
                                        <p:tav tm="0">
                                          <p:val>
                                            <p:fltVal val="0"/>
                                          </p:val>
                                        </p:tav>
                                        <p:tav tm="100000">
                                          <p:val>
                                            <p:strVal val="#ppt_h"/>
                                          </p:val>
                                        </p:tav>
                                      </p:tavLst>
                                    </p:anim>
                                    <p:animEffect transition="in" filter="fade">
                                      <p:cBhvr>
                                        <p:cTn id="14" dur="500"/>
                                        <p:tgtEl>
                                          <p:spTgt spid="284698"/>
                                        </p:tgtEl>
                                      </p:cBhvr>
                                    </p:animEffect>
                                  </p:childTnLst>
                                </p:cTn>
                              </p:par>
                              <p:par>
                                <p:cTn id="15" presetID="53" presetClass="entr" presetSubtype="0" fill="hold" nodeType="withEffect">
                                  <p:stCondLst>
                                    <p:cond delay="0"/>
                                  </p:stCondLst>
                                  <p:childTnLst>
                                    <p:set>
                                      <p:cBhvr>
                                        <p:cTn id="16" dur="1" fill="hold">
                                          <p:stCondLst>
                                            <p:cond delay="0"/>
                                          </p:stCondLst>
                                        </p:cTn>
                                        <p:tgtEl>
                                          <p:spTgt spid="284700"/>
                                        </p:tgtEl>
                                        <p:attrNameLst>
                                          <p:attrName>style.visibility</p:attrName>
                                        </p:attrNameLst>
                                      </p:cBhvr>
                                      <p:to>
                                        <p:strVal val="visible"/>
                                      </p:to>
                                    </p:set>
                                    <p:anim calcmode="lin" valueType="num">
                                      <p:cBhvr>
                                        <p:cTn id="17" dur="500" fill="hold"/>
                                        <p:tgtEl>
                                          <p:spTgt spid="284700"/>
                                        </p:tgtEl>
                                        <p:attrNameLst>
                                          <p:attrName>ppt_w</p:attrName>
                                        </p:attrNameLst>
                                      </p:cBhvr>
                                      <p:tavLst>
                                        <p:tav tm="0">
                                          <p:val>
                                            <p:fltVal val="0"/>
                                          </p:val>
                                        </p:tav>
                                        <p:tav tm="100000">
                                          <p:val>
                                            <p:strVal val="#ppt_w"/>
                                          </p:val>
                                        </p:tav>
                                      </p:tavLst>
                                    </p:anim>
                                    <p:anim calcmode="lin" valueType="num">
                                      <p:cBhvr>
                                        <p:cTn id="18" dur="500" fill="hold"/>
                                        <p:tgtEl>
                                          <p:spTgt spid="284700"/>
                                        </p:tgtEl>
                                        <p:attrNameLst>
                                          <p:attrName>ppt_h</p:attrName>
                                        </p:attrNameLst>
                                      </p:cBhvr>
                                      <p:tavLst>
                                        <p:tav tm="0">
                                          <p:val>
                                            <p:fltVal val="0"/>
                                          </p:val>
                                        </p:tav>
                                        <p:tav tm="100000">
                                          <p:val>
                                            <p:strVal val="#ppt_h"/>
                                          </p:val>
                                        </p:tav>
                                      </p:tavLst>
                                    </p:anim>
                                    <p:animEffect transition="in" filter="fade">
                                      <p:cBhvr>
                                        <p:cTn id="19" dur="500"/>
                                        <p:tgtEl>
                                          <p:spTgt spid="284700"/>
                                        </p:tgtEl>
                                      </p:cBhvr>
                                    </p:animEffect>
                                  </p:childTnLst>
                                </p:cTn>
                              </p:par>
                            </p:childTnLst>
                          </p:cTn>
                        </p:par>
                        <p:par>
                          <p:cTn id="20" fill="hold">
                            <p:stCondLst>
                              <p:cond delay="500"/>
                            </p:stCondLst>
                            <p:childTnLst>
                              <p:par>
                                <p:cTn id="21" presetID="53" presetClass="entr" presetSubtype="0" fill="hold" grpId="0" nodeType="afterEffect">
                                  <p:stCondLst>
                                    <p:cond delay="0"/>
                                  </p:stCondLst>
                                  <p:childTnLst>
                                    <p:set>
                                      <p:cBhvr>
                                        <p:cTn id="22" dur="1" fill="hold">
                                          <p:stCondLst>
                                            <p:cond delay="0"/>
                                          </p:stCondLst>
                                        </p:cTn>
                                        <p:tgtEl>
                                          <p:spTgt spid="72707">
                                            <p:txEl>
                                              <p:pRg st="1" end="1"/>
                                            </p:txEl>
                                          </p:spTgt>
                                        </p:tgtEl>
                                        <p:attrNameLst>
                                          <p:attrName>style.visibility</p:attrName>
                                        </p:attrNameLst>
                                      </p:cBhvr>
                                      <p:to>
                                        <p:strVal val="visible"/>
                                      </p:to>
                                    </p:set>
                                    <p:anim calcmode="lin" valueType="num">
                                      <p:cBhvr>
                                        <p:cTn id="23" dur="500" fill="hold"/>
                                        <p:tgtEl>
                                          <p:spTgt spid="7270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7270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72707">
                                            <p:txEl>
                                              <p:pRg st="1" end="1"/>
                                            </p:txEl>
                                          </p:spTgt>
                                        </p:tgtEl>
                                      </p:cBhvr>
                                    </p:animEffect>
                                  </p:childTnLst>
                                </p:cTn>
                              </p:par>
                            </p:childTnLst>
                          </p:cTn>
                        </p:par>
                        <p:par>
                          <p:cTn id="26" fill="hold">
                            <p:stCondLst>
                              <p:cond delay="1000"/>
                            </p:stCondLst>
                            <p:childTnLst>
                              <p:par>
                                <p:cTn id="27" presetID="53" presetClass="entr" presetSubtype="0" fill="hold" grpId="0" nodeType="afterEffect">
                                  <p:stCondLst>
                                    <p:cond delay="0"/>
                                  </p:stCondLst>
                                  <p:childTnLst>
                                    <p:set>
                                      <p:cBhvr>
                                        <p:cTn id="28" dur="1" fill="hold">
                                          <p:stCondLst>
                                            <p:cond delay="0"/>
                                          </p:stCondLst>
                                        </p:cTn>
                                        <p:tgtEl>
                                          <p:spTgt spid="72707">
                                            <p:txEl>
                                              <p:pRg st="2" end="2"/>
                                            </p:txEl>
                                          </p:spTgt>
                                        </p:tgtEl>
                                        <p:attrNameLst>
                                          <p:attrName>style.visibility</p:attrName>
                                        </p:attrNameLst>
                                      </p:cBhvr>
                                      <p:to>
                                        <p:strVal val="visible"/>
                                      </p:to>
                                    </p:set>
                                    <p:anim calcmode="lin" valueType="num">
                                      <p:cBhvr>
                                        <p:cTn id="29" dur="1000" fill="hold"/>
                                        <p:tgtEl>
                                          <p:spTgt spid="7270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72707">
                                            <p:txEl>
                                              <p:pRg st="2" end="2"/>
                                            </p:txEl>
                                          </p:spTgt>
                                        </p:tgtEl>
                                        <p:attrNameLst>
                                          <p:attrName>ppt_h</p:attrName>
                                        </p:attrNameLst>
                                      </p:cBhvr>
                                      <p:tavLst>
                                        <p:tav tm="0">
                                          <p:val>
                                            <p:fltVal val="0"/>
                                          </p:val>
                                        </p:tav>
                                        <p:tav tm="100000">
                                          <p:val>
                                            <p:strVal val="#ppt_h"/>
                                          </p:val>
                                        </p:tav>
                                      </p:tavLst>
                                    </p:anim>
                                    <p:animEffect transition="in" filter="fade">
                                      <p:cBhvr>
                                        <p:cTn id="31" dur="1000"/>
                                        <p:tgtEl>
                                          <p:spTgt spid="72707">
                                            <p:txEl>
                                              <p:pRg st="2" end="2"/>
                                            </p:txEl>
                                          </p:spTgt>
                                        </p:tgtEl>
                                      </p:cBhvr>
                                    </p:animEffect>
                                  </p:childTnLst>
                                </p:cTn>
                              </p:par>
                            </p:childTnLst>
                          </p:cTn>
                        </p:par>
                        <p:par>
                          <p:cTn id="32" fill="hold">
                            <p:stCondLst>
                              <p:cond delay="2000"/>
                            </p:stCondLst>
                            <p:childTnLst>
                              <p:par>
                                <p:cTn id="33" presetID="53" presetClass="entr" presetSubtype="0" fill="hold" grpId="0" nodeType="afterEffect">
                                  <p:stCondLst>
                                    <p:cond delay="0"/>
                                  </p:stCondLst>
                                  <p:childTnLst>
                                    <p:set>
                                      <p:cBhvr>
                                        <p:cTn id="34" dur="1" fill="hold">
                                          <p:stCondLst>
                                            <p:cond delay="0"/>
                                          </p:stCondLst>
                                        </p:cTn>
                                        <p:tgtEl>
                                          <p:spTgt spid="72707">
                                            <p:txEl>
                                              <p:pRg st="3" end="3"/>
                                            </p:txEl>
                                          </p:spTgt>
                                        </p:tgtEl>
                                        <p:attrNameLst>
                                          <p:attrName>style.visibility</p:attrName>
                                        </p:attrNameLst>
                                      </p:cBhvr>
                                      <p:to>
                                        <p:strVal val="visible"/>
                                      </p:to>
                                    </p:set>
                                    <p:anim calcmode="lin" valueType="num">
                                      <p:cBhvr>
                                        <p:cTn id="35" dur="1000" fill="hold"/>
                                        <p:tgtEl>
                                          <p:spTgt spid="7270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72707">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72707">
                                            <p:txEl>
                                              <p:pRg st="3" end="3"/>
                                            </p:txEl>
                                          </p:spTgt>
                                        </p:tgtEl>
                                      </p:cBhvr>
                                    </p:animEffect>
                                  </p:childTnLst>
                                </p:cTn>
                              </p:par>
                              <p:par>
                                <p:cTn id="38" presetID="53" presetClass="entr" presetSubtype="0" fill="hold" nodeType="withEffect">
                                  <p:stCondLst>
                                    <p:cond delay="0"/>
                                  </p:stCondLst>
                                  <p:childTnLst>
                                    <p:set>
                                      <p:cBhvr>
                                        <p:cTn id="39" dur="1" fill="hold">
                                          <p:stCondLst>
                                            <p:cond delay="0"/>
                                          </p:stCondLst>
                                        </p:cTn>
                                        <p:tgtEl>
                                          <p:spTgt spid="284704"/>
                                        </p:tgtEl>
                                        <p:attrNameLst>
                                          <p:attrName>style.visibility</p:attrName>
                                        </p:attrNameLst>
                                      </p:cBhvr>
                                      <p:to>
                                        <p:strVal val="visible"/>
                                      </p:to>
                                    </p:set>
                                    <p:anim calcmode="lin" valueType="num">
                                      <p:cBhvr>
                                        <p:cTn id="40" dur="500" fill="hold"/>
                                        <p:tgtEl>
                                          <p:spTgt spid="284704"/>
                                        </p:tgtEl>
                                        <p:attrNameLst>
                                          <p:attrName>ppt_w</p:attrName>
                                        </p:attrNameLst>
                                      </p:cBhvr>
                                      <p:tavLst>
                                        <p:tav tm="0">
                                          <p:val>
                                            <p:fltVal val="0"/>
                                          </p:val>
                                        </p:tav>
                                        <p:tav tm="100000">
                                          <p:val>
                                            <p:strVal val="#ppt_w"/>
                                          </p:val>
                                        </p:tav>
                                      </p:tavLst>
                                    </p:anim>
                                    <p:anim calcmode="lin" valueType="num">
                                      <p:cBhvr>
                                        <p:cTn id="41" dur="500" fill="hold"/>
                                        <p:tgtEl>
                                          <p:spTgt spid="284704"/>
                                        </p:tgtEl>
                                        <p:attrNameLst>
                                          <p:attrName>ppt_h</p:attrName>
                                        </p:attrNameLst>
                                      </p:cBhvr>
                                      <p:tavLst>
                                        <p:tav tm="0">
                                          <p:val>
                                            <p:fltVal val="0"/>
                                          </p:val>
                                        </p:tav>
                                        <p:tav tm="100000">
                                          <p:val>
                                            <p:strVal val="#ppt_h"/>
                                          </p:val>
                                        </p:tav>
                                      </p:tavLst>
                                    </p:anim>
                                    <p:animEffect transition="in" filter="fade">
                                      <p:cBhvr>
                                        <p:cTn id="42" dur="500"/>
                                        <p:tgtEl>
                                          <p:spTgt spid="284704"/>
                                        </p:tgtEl>
                                      </p:cBhvr>
                                    </p:animEffect>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72707">
                                            <p:txEl>
                                              <p:pRg st="4" end="4"/>
                                            </p:txEl>
                                          </p:spTgt>
                                        </p:tgtEl>
                                        <p:attrNameLst>
                                          <p:attrName>style.visibility</p:attrName>
                                        </p:attrNameLst>
                                      </p:cBhvr>
                                      <p:to>
                                        <p:strVal val="visible"/>
                                      </p:to>
                                    </p:set>
                                    <p:anim calcmode="lin" valueType="num">
                                      <p:cBhvr>
                                        <p:cTn id="46" dur="1000" fill="hold"/>
                                        <p:tgtEl>
                                          <p:spTgt spid="72707">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72707">
                                            <p:txEl>
                                              <p:pRg st="4" end="4"/>
                                            </p:txEl>
                                          </p:spTgt>
                                        </p:tgtEl>
                                        <p:attrNameLst>
                                          <p:attrName>ppt_h</p:attrName>
                                        </p:attrNameLst>
                                      </p:cBhvr>
                                      <p:tavLst>
                                        <p:tav tm="0">
                                          <p:val>
                                            <p:fltVal val="0"/>
                                          </p:val>
                                        </p:tav>
                                        <p:tav tm="100000">
                                          <p:val>
                                            <p:strVal val="#ppt_h"/>
                                          </p:val>
                                        </p:tav>
                                      </p:tavLst>
                                    </p:anim>
                                    <p:animEffect transition="in" filter="fade">
                                      <p:cBhvr>
                                        <p:cTn id="48" dur="1000"/>
                                        <p:tgtEl>
                                          <p:spTgt spid="72707">
                                            <p:txEl>
                                              <p:pRg st="4" end="4"/>
                                            </p:txEl>
                                          </p:spTgt>
                                        </p:tgtEl>
                                      </p:cBhvr>
                                    </p:animEffect>
                                  </p:childTnLst>
                                </p:cTn>
                              </p:par>
                              <p:par>
                                <p:cTn id="49" presetID="53" presetClass="entr" presetSubtype="0" fill="hold" nodeType="withEffect">
                                  <p:stCondLst>
                                    <p:cond delay="0"/>
                                  </p:stCondLst>
                                  <p:childTnLst>
                                    <p:set>
                                      <p:cBhvr>
                                        <p:cTn id="50" dur="1" fill="hold">
                                          <p:stCondLst>
                                            <p:cond delay="0"/>
                                          </p:stCondLst>
                                        </p:cTn>
                                        <p:tgtEl>
                                          <p:spTgt spid="284692"/>
                                        </p:tgtEl>
                                        <p:attrNameLst>
                                          <p:attrName>style.visibility</p:attrName>
                                        </p:attrNameLst>
                                      </p:cBhvr>
                                      <p:to>
                                        <p:strVal val="visible"/>
                                      </p:to>
                                    </p:set>
                                    <p:anim calcmode="lin" valueType="num">
                                      <p:cBhvr>
                                        <p:cTn id="51" dur="500" fill="hold"/>
                                        <p:tgtEl>
                                          <p:spTgt spid="284692"/>
                                        </p:tgtEl>
                                        <p:attrNameLst>
                                          <p:attrName>ppt_w</p:attrName>
                                        </p:attrNameLst>
                                      </p:cBhvr>
                                      <p:tavLst>
                                        <p:tav tm="0">
                                          <p:val>
                                            <p:fltVal val="0"/>
                                          </p:val>
                                        </p:tav>
                                        <p:tav tm="100000">
                                          <p:val>
                                            <p:strVal val="#ppt_w"/>
                                          </p:val>
                                        </p:tav>
                                      </p:tavLst>
                                    </p:anim>
                                    <p:anim calcmode="lin" valueType="num">
                                      <p:cBhvr>
                                        <p:cTn id="52" dur="500" fill="hold"/>
                                        <p:tgtEl>
                                          <p:spTgt spid="284692"/>
                                        </p:tgtEl>
                                        <p:attrNameLst>
                                          <p:attrName>ppt_h</p:attrName>
                                        </p:attrNameLst>
                                      </p:cBhvr>
                                      <p:tavLst>
                                        <p:tav tm="0">
                                          <p:val>
                                            <p:fltVal val="0"/>
                                          </p:val>
                                        </p:tav>
                                        <p:tav tm="100000">
                                          <p:val>
                                            <p:strVal val="#ppt_h"/>
                                          </p:val>
                                        </p:tav>
                                      </p:tavLst>
                                    </p:anim>
                                    <p:animEffect transition="in" filter="fade">
                                      <p:cBhvr>
                                        <p:cTn id="53" dur="500"/>
                                        <p:tgtEl>
                                          <p:spTgt spid="284692"/>
                                        </p:tgtEl>
                                      </p:cBhvr>
                                    </p:animEffect>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72707">
                                            <p:txEl>
                                              <p:pRg st="5" end="5"/>
                                            </p:txEl>
                                          </p:spTgt>
                                        </p:tgtEl>
                                        <p:attrNameLst>
                                          <p:attrName>style.visibility</p:attrName>
                                        </p:attrNameLst>
                                      </p:cBhvr>
                                      <p:to>
                                        <p:strVal val="visible"/>
                                      </p:to>
                                    </p:set>
                                    <p:anim calcmode="lin" valueType="num">
                                      <p:cBhvr>
                                        <p:cTn id="57" dur="1000" fill="hold"/>
                                        <p:tgtEl>
                                          <p:spTgt spid="72707">
                                            <p:txEl>
                                              <p:pRg st="5" end="5"/>
                                            </p:txEl>
                                          </p:spTgt>
                                        </p:tgtEl>
                                        <p:attrNameLst>
                                          <p:attrName>ppt_w</p:attrName>
                                        </p:attrNameLst>
                                      </p:cBhvr>
                                      <p:tavLst>
                                        <p:tav tm="0">
                                          <p:val>
                                            <p:fltVal val="0"/>
                                          </p:val>
                                        </p:tav>
                                        <p:tav tm="100000">
                                          <p:val>
                                            <p:strVal val="#ppt_w"/>
                                          </p:val>
                                        </p:tav>
                                      </p:tavLst>
                                    </p:anim>
                                    <p:anim calcmode="lin" valueType="num">
                                      <p:cBhvr>
                                        <p:cTn id="58" dur="1000" fill="hold"/>
                                        <p:tgtEl>
                                          <p:spTgt spid="72707">
                                            <p:txEl>
                                              <p:pRg st="5" end="5"/>
                                            </p:txEl>
                                          </p:spTgt>
                                        </p:tgtEl>
                                        <p:attrNameLst>
                                          <p:attrName>ppt_h</p:attrName>
                                        </p:attrNameLst>
                                      </p:cBhvr>
                                      <p:tavLst>
                                        <p:tav tm="0">
                                          <p:val>
                                            <p:fltVal val="0"/>
                                          </p:val>
                                        </p:tav>
                                        <p:tav tm="100000">
                                          <p:val>
                                            <p:strVal val="#ppt_h"/>
                                          </p:val>
                                        </p:tav>
                                      </p:tavLst>
                                    </p:anim>
                                    <p:animEffect transition="in" filter="fade">
                                      <p:cBhvr>
                                        <p:cTn id="59" dur="1000"/>
                                        <p:tgtEl>
                                          <p:spTgt spid="72707">
                                            <p:txEl>
                                              <p:pRg st="5" end="5"/>
                                            </p:txEl>
                                          </p:spTgt>
                                        </p:tgtEl>
                                      </p:cBhvr>
                                    </p:animEffect>
                                  </p:childTnLst>
                                </p:cTn>
                              </p:par>
                              <p:par>
                                <p:cTn id="60" presetID="53" presetClass="entr" presetSubtype="0" fill="hold" nodeType="withEffect">
                                  <p:stCondLst>
                                    <p:cond delay="0"/>
                                  </p:stCondLst>
                                  <p:childTnLst>
                                    <p:set>
                                      <p:cBhvr>
                                        <p:cTn id="61" dur="1" fill="hold">
                                          <p:stCondLst>
                                            <p:cond delay="0"/>
                                          </p:stCondLst>
                                        </p:cTn>
                                        <p:tgtEl>
                                          <p:spTgt spid="284696"/>
                                        </p:tgtEl>
                                        <p:attrNameLst>
                                          <p:attrName>style.visibility</p:attrName>
                                        </p:attrNameLst>
                                      </p:cBhvr>
                                      <p:to>
                                        <p:strVal val="visible"/>
                                      </p:to>
                                    </p:set>
                                    <p:anim calcmode="lin" valueType="num">
                                      <p:cBhvr>
                                        <p:cTn id="62" dur="500" fill="hold"/>
                                        <p:tgtEl>
                                          <p:spTgt spid="284696"/>
                                        </p:tgtEl>
                                        <p:attrNameLst>
                                          <p:attrName>ppt_w</p:attrName>
                                        </p:attrNameLst>
                                      </p:cBhvr>
                                      <p:tavLst>
                                        <p:tav tm="0">
                                          <p:val>
                                            <p:fltVal val="0"/>
                                          </p:val>
                                        </p:tav>
                                        <p:tav tm="100000">
                                          <p:val>
                                            <p:strVal val="#ppt_w"/>
                                          </p:val>
                                        </p:tav>
                                      </p:tavLst>
                                    </p:anim>
                                    <p:anim calcmode="lin" valueType="num">
                                      <p:cBhvr>
                                        <p:cTn id="63" dur="500" fill="hold"/>
                                        <p:tgtEl>
                                          <p:spTgt spid="284696"/>
                                        </p:tgtEl>
                                        <p:attrNameLst>
                                          <p:attrName>ppt_h</p:attrName>
                                        </p:attrNameLst>
                                      </p:cBhvr>
                                      <p:tavLst>
                                        <p:tav tm="0">
                                          <p:val>
                                            <p:fltVal val="0"/>
                                          </p:val>
                                        </p:tav>
                                        <p:tav tm="100000">
                                          <p:val>
                                            <p:strVal val="#ppt_h"/>
                                          </p:val>
                                        </p:tav>
                                      </p:tavLst>
                                    </p:anim>
                                    <p:animEffect transition="in" filter="fade">
                                      <p:cBhvr>
                                        <p:cTn id="64" dur="500"/>
                                        <p:tgtEl>
                                          <p:spTgt spid="284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Artificial Lighting</a:t>
            </a:r>
          </a:p>
        </p:txBody>
      </p:sp>
      <p:sp>
        <p:nvSpPr>
          <p:cNvPr id="173059" name="Rectangle 3"/>
          <p:cNvSpPr>
            <a:spLocks noGrp="1" noChangeArrowheads="1"/>
          </p:cNvSpPr>
          <p:nvPr>
            <p:ph type="body" idx="1"/>
          </p:nvPr>
        </p:nvSpPr>
        <p:spPr>
          <a:xfrm>
            <a:off x="533400" y="1371600"/>
            <a:ext cx="8229600" cy="5257800"/>
          </a:xfrm>
        </p:spPr>
        <p:txBody>
          <a:bodyPr/>
          <a:lstStyle/>
          <a:p>
            <a:r>
              <a:rPr lang="en-US"/>
              <a:t>Overhead</a:t>
            </a:r>
          </a:p>
          <a:p>
            <a:pPr lvl="1"/>
            <a:r>
              <a:rPr lang="en-US"/>
              <a:t>Incandescent</a:t>
            </a:r>
          </a:p>
          <a:p>
            <a:pPr lvl="1"/>
            <a:r>
              <a:rPr lang="en-US"/>
              <a:t>Fluorescent</a:t>
            </a:r>
          </a:p>
          <a:p>
            <a:pPr lvl="1"/>
            <a:r>
              <a:rPr lang="en-US"/>
              <a:t>Halogen</a:t>
            </a:r>
          </a:p>
        </p:txBody>
      </p:sp>
      <p:pic>
        <p:nvPicPr>
          <p:cNvPr id="173061" name="Picture 22" descr="Photograph of an fluorescent ceiling light with filter"/>
          <p:cNvPicPr>
            <a:picLocks noChangeAspect="1" noChangeArrowheads="1"/>
          </p:cNvPicPr>
          <p:nvPr/>
        </p:nvPicPr>
        <p:blipFill>
          <a:blip r:embed="rId4"/>
          <a:srcRect/>
          <a:stretch>
            <a:fillRect/>
          </a:stretch>
        </p:blipFill>
        <p:spPr bwMode="auto">
          <a:xfrm>
            <a:off x="5257800" y="1428750"/>
            <a:ext cx="3886200" cy="2914650"/>
          </a:xfrm>
          <a:prstGeom prst="rect">
            <a:avLst/>
          </a:prstGeom>
          <a:noFill/>
          <a:ln w="9525">
            <a:noFill/>
            <a:miter lim="800000"/>
            <a:headEnd/>
            <a:tailEnd/>
          </a:ln>
        </p:spPr>
      </p:pic>
      <p:pic>
        <p:nvPicPr>
          <p:cNvPr id="173063" name="Picture 7" descr="Photograph of ceiling lights including fluorescent tubes and typical ceiling incandescent fixture">
            <a:hlinkClick r:id="rId5"/>
          </p:cNvPr>
          <p:cNvPicPr>
            <a:picLocks noChangeAspect="1" noChangeArrowheads="1"/>
          </p:cNvPicPr>
          <p:nvPr/>
        </p:nvPicPr>
        <p:blipFill>
          <a:blip r:embed="rId6"/>
          <a:srcRect/>
          <a:stretch>
            <a:fillRect/>
          </a:stretch>
        </p:blipFill>
        <p:spPr bwMode="auto">
          <a:xfrm>
            <a:off x="5562600" y="4646613"/>
            <a:ext cx="2524125" cy="1897062"/>
          </a:xfrm>
          <a:prstGeom prst="rect">
            <a:avLst/>
          </a:prstGeom>
          <a:noFill/>
        </p:spPr>
      </p:pic>
      <p:pic>
        <p:nvPicPr>
          <p:cNvPr id="173065" name="Picture 9" descr="Photograph of track lighting ">
            <a:hlinkClick r:id="rId7"/>
          </p:cNvPr>
          <p:cNvPicPr>
            <a:picLocks noChangeAspect="1" noChangeArrowheads="1"/>
          </p:cNvPicPr>
          <p:nvPr/>
        </p:nvPicPr>
        <p:blipFill>
          <a:blip r:embed="rId8"/>
          <a:srcRect/>
          <a:stretch>
            <a:fillRect/>
          </a:stretch>
        </p:blipFill>
        <p:spPr bwMode="auto">
          <a:xfrm>
            <a:off x="76200" y="5105400"/>
            <a:ext cx="2133600" cy="1603375"/>
          </a:xfrm>
          <a:prstGeom prst="rect">
            <a:avLst/>
          </a:prstGeom>
          <a:noFill/>
        </p:spPr>
      </p:pic>
      <p:pic>
        <p:nvPicPr>
          <p:cNvPr id="173067" name="Picture 11" descr="Photograph of ceiling lighting with fixtures placed around perimeter of room and shielded">
            <a:hlinkClick r:id="rId9"/>
          </p:cNvPr>
          <p:cNvPicPr>
            <a:picLocks noChangeAspect="1" noChangeArrowheads="1"/>
          </p:cNvPicPr>
          <p:nvPr/>
        </p:nvPicPr>
        <p:blipFill>
          <a:blip r:embed="rId10"/>
          <a:srcRect/>
          <a:stretch>
            <a:fillRect/>
          </a:stretch>
        </p:blipFill>
        <p:spPr bwMode="auto">
          <a:xfrm>
            <a:off x="2438400" y="3500438"/>
            <a:ext cx="2743200" cy="2062162"/>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dissolve">
                                      <p:cBhvr>
                                        <p:cTn id="7" dur="500"/>
                                        <p:tgtEl>
                                          <p:spTgt spid="17305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animEffect transition="in" filter="dissolve">
                                      <p:cBhvr>
                                        <p:cTn id="11" dur="500"/>
                                        <p:tgtEl>
                                          <p:spTgt spid="173059">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animEffect transition="in" filter="dissolve">
                                      <p:cBhvr>
                                        <p:cTn id="15" dur="500"/>
                                        <p:tgtEl>
                                          <p:spTgt spid="173059">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73059">
                                            <p:txEl>
                                              <p:pRg st="3" end="3"/>
                                            </p:txEl>
                                          </p:spTgt>
                                        </p:tgtEl>
                                        <p:attrNameLst>
                                          <p:attrName>style.visibility</p:attrName>
                                        </p:attrNameLst>
                                      </p:cBhvr>
                                      <p:to>
                                        <p:strVal val="visible"/>
                                      </p:to>
                                    </p:set>
                                    <p:animEffect transition="in" filter="dissolve">
                                      <p:cBhvr>
                                        <p:cTn id="19" dur="5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Artificial Lighting</a:t>
            </a:r>
          </a:p>
        </p:txBody>
      </p:sp>
      <p:sp>
        <p:nvSpPr>
          <p:cNvPr id="175107" name="Rectangle 3"/>
          <p:cNvSpPr>
            <a:spLocks noGrp="1" noChangeArrowheads="1"/>
          </p:cNvSpPr>
          <p:nvPr>
            <p:ph type="body" idx="1"/>
          </p:nvPr>
        </p:nvSpPr>
        <p:spPr>
          <a:xfrm>
            <a:off x="152400" y="1371600"/>
            <a:ext cx="8229600" cy="5257800"/>
          </a:xfrm>
        </p:spPr>
        <p:txBody>
          <a:bodyPr/>
          <a:lstStyle/>
          <a:p>
            <a:r>
              <a:rPr lang="en-US"/>
              <a:t>Task lighting</a:t>
            </a:r>
          </a:p>
          <a:p>
            <a:pPr lvl="1"/>
            <a:r>
              <a:rPr lang="en-US"/>
              <a:t>Desk/Table lamps</a:t>
            </a:r>
          </a:p>
          <a:p>
            <a:pPr lvl="2"/>
            <a:r>
              <a:rPr lang="en-US"/>
              <a:t>Portable</a:t>
            </a:r>
          </a:p>
          <a:p>
            <a:pPr lvl="2"/>
            <a:r>
              <a:rPr lang="en-US"/>
              <a:t>Battery powered</a:t>
            </a:r>
          </a:p>
          <a:p>
            <a:pPr lvl="1"/>
            <a:r>
              <a:rPr lang="en-US"/>
              <a:t>Floor lamps</a:t>
            </a:r>
          </a:p>
          <a:p>
            <a:pPr lvl="1"/>
            <a:r>
              <a:rPr lang="en-US"/>
              <a:t>Other </a:t>
            </a:r>
          </a:p>
        </p:txBody>
      </p:sp>
      <p:pic>
        <p:nvPicPr>
          <p:cNvPr id="47113" name="Picture 9" descr="Photograph of the 27 Watt Happy Eyes Natural White Light Desk Lamp - Independent Living Aids (ILA) $80, 27w=150w"/>
          <p:cNvPicPr>
            <a:picLocks noChangeAspect="1" noChangeArrowheads="1"/>
          </p:cNvPicPr>
          <p:nvPr/>
        </p:nvPicPr>
        <p:blipFill>
          <a:blip r:embed="rId4"/>
          <a:srcRect/>
          <a:stretch>
            <a:fillRect/>
          </a:stretch>
        </p:blipFill>
        <p:spPr bwMode="auto">
          <a:xfrm>
            <a:off x="6172200" y="1428750"/>
            <a:ext cx="2381250" cy="2381250"/>
          </a:xfrm>
          <a:prstGeom prst="rect">
            <a:avLst/>
          </a:prstGeom>
          <a:noFill/>
          <a:ln w="9525">
            <a:noFill/>
            <a:miter lim="800000"/>
            <a:headEnd/>
            <a:tailEnd/>
          </a:ln>
        </p:spPr>
      </p:pic>
      <p:pic>
        <p:nvPicPr>
          <p:cNvPr id="47117" name="Picture 13" descr="Photograph of a floor lamp sitting beside a chair with an open book in the chair.">
            <a:hlinkClick r:id="rId5" tooltip="Click for Larger Image"/>
          </p:cNvPr>
          <p:cNvPicPr>
            <a:picLocks noChangeAspect="1" noChangeArrowheads="1"/>
          </p:cNvPicPr>
          <p:nvPr/>
        </p:nvPicPr>
        <p:blipFill>
          <a:blip r:embed="rId6"/>
          <a:srcRect/>
          <a:stretch>
            <a:fillRect/>
          </a:stretch>
        </p:blipFill>
        <p:spPr bwMode="auto">
          <a:xfrm>
            <a:off x="4876800" y="4419600"/>
            <a:ext cx="2209800" cy="2209800"/>
          </a:xfrm>
          <a:prstGeom prst="rect">
            <a:avLst/>
          </a:prstGeom>
          <a:noFill/>
          <a:ln w="9525">
            <a:noFill/>
            <a:miter lim="800000"/>
            <a:headEnd/>
            <a:tailEnd/>
          </a:ln>
        </p:spPr>
      </p:pic>
      <p:pic>
        <p:nvPicPr>
          <p:cNvPr id="175115" name="Picture 11" descr="Photograph of four LED flashlights, various sizes.">
            <a:hlinkClick r:id="rId7"/>
          </p:cNvPr>
          <p:cNvPicPr>
            <a:picLocks noChangeAspect="1" noChangeArrowheads="1"/>
          </p:cNvPicPr>
          <p:nvPr/>
        </p:nvPicPr>
        <p:blipFill>
          <a:blip r:embed="rId8"/>
          <a:srcRect/>
          <a:stretch>
            <a:fillRect/>
          </a:stretch>
        </p:blipFill>
        <p:spPr bwMode="auto">
          <a:xfrm>
            <a:off x="304800" y="5207000"/>
            <a:ext cx="1981200" cy="1289050"/>
          </a:xfrm>
          <a:prstGeom prst="rect">
            <a:avLst/>
          </a:prstGeom>
          <a:noFill/>
        </p:spPr>
      </p:pic>
      <p:pic>
        <p:nvPicPr>
          <p:cNvPr id="175117" name="Picture 13" descr="Photograph of a large hand held flashlight/torch.">
            <a:hlinkClick r:id="rId9"/>
          </p:cNvPr>
          <p:cNvPicPr>
            <a:picLocks noChangeAspect="1" noChangeArrowheads="1"/>
          </p:cNvPicPr>
          <p:nvPr/>
        </p:nvPicPr>
        <p:blipFill>
          <a:blip r:embed="rId10"/>
          <a:srcRect/>
          <a:stretch>
            <a:fillRect/>
          </a:stretch>
        </p:blipFill>
        <p:spPr bwMode="auto">
          <a:xfrm>
            <a:off x="7315200" y="4648200"/>
            <a:ext cx="1752600" cy="1752600"/>
          </a:xfrm>
          <a:prstGeom prst="rect">
            <a:avLst/>
          </a:prstGeom>
          <a:noFill/>
        </p:spPr>
      </p:pic>
      <p:pic>
        <p:nvPicPr>
          <p:cNvPr id="175118" name="Picture 14" descr="Photograph of the Dorcy® Super 1 Watt LED Luxeon Adjustable Headlamp, $40 (www.preparedness.com/dosu1waledlu.html)">
            <a:hlinkClick r:id="rId11" tooltip="Dorcy® Super 1 Watt LED Luxeon Adjustable Headlamp"/>
          </p:cNvPr>
          <p:cNvPicPr>
            <a:picLocks noChangeAspect="1" noChangeArrowheads="1"/>
          </p:cNvPicPr>
          <p:nvPr/>
        </p:nvPicPr>
        <p:blipFill>
          <a:blip r:embed="rId12"/>
          <a:srcRect/>
          <a:stretch>
            <a:fillRect/>
          </a:stretch>
        </p:blipFill>
        <p:spPr bwMode="auto">
          <a:xfrm>
            <a:off x="2590800" y="4114800"/>
            <a:ext cx="2019300" cy="20193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dissolve">
                                      <p:cBhvr>
                                        <p:cTn id="7" dur="500"/>
                                        <p:tgtEl>
                                          <p:spTgt spid="17510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5107">
                                            <p:txEl>
                                              <p:pRg st="1" end="1"/>
                                            </p:txEl>
                                          </p:spTgt>
                                        </p:tgtEl>
                                        <p:attrNameLst>
                                          <p:attrName>style.visibility</p:attrName>
                                        </p:attrNameLst>
                                      </p:cBhvr>
                                      <p:to>
                                        <p:strVal val="visible"/>
                                      </p:to>
                                    </p:set>
                                    <p:animEffect transition="in" filter="dissolve">
                                      <p:cBhvr>
                                        <p:cTn id="10" dur="500"/>
                                        <p:tgtEl>
                                          <p:spTgt spid="175107">
                                            <p:txEl>
                                              <p:pRg st="1" end="1"/>
                                            </p:txEl>
                                          </p:spTgt>
                                        </p:tgtEl>
                                      </p:cBhvr>
                                    </p:animEffect>
                                  </p:childTnLst>
                                </p:cTn>
                              </p:par>
                              <p:par>
                                <p:cTn id="11" presetID="30" presetClass="entr" presetSubtype="0" fill="hold" nodeType="withEffect">
                                  <p:stCondLst>
                                    <p:cond delay="0"/>
                                  </p:stCondLst>
                                  <p:childTnLst>
                                    <p:set>
                                      <p:cBhvr>
                                        <p:cTn id="12" dur="1" fill="hold">
                                          <p:stCondLst>
                                            <p:cond delay="0"/>
                                          </p:stCondLst>
                                        </p:cTn>
                                        <p:tgtEl>
                                          <p:spTgt spid="47113"/>
                                        </p:tgtEl>
                                        <p:attrNameLst>
                                          <p:attrName>style.visibility</p:attrName>
                                        </p:attrNameLst>
                                      </p:cBhvr>
                                      <p:to>
                                        <p:strVal val="visible"/>
                                      </p:to>
                                    </p:set>
                                    <p:animEffect transition="in" filter="fade">
                                      <p:cBhvr>
                                        <p:cTn id="13" dur="800" decel="100000"/>
                                        <p:tgtEl>
                                          <p:spTgt spid="47113"/>
                                        </p:tgtEl>
                                      </p:cBhvr>
                                    </p:animEffect>
                                    <p:anim calcmode="lin" valueType="num">
                                      <p:cBhvr>
                                        <p:cTn id="14" dur="800" decel="100000" fill="hold"/>
                                        <p:tgtEl>
                                          <p:spTgt spid="47113"/>
                                        </p:tgtEl>
                                        <p:attrNameLst>
                                          <p:attrName>style.rotation</p:attrName>
                                        </p:attrNameLst>
                                      </p:cBhvr>
                                      <p:tavLst>
                                        <p:tav tm="0">
                                          <p:val>
                                            <p:fltVal val="-90"/>
                                          </p:val>
                                        </p:tav>
                                        <p:tav tm="100000">
                                          <p:val>
                                            <p:fltVal val="0"/>
                                          </p:val>
                                        </p:tav>
                                      </p:tavLst>
                                    </p:anim>
                                    <p:anim calcmode="lin" valueType="num">
                                      <p:cBhvr>
                                        <p:cTn id="15" dur="800" decel="100000" fill="hold"/>
                                        <p:tgtEl>
                                          <p:spTgt spid="47113"/>
                                        </p:tgtEl>
                                        <p:attrNameLst>
                                          <p:attrName>ppt_x</p:attrName>
                                        </p:attrNameLst>
                                      </p:cBhvr>
                                      <p:tavLst>
                                        <p:tav tm="0">
                                          <p:val>
                                            <p:strVal val="#ppt_x+0.4"/>
                                          </p:val>
                                        </p:tav>
                                        <p:tav tm="100000">
                                          <p:val>
                                            <p:strVal val="#ppt_x-0.05"/>
                                          </p:val>
                                        </p:tav>
                                      </p:tavLst>
                                    </p:anim>
                                    <p:anim calcmode="lin" valueType="num">
                                      <p:cBhvr>
                                        <p:cTn id="16" dur="800" decel="100000" fill="hold"/>
                                        <p:tgtEl>
                                          <p:spTgt spid="4711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711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7113"/>
                                        </p:tgtEl>
                                        <p:attrNameLst>
                                          <p:attrName>ppt_y</p:attrName>
                                        </p:attrNameLst>
                                      </p:cBhvr>
                                      <p:tavLst>
                                        <p:tav tm="0">
                                          <p:val>
                                            <p:strVal val="#ppt_y+0.1"/>
                                          </p:val>
                                        </p:tav>
                                        <p:tav tm="100000">
                                          <p:val>
                                            <p:strVal val="#ppt_y"/>
                                          </p:val>
                                        </p:tav>
                                      </p:tavLst>
                                    </p:anim>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175107">
                                            <p:txEl>
                                              <p:pRg st="2" end="2"/>
                                            </p:txEl>
                                          </p:spTgt>
                                        </p:tgtEl>
                                        <p:attrNameLst>
                                          <p:attrName>style.visibility</p:attrName>
                                        </p:attrNameLst>
                                      </p:cBhvr>
                                      <p:to>
                                        <p:strVal val="visible"/>
                                      </p:to>
                                    </p:set>
                                    <p:animEffect transition="in" filter="dissolve">
                                      <p:cBhvr>
                                        <p:cTn id="22" dur="500"/>
                                        <p:tgtEl>
                                          <p:spTgt spid="175107">
                                            <p:txEl>
                                              <p:pRg st="2" end="2"/>
                                            </p:txEl>
                                          </p:spTgt>
                                        </p:tgtEl>
                                      </p:cBhvr>
                                    </p:animEffect>
                                  </p:childTnLst>
                                </p:cTn>
                              </p:par>
                            </p:childTnLst>
                          </p:cTn>
                        </p:par>
                        <p:par>
                          <p:cTn id="23" fill="hold">
                            <p:stCondLst>
                              <p:cond delay="1500"/>
                            </p:stCondLst>
                            <p:childTnLst>
                              <p:par>
                                <p:cTn id="24" presetID="9" presetClass="entr" presetSubtype="0" fill="hold" grpId="0" nodeType="afterEffect">
                                  <p:stCondLst>
                                    <p:cond delay="0"/>
                                  </p:stCondLst>
                                  <p:childTnLst>
                                    <p:set>
                                      <p:cBhvr>
                                        <p:cTn id="25" dur="1" fill="hold">
                                          <p:stCondLst>
                                            <p:cond delay="0"/>
                                          </p:stCondLst>
                                        </p:cTn>
                                        <p:tgtEl>
                                          <p:spTgt spid="175107">
                                            <p:txEl>
                                              <p:pRg st="3" end="3"/>
                                            </p:txEl>
                                          </p:spTgt>
                                        </p:tgtEl>
                                        <p:attrNameLst>
                                          <p:attrName>style.visibility</p:attrName>
                                        </p:attrNameLst>
                                      </p:cBhvr>
                                      <p:to>
                                        <p:strVal val="visible"/>
                                      </p:to>
                                    </p:set>
                                    <p:animEffect transition="in" filter="dissolve">
                                      <p:cBhvr>
                                        <p:cTn id="26" dur="500"/>
                                        <p:tgtEl>
                                          <p:spTgt spid="175107">
                                            <p:txEl>
                                              <p:pRg st="3" end="3"/>
                                            </p:txEl>
                                          </p:spTgt>
                                        </p:tgtEl>
                                      </p:cBhvr>
                                    </p:animEffect>
                                  </p:childTnLst>
                                </p:cTn>
                              </p:par>
                            </p:childTnLst>
                          </p:cTn>
                        </p:par>
                        <p:par>
                          <p:cTn id="27" fill="hold">
                            <p:stCondLst>
                              <p:cond delay="2000"/>
                            </p:stCondLst>
                            <p:childTnLst>
                              <p:par>
                                <p:cTn id="28" presetID="9" presetClass="entr" presetSubtype="0" fill="hold" grpId="0" nodeType="afterEffect">
                                  <p:stCondLst>
                                    <p:cond delay="0"/>
                                  </p:stCondLst>
                                  <p:childTnLst>
                                    <p:set>
                                      <p:cBhvr>
                                        <p:cTn id="29" dur="1" fill="hold">
                                          <p:stCondLst>
                                            <p:cond delay="0"/>
                                          </p:stCondLst>
                                        </p:cTn>
                                        <p:tgtEl>
                                          <p:spTgt spid="175107">
                                            <p:txEl>
                                              <p:pRg st="4" end="4"/>
                                            </p:txEl>
                                          </p:spTgt>
                                        </p:tgtEl>
                                        <p:attrNameLst>
                                          <p:attrName>style.visibility</p:attrName>
                                        </p:attrNameLst>
                                      </p:cBhvr>
                                      <p:to>
                                        <p:strVal val="visible"/>
                                      </p:to>
                                    </p:set>
                                    <p:animEffect transition="in" filter="dissolve">
                                      <p:cBhvr>
                                        <p:cTn id="30" dur="500"/>
                                        <p:tgtEl>
                                          <p:spTgt spid="175107">
                                            <p:txEl>
                                              <p:pRg st="4" end="4"/>
                                            </p:txEl>
                                          </p:spTgt>
                                        </p:tgtEl>
                                      </p:cBhvr>
                                    </p:animEffect>
                                  </p:childTnLst>
                                </p:cTn>
                              </p:par>
                              <p:par>
                                <p:cTn id="31" presetID="30" presetClass="entr" presetSubtype="0" fill="hold" nodeType="withEffect">
                                  <p:stCondLst>
                                    <p:cond delay="0"/>
                                  </p:stCondLst>
                                  <p:childTnLst>
                                    <p:set>
                                      <p:cBhvr>
                                        <p:cTn id="32" dur="1" fill="hold">
                                          <p:stCondLst>
                                            <p:cond delay="0"/>
                                          </p:stCondLst>
                                        </p:cTn>
                                        <p:tgtEl>
                                          <p:spTgt spid="47117"/>
                                        </p:tgtEl>
                                        <p:attrNameLst>
                                          <p:attrName>style.visibility</p:attrName>
                                        </p:attrNameLst>
                                      </p:cBhvr>
                                      <p:to>
                                        <p:strVal val="visible"/>
                                      </p:to>
                                    </p:set>
                                    <p:animEffect transition="in" filter="fade">
                                      <p:cBhvr>
                                        <p:cTn id="33" dur="800" decel="100000"/>
                                        <p:tgtEl>
                                          <p:spTgt spid="47117"/>
                                        </p:tgtEl>
                                      </p:cBhvr>
                                    </p:animEffect>
                                    <p:anim calcmode="lin" valueType="num">
                                      <p:cBhvr>
                                        <p:cTn id="34" dur="800" decel="100000" fill="hold"/>
                                        <p:tgtEl>
                                          <p:spTgt spid="47117"/>
                                        </p:tgtEl>
                                        <p:attrNameLst>
                                          <p:attrName>style.rotation</p:attrName>
                                        </p:attrNameLst>
                                      </p:cBhvr>
                                      <p:tavLst>
                                        <p:tav tm="0">
                                          <p:val>
                                            <p:fltVal val="-90"/>
                                          </p:val>
                                        </p:tav>
                                        <p:tav tm="100000">
                                          <p:val>
                                            <p:fltVal val="0"/>
                                          </p:val>
                                        </p:tav>
                                      </p:tavLst>
                                    </p:anim>
                                    <p:anim calcmode="lin" valueType="num">
                                      <p:cBhvr>
                                        <p:cTn id="35" dur="800" decel="100000" fill="hold"/>
                                        <p:tgtEl>
                                          <p:spTgt spid="47117"/>
                                        </p:tgtEl>
                                        <p:attrNameLst>
                                          <p:attrName>ppt_x</p:attrName>
                                        </p:attrNameLst>
                                      </p:cBhvr>
                                      <p:tavLst>
                                        <p:tav tm="0">
                                          <p:val>
                                            <p:strVal val="#ppt_x+0.4"/>
                                          </p:val>
                                        </p:tav>
                                        <p:tav tm="100000">
                                          <p:val>
                                            <p:strVal val="#ppt_x-0.05"/>
                                          </p:val>
                                        </p:tav>
                                      </p:tavLst>
                                    </p:anim>
                                    <p:anim calcmode="lin" valueType="num">
                                      <p:cBhvr>
                                        <p:cTn id="36" dur="800" decel="100000" fill="hold"/>
                                        <p:tgtEl>
                                          <p:spTgt spid="47117"/>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47117"/>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47117"/>
                                        </p:tgtEl>
                                        <p:attrNameLst>
                                          <p:attrName>ppt_y</p:attrName>
                                        </p:attrNameLst>
                                      </p:cBhvr>
                                      <p:tavLst>
                                        <p:tav tm="0">
                                          <p:val>
                                            <p:strVal val="#ppt_y+0.1"/>
                                          </p:val>
                                        </p:tav>
                                        <p:tav tm="100000">
                                          <p:val>
                                            <p:strVal val="#ppt_y"/>
                                          </p:val>
                                        </p:tav>
                                      </p:tavLst>
                                    </p:anim>
                                  </p:childTnLst>
                                </p:cTn>
                              </p:par>
                            </p:childTnLst>
                          </p:cTn>
                        </p:par>
                        <p:par>
                          <p:cTn id="39" fill="hold">
                            <p:stCondLst>
                              <p:cond delay="3000"/>
                            </p:stCondLst>
                            <p:childTnLst>
                              <p:par>
                                <p:cTn id="40" presetID="9" presetClass="entr" presetSubtype="0" fill="hold" grpId="0" nodeType="afterEffect">
                                  <p:stCondLst>
                                    <p:cond delay="1000"/>
                                  </p:stCondLst>
                                  <p:childTnLst>
                                    <p:set>
                                      <p:cBhvr>
                                        <p:cTn id="41" dur="1" fill="hold">
                                          <p:stCondLst>
                                            <p:cond delay="0"/>
                                          </p:stCondLst>
                                        </p:cTn>
                                        <p:tgtEl>
                                          <p:spTgt spid="175107">
                                            <p:txEl>
                                              <p:pRg st="5" end="5"/>
                                            </p:txEl>
                                          </p:spTgt>
                                        </p:tgtEl>
                                        <p:attrNameLst>
                                          <p:attrName>style.visibility</p:attrName>
                                        </p:attrNameLst>
                                      </p:cBhvr>
                                      <p:to>
                                        <p:strVal val="visible"/>
                                      </p:to>
                                    </p:set>
                                    <p:animEffect transition="in" filter="dissolve">
                                      <p:cBhvr>
                                        <p:cTn id="42" dur="500"/>
                                        <p:tgtEl>
                                          <p:spTgt spid="175107">
                                            <p:txEl>
                                              <p:pRg st="5" end="5"/>
                                            </p:txEl>
                                          </p:spTgt>
                                        </p:tgtEl>
                                      </p:cBhvr>
                                    </p:animEffect>
                                  </p:childTnLst>
                                </p:cTn>
                              </p:par>
                            </p:childTnLst>
                          </p:cTn>
                        </p:par>
                        <p:par>
                          <p:cTn id="43" fill="hold">
                            <p:stCondLst>
                              <p:cond delay="4500"/>
                            </p:stCondLst>
                            <p:childTnLst>
                              <p:par>
                                <p:cTn id="44" presetID="5" presetClass="entr" presetSubtype="10" fill="hold" nodeType="afterEffect">
                                  <p:stCondLst>
                                    <p:cond delay="0"/>
                                  </p:stCondLst>
                                  <p:childTnLst>
                                    <p:set>
                                      <p:cBhvr>
                                        <p:cTn id="45" dur="1" fill="hold">
                                          <p:stCondLst>
                                            <p:cond delay="0"/>
                                          </p:stCondLst>
                                        </p:cTn>
                                        <p:tgtEl>
                                          <p:spTgt spid="175115"/>
                                        </p:tgtEl>
                                        <p:attrNameLst>
                                          <p:attrName>style.visibility</p:attrName>
                                        </p:attrNameLst>
                                      </p:cBhvr>
                                      <p:to>
                                        <p:strVal val="visible"/>
                                      </p:to>
                                    </p:set>
                                    <p:animEffect transition="in" filter="checkerboard(across)">
                                      <p:cBhvr>
                                        <p:cTn id="46" dur="1000"/>
                                        <p:tgtEl>
                                          <p:spTgt spid="175115"/>
                                        </p:tgtEl>
                                      </p:cBhvr>
                                    </p:animEffect>
                                  </p:childTnLst>
                                </p:cTn>
                              </p:par>
                            </p:childTnLst>
                          </p:cTn>
                        </p:par>
                        <p:par>
                          <p:cTn id="47" fill="hold">
                            <p:stCondLst>
                              <p:cond delay="5500"/>
                            </p:stCondLst>
                            <p:childTnLst>
                              <p:par>
                                <p:cTn id="48" presetID="5" presetClass="entr" presetSubtype="10" fill="hold" nodeType="afterEffect">
                                  <p:stCondLst>
                                    <p:cond delay="0"/>
                                  </p:stCondLst>
                                  <p:childTnLst>
                                    <p:set>
                                      <p:cBhvr>
                                        <p:cTn id="49" dur="1" fill="hold">
                                          <p:stCondLst>
                                            <p:cond delay="0"/>
                                          </p:stCondLst>
                                        </p:cTn>
                                        <p:tgtEl>
                                          <p:spTgt spid="175117"/>
                                        </p:tgtEl>
                                        <p:attrNameLst>
                                          <p:attrName>style.visibility</p:attrName>
                                        </p:attrNameLst>
                                      </p:cBhvr>
                                      <p:to>
                                        <p:strVal val="visible"/>
                                      </p:to>
                                    </p:set>
                                    <p:animEffect transition="in" filter="checkerboard(across)">
                                      <p:cBhvr>
                                        <p:cTn id="50" dur="1000"/>
                                        <p:tgtEl>
                                          <p:spTgt spid="175117"/>
                                        </p:tgtEl>
                                      </p:cBhvr>
                                    </p:animEffect>
                                  </p:childTnLst>
                                </p:cTn>
                              </p:par>
                            </p:childTnLst>
                          </p:cTn>
                        </p:par>
                        <p:par>
                          <p:cTn id="51" fill="hold">
                            <p:stCondLst>
                              <p:cond delay="6500"/>
                            </p:stCondLst>
                            <p:childTnLst>
                              <p:par>
                                <p:cTn id="52" presetID="5" presetClass="entr" presetSubtype="5" fill="hold" nodeType="afterEffect">
                                  <p:stCondLst>
                                    <p:cond delay="0"/>
                                  </p:stCondLst>
                                  <p:childTnLst>
                                    <p:set>
                                      <p:cBhvr>
                                        <p:cTn id="53" dur="1" fill="hold">
                                          <p:stCondLst>
                                            <p:cond delay="0"/>
                                          </p:stCondLst>
                                        </p:cTn>
                                        <p:tgtEl>
                                          <p:spTgt spid="175118"/>
                                        </p:tgtEl>
                                        <p:attrNameLst>
                                          <p:attrName>style.visibility</p:attrName>
                                        </p:attrNameLst>
                                      </p:cBhvr>
                                      <p:to>
                                        <p:strVal val="visible"/>
                                      </p:to>
                                    </p:set>
                                    <p:animEffect transition="in" filter="checkerboard(down)">
                                      <p:cBhvr>
                                        <p:cTn id="54" dur="1000"/>
                                        <p:tgtEl>
                                          <p:spTgt spid="175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Task Lighting</a:t>
            </a:r>
          </a:p>
        </p:txBody>
      </p:sp>
      <p:sp>
        <p:nvSpPr>
          <p:cNvPr id="177155" name="Rectangle 3"/>
          <p:cNvSpPr>
            <a:spLocks noGrp="1" noChangeArrowheads="1"/>
          </p:cNvSpPr>
          <p:nvPr>
            <p:ph type="body" idx="1"/>
          </p:nvPr>
        </p:nvSpPr>
        <p:spPr>
          <a:xfrm>
            <a:off x="381000" y="1219200"/>
            <a:ext cx="8229600" cy="5257800"/>
          </a:xfrm>
        </p:spPr>
        <p:txBody>
          <a:bodyPr/>
          <a:lstStyle/>
          <a:p>
            <a:r>
              <a:rPr lang="en-US"/>
              <a:t>Factors to consider</a:t>
            </a:r>
          </a:p>
          <a:p>
            <a:pPr lvl="1"/>
            <a:r>
              <a:rPr lang="en-US"/>
              <a:t>Portability</a:t>
            </a:r>
          </a:p>
          <a:p>
            <a:pPr lvl="2"/>
            <a:r>
              <a:rPr lang="en-US"/>
              <a:t>Size / weight</a:t>
            </a:r>
          </a:p>
          <a:p>
            <a:pPr lvl="2"/>
            <a:r>
              <a:rPr lang="en-US"/>
              <a:t>Battery powered</a:t>
            </a:r>
          </a:p>
          <a:p>
            <a:pPr lvl="2"/>
            <a:r>
              <a:rPr lang="en-US"/>
              <a:t>Rechargeable </a:t>
            </a:r>
          </a:p>
          <a:p>
            <a:pPr lvl="2"/>
            <a:r>
              <a:rPr lang="en-US"/>
              <a:t>AC cord storage</a:t>
            </a:r>
          </a:p>
          <a:p>
            <a:pPr lvl="1"/>
            <a:r>
              <a:rPr lang="en-US"/>
              <a:t>Adjustability </a:t>
            </a:r>
          </a:p>
          <a:p>
            <a:pPr lvl="2"/>
            <a:r>
              <a:rPr lang="en-US"/>
              <a:t>Flex arm</a:t>
            </a:r>
          </a:p>
          <a:p>
            <a:pPr lvl="2"/>
            <a:r>
              <a:rPr lang="en-US"/>
              <a:t>Gooseneck</a:t>
            </a:r>
          </a:p>
          <a:p>
            <a:pPr lvl="2"/>
            <a:r>
              <a:rPr lang="en-US"/>
              <a:t>Clamp</a:t>
            </a:r>
          </a:p>
          <a:p>
            <a:pPr lvl="1"/>
            <a:r>
              <a:rPr lang="en-US"/>
              <a:t>Dimmer</a:t>
            </a:r>
          </a:p>
        </p:txBody>
      </p:sp>
      <p:sp>
        <p:nvSpPr>
          <p:cNvPr id="177156" name="AutoShape 4" descr="Product Image - click to enlarge"/>
          <p:cNvSpPr>
            <a:spLocks noChangeAspect="1" noChangeArrowheads="1"/>
          </p:cNvSpPr>
          <p:nvPr/>
        </p:nvSpPr>
        <p:spPr bwMode="auto">
          <a:xfrm>
            <a:off x="3857625" y="2714625"/>
            <a:ext cx="1428750" cy="1428750"/>
          </a:xfrm>
          <a:prstGeom prst="rect">
            <a:avLst/>
          </a:prstGeom>
          <a:noFill/>
        </p:spPr>
        <p:txBody>
          <a:bodyPr/>
          <a:lstStyle/>
          <a:p>
            <a:endParaRPr lang="en-US"/>
          </a:p>
        </p:txBody>
      </p:sp>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dissolve">
                                      <p:cBhvr>
                                        <p:cTn id="7" dur="500"/>
                                        <p:tgtEl>
                                          <p:spTgt spid="17715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7155">
                                            <p:txEl>
                                              <p:pRg st="1" end="1"/>
                                            </p:txEl>
                                          </p:spTgt>
                                        </p:tgtEl>
                                        <p:attrNameLst>
                                          <p:attrName>style.visibility</p:attrName>
                                        </p:attrNameLst>
                                      </p:cBhvr>
                                      <p:to>
                                        <p:strVal val="visible"/>
                                      </p:to>
                                    </p:set>
                                    <p:animEffect transition="in" filter="dissolve">
                                      <p:cBhvr>
                                        <p:cTn id="10" dur="500"/>
                                        <p:tgtEl>
                                          <p:spTgt spid="177155">
                                            <p:txEl>
                                              <p:pRg st="1" end="1"/>
                                            </p:txEl>
                                          </p:spTgt>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77155">
                                            <p:txEl>
                                              <p:pRg st="2" end="2"/>
                                            </p:txEl>
                                          </p:spTgt>
                                        </p:tgtEl>
                                        <p:attrNameLst>
                                          <p:attrName>style.visibility</p:attrName>
                                        </p:attrNameLst>
                                      </p:cBhvr>
                                      <p:to>
                                        <p:strVal val="visible"/>
                                      </p:to>
                                    </p:set>
                                    <p:animEffect transition="in" filter="dissolve">
                                      <p:cBhvr>
                                        <p:cTn id="14" dur="500"/>
                                        <p:tgtEl>
                                          <p:spTgt spid="177155">
                                            <p:txEl>
                                              <p:pRg st="2" end="2"/>
                                            </p:txEl>
                                          </p:spTgt>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77155">
                                            <p:txEl>
                                              <p:pRg st="3" end="3"/>
                                            </p:txEl>
                                          </p:spTgt>
                                        </p:tgtEl>
                                        <p:attrNameLst>
                                          <p:attrName>style.visibility</p:attrName>
                                        </p:attrNameLst>
                                      </p:cBhvr>
                                      <p:to>
                                        <p:strVal val="visible"/>
                                      </p:to>
                                    </p:set>
                                    <p:animEffect transition="in" filter="dissolve">
                                      <p:cBhvr>
                                        <p:cTn id="18" dur="500"/>
                                        <p:tgtEl>
                                          <p:spTgt spid="177155">
                                            <p:txEl>
                                              <p:pRg st="3" end="3"/>
                                            </p:txEl>
                                          </p:spTgt>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77155">
                                            <p:txEl>
                                              <p:pRg st="4" end="4"/>
                                            </p:txEl>
                                          </p:spTgt>
                                        </p:tgtEl>
                                        <p:attrNameLst>
                                          <p:attrName>style.visibility</p:attrName>
                                        </p:attrNameLst>
                                      </p:cBhvr>
                                      <p:to>
                                        <p:strVal val="visible"/>
                                      </p:to>
                                    </p:set>
                                    <p:animEffect transition="in" filter="dissolve">
                                      <p:cBhvr>
                                        <p:cTn id="22" dur="500"/>
                                        <p:tgtEl>
                                          <p:spTgt spid="177155">
                                            <p:txEl>
                                              <p:pRg st="4" end="4"/>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77155">
                                            <p:txEl>
                                              <p:pRg st="5" end="5"/>
                                            </p:txEl>
                                          </p:spTgt>
                                        </p:tgtEl>
                                        <p:attrNameLst>
                                          <p:attrName>style.visibility</p:attrName>
                                        </p:attrNameLst>
                                      </p:cBhvr>
                                      <p:to>
                                        <p:strVal val="visible"/>
                                      </p:to>
                                    </p:set>
                                    <p:animEffect transition="in" filter="dissolve">
                                      <p:cBhvr>
                                        <p:cTn id="26" dur="500"/>
                                        <p:tgtEl>
                                          <p:spTgt spid="17715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7155">
                                            <p:txEl>
                                              <p:pRg st="6" end="6"/>
                                            </p:txEl>
                                          </p:spTgt>
                                        </p:tgtEl>
                                        <p:attrNameLst>
                                          <p:attrName>style.visibility</p:attrName>
                                        </p:attrNameLst>
                                      </p:cBhvr>
                                      <p:to>
                                        <p:strVal val="visible"/>
                                      </p:to>
                                    </p:set>
                                    <p:animEffect transition="in" filter="dissolve">
                                      <p:cBhvr>
                                        <p:cTn id="31" dur="500"/>
                                        <p:tgtEl>
                                          <p:spTgt spid="177155">
                                            <p:txEl>
                                              <p:pRg st="6" end="6"/>
                                            </p:txEl>
                                          </p:spTgt>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177155">
                                            <p:txEl>
                                              <p:pRg st="7" end="7"/>
                                            </p:txEl>
                                          </p:spTgt>
                                        </p:tgtEl>
                                        <p:attrNameLst>
                                          <p:attrName>style.visibility</p:attrName>
                                        </p:attrNameLst>
                                      </p:cBhvr>
                                      <p:to>
                                        <p:strVal val="visible"/>
                                      </p:to>
                                    </p:set>
                                    <p:animEffect transition="in" filter="dissolve">
                                      <p:cBhvr>
                                        <p:cTn id="35" dur="500"/>
                                        <p:tgtEl>
                                          <p:spTgt spid="177155">
                                            <p:txEl>
                                              <p:pRg st="7" end="7"/>
                                            </p:txEl>
                                          </p:spTgt>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177155">
                                            <p:txEl>
                                              <p:pRg st="8" end="8"/>
                                            </p:txEl>
                                          </p:spTgt>
                                        </p:tgtEl>
                                        <p:attrNameLst>
                                          <p:attrName>style.visibility</p:attrName>
                                        </p:attrNameLst>
                                      </p:cBhvr>
                                      <p:to>
                                        <p:strVal val="visible"/>
                                      </p:to>
                                    </p:set>
                                    <p:animEffect transition="in" filter="dissolve">
                                      <p:cBhvr>
                                        <p:cTn id="39" dur="500"/>
                                        <p:tgtEl>
                                          <p:spTgt spid="177155">
                                            <p:txEl>
                                              <p:pRg st="8" end="8"/>
                                            </p:txEl>
                                          </p:spTgt>
                                        </p:tgtEl>
                                      </p:cBhvr>
                                    </p:animEffect>
                                  </p:childTnLst>
                                </p:cTn>
                              </p:par>
                            </p:childTnLst>
                          </p:cTn>
                        </p:par>
                        <p:par>
                          <p:cTn id="40" fill="hold">
                            <p:stCondLst>
                              <p:cond delay="1500"/>
                            </p:stCondLst>
                            <p:childTnLst>
                              <p:par>
                                <p:cTn id="41" presetID="9" presetClass="entr" presetSubtype="0" fill="hold" grpId="0" nodeType="afterEffect">
                                  <p:stCondLst>
                                    <p:cond delay="0"/>
                                  </p:stCondLst>
                                  <p:childTnLst>
                                    <p:set>
                                      <p:cBhvr>
                                        <p:cTn id="42" dur="1" fill="hold">
                                          <p:stCondLst>
                                            <p:cond delay="0"/>
                                          </p:stCondLst>
                                        </p:cTn>
                                        <p:tgtEl>
                                          <p:spTgt spid="177155">
                                            <p:txEl>
                                              <p:pRg st="9" end="9"/>
                                            </p:txEl>
                                          </p:spTgt>
                                        </p:tgtEl>
                                        <p:attrNameLst>
                                          <p:attrName>style.visibility</p:attrName>
                                        </p:attrNameLst>
                                      </p:cBhvr>
                                      <p:to>
                                        <p:strVal val="visible"/>
                                      </p:to>
                                    </p:set>
                                    <p:animEffect transition="in" filter="dissolve">
                                      <p:cBhvr>
                                        <p:cTn id="43" dur="500"/>
                                        <p:tgtEl>
                                          <p:spTgt spid="177155">
                                            <p:txEl>
                                              <p:pRg st="9" end="9"/>
                                            </p:txEl>
                                          </p:spTgt>
                                        </p:tgtEl>
                                      </p:cBhvr>
                                    </p:animEffect>
                                  </p:childTnLst>
                                </p:cTn>
                              </p:par>
                            </p:childTnLst>
                          </p:cTn>
                        </p:par>
                        <p:par>
                          <p:cTn id="44" fill="hold">
                            <p:stCondLst>
                              <p:cond delay="2000"/>
                            </p:stCondLst>
                            <p:childTnLst>
                              <p:par>
                                <p:cTn id="45" presetID="9" presetClass="entr" presetSubtype="0" fill="hold" grpId="0" nodeType="afterEffect">
                                  <p:stCondLst>
                                    <p:cond delay="1500"/>
                                  </p:stCondLst>
                                  <p:childTnLst>
                                    <p:set>
                                      <p:cBhvr>
                                        <p:cTn id="46" dur="1" fill="hold">
                                          <p:stCondLst>
                                            <p:cond delay="0"/>
                                          </p:stCondLst>
                                        </p:cTn>
                                        <p:tgtEl>
                                          <p:spTgt spid="177155">
                                            <p:txEl>
                                              <p:pRg st="10" end="10"/>
                                            </p:txEl>
                                          </p:spTgt>
                                        </p:tgtEl>
                                        <p:attrNameLst>
                                          <p:attrName>style.visibility</p:attrName>
                                        </p:attrNameLst>
                                      </p:cBhvr>
                                      <p:to>
                                        <p:strVal val="visible"/>
                                      </p:to>
                                    </p:set>
                                    <p:animEffect transition="in" filter="dissolve">
                                      <p:cBhvr>
                                        <p:cTn id="47" dur="500"/>
                                        <p:tgtEl>
                                          <p:spTgt spid="17715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76200"/>
            <a:ext cx="8229600" cy="1139825"/>
          </a:xfrm>
        </p:spPr>
        <p:txBody>
          <a:bodyPr/>
          <a:lstStyle/>
          <a:p>
            <a:r>
              <a:rPr lang="en-US"/>
              <a:t>Task Lighting</a:t>
            </a:r>
          </a:p>
        </p:txBody>
      </p:sp>
      <p:sp>
        <p:nvSpPr>
          <p:cNvPr id="159747" name="Rectangle 3"/>
          <p:cNvSpPr>
            <a:spLocks noGrp="1" noChangeArrowheads="1"/>
          </p:cNvSpPr>
          <p:nvPr>
            <p:ph type="body" idx="1"/>
          </p:nvPr>
        </p:nvSpPr>
        <p:spPr>
          <a:xfrm>
            <a:off x="0" y="1524000"/>
            <a:ext cx="8229600" cy="5257800"/>
          </a:xfrm>
        </p:spPr>
        <p:txBody>
          <a:bodyPr/>
          <a:lstStyle/>
          <a:p>
            <a:r>
              <a:rPr lang="en-US"/>
              <a:t>Desk / table lamps</a:t>
            </a:r>
          </a:p>
          <a:p>
            <a:pPr lvl="1"/>
            <a:r>
              <a:rPr lang="en-US"/>
              <a:t>Articulated arm</a:t>
            </a:r>
          </a:p>
          <a:p>
            <a:pPr lvl="1"/>
            <a:r>
              <a:rPr lang="en-US"/>
              <a:t>Gooseneck </a:t>
            </a:r>
          </a:p>
        </p:txBody>
      </p:sp>
      <p:sp>
        <p:nvSpPr>
          <p:cNvPr id="159748" name="AutoShape 4" descr="Product Image - click to enlarge"/>
          <p:cNvSpPr>
            <a:spLocks noChangeAspect="1" noChangeArrowheads="1"/>
          </p:cNvSpPr>
          <p:nvPr/>
        </p:nvSpPr>
        <p:spPr bwMode="auto">
          <a:xfrm>
            <a:off x="3857625" y="2714625"/>
            <a:ext cx="1428750" cy="1428750"/>
          </a:xfrm>
          <a:prstGeom prst="rect">
            <a:avLst/>
          </a:prstGeom>
          <a:noFill/>
        </p:spPr>
        <p:txBody>
          <a:bodyPr/>
          <a:lstStyle/>
          <a:p>
            <a:endParaRPr lang="en-US"/>
          </a:p>
        </p:txBody>
      </p:sp>
      <p:pic>
        <p:nvPicPr>
          <p:cNvPr id="159754" name="Picture 10" descr="Photograph of the 3M Polarizing Task Light - MaxiAiuds, $120">
            <a:hlinkClick r:id="rId4"/>
          </p:cNvPr>
          <p:cNvPicPr>
            <a:picLocks noChangeAspect="1" noChangeArrowheads="1"/>
          </p:cNvPicPr>
          <p:nvPr/>
        </p:nvPicPr>
        <p:blipFill>
          <a:blip r:embed="rId5"/>
          <a:srcRect/>
          <a:stretch>
            <a:fillRect/>
          </a:stretch>
        </p:blipFill>
        <p:spPr bwMode="auto">
          <a:xfrm>
            <a:off x="457200" y="4876800"/>
            <a:ext cx="1828800" cy="1828800"/>
          </a:xfrm>
          <a:prstGeom prst="rect">
            <a:avLst/>
          </a:prstGeom>
          <a:noFill/>
        </p:spPr>
      </p:pic>
      <p:pic>
        <p:nvPicPr>
          <p:cNvPr id="159766" name="Picture 22" descr="Photograph of the Dazor Halogen Lamps with Gooseneck Arm - MaxiAids, $200">
            <a:hlinkClick r:id="rId6"/>
          </p:cNvPr>
          <p:cNvPicPr>
            <a:picLocks noChangeAspect="1" noChangeArrowheads="1"/>
          </p:cNvPicPr>
          <p:nvPr/>
        </p:nvPicPr>
        <p:blipFill>
          <a:blip r:embed="rId7"/>
          <a:srcRect/>
          <a:stretch>
            <a:fillRect/>
          </a:stretch>
        </p:blipFill>
        <p:spPr bwMode="auto">
          <a:xfrm>
            <a:off x="3429000" y="3124200"/>
            <a:ext cx="1600200" cy="1600200"/>
          </a:xfrm>
          <a:prstGeom prst="rect">
            <a:avLst/>
          </a:prstGeom>
          <a:noFill/>
        </p:spPr>
      </p:pic>
      <p:pic>
        <p:nvPicPr>
          <p:cNvPr id="159768" name="Picture 24" descr="Photograph of the Daylight Ultimate Table Top Magnifying Lamp - MaxiAids, $116, 1.75x magnifier, project/task clamp, storage tray">
            <a:hlinkClick r:id="rId8"/>
          </p:cNvPr>
          <p:cNvPicPr>
            <a:picLocks noChangeAspect="1" noChangeArrowheads="1"/>
          </p:cNvPicPr>
          <p:nvPr/>
        </p:nvPicPr>
        <p:blipFill>
          <a:blip r:embed="rId9"/>
          <a:srcRect/>
          <a:stretch>
            <a:fillRect/>
          </a:stretch>
        </p:blipFill>
        <p:spPr bwMode="auto">
          <a:xfrm>
            <a:off x="7343775" y="228600"/>
            <a:ext cx="1800225" cy="1800225"/>
          </a:xfrm>
          <a:prstGeom prst="rect">
            <a:avLst/>
          </a:prstGeom>
          <a:noFill/>
        </p:spPr>
      </p:pic>
      <p:pic>
        <p:nvPicPr>
          <p:cNvPr id="159770" name="Picture 26" descr="Photograph of the Dazor Lite-Touch Desk Lamp - MaxiAids, $100, 27w = 150, small gooseneck">
            <a:hlinkClick r:id="rId10"/>
          </p:cNvPr>
          <p:cNvPicPr>
            <a:picLocks noChangeAspect="1" noChangeArrowheads="1"/>
          </p:cNvPicPr>
          <p:nvPr/>
        </p:nvPicPr>
        <p:blipFill>
          <a:blip r:embed="rId11"/>
          <a:srcRect/>
          <a:stretch>
            <a:fillRect/>
          </a:stretch>
        </p:blipFill>
        <p:spPr bwMode="auto">
          <a:xfrm>
            <a:off x="1247775" y="3228975"/>
            <a:ext cx="1419225" cy="1419225"/>
          </a:xfrm>
          <a:prstGeom prst="rect">
            <a:avLst/>
          </a:prstGeom>
          <a:noFill/>
        </p:spPr>
      </p:pic>
      <p:pic>
        <p:nvPicPr>
          <p:cNvPr id="159772" name="Picture 28" descr="Photograph of the ELECTRIX All Purpose Lamp - MaxiAids, $55">
            <a:hlinkClick r:id="rId12"/>
          </p:cNvPr>
          <p:cNvPicPr>
            <a:picLocks noChangeAspect="1" noChangeArrowheads="1"/>
          </p:cNvPicPr>
          <p:nvPr/>
        </p:nvPicPr>
        <p:blipFill>
          <a:blip r:embed="rId13"/>
          <a:srcRect/>
          <a:stretch>
            <a:fillRect/>
          </a:stretch>
        </p:blipFill>
        <p:spPr bwMode="auto">
          <a:xfrm>
            <a:off x="5105400" y="1295400"/>
            <a:ext cx="1647825" cy="1647825"/>
          </a:xfrm>
          <a:prstGeom prst="rect">
            <a:avLst/>
          </a:prstGeom>
          <a:noFill/>
        </p:spPr>
      </p:pic>
      <p:pic>
        <p:nvPicPr>
          <p:cNvPr id="159774" name="Picture 30" descr="Photograph of the Light and Sight Adjustable Desk Lamp - MaxiAids, $160">
            <a:hlinkClick r:id="rId14"/>
          </p:cNvPr>
          <p:cNvPicPr>
            <a:picLocks noChangeAspect="1" noChangeArrowheads="1"/>
          </p:cNvPicPr>
          <p:nvPr/>
        </p:nvPicPr>
        <p:blipFill>
          <a:blip r:embed="rId15"/>
          <a:srcRect/>
          <a:stretch>
            <a:fillRect/>
          </a:stretch>
        </p:blipFill>
        <p:spPr bwMode="auto">
          <a:xfrm>
            <a:off x="4953000" y="5029200"/>
            <a:ext cx="1676400" cy="1676400"/>
          </a:xfrm>
          <a:prstGeom prst="rect">
            <a:avLst/>
          </a:prstGeom>
          <a:noFill/>
        </p:spPr>
      </p:pic>
      <p:pic>
        <p:nvPicPr>
          <p:cNvPr id="159775" name="Picture 31" descr="Photograph of the Low Vision Desk Lamp - MaxiAids, $13, 60w incandescent bulb max">
            <a:hlinkClick r:id="rId16"/>
          </p:cNvPr>
          <p:cNvPicPr>
            <a:picLocks noChangeAspect="1" noChangeArrowheads="1"/>
          </p:cNvPicPr>
          <p:nvPr/>
        </p:nvPicPr>
        <p:blipFill>
          <a:blip r:embed="rId17"/>
          <a:srcRect/>
          <a:stretch>
            <a:fillRect/>
          </a:stretch>
        </p:blipFill>
        <p:spPr bwMode="auto">
          <a:xfrm>
            <a:off x="2819400" y="5029200"/>
            <a:ext cx="1828800" cy="1828800"/>
          </a:xfrm>
          <a:prstGeom prst="rect">
            <a:avLst/>
          </a:prstGeom>
          <a:noFill/>
        </p:spPr>
      </p:pic>
      <p:pic>
        <p:nvPicPr>
          <p:cNvPr id="159777" name="Picture 33" descr="Photograph of the Ott-Lite Easy Reading Lamp with 2x Magnifier - MaxiAids, $60, 13w fluorescent bulb">
            <a:hlinkClick r:id="rId18"/>
          </p:cNvPr>
          <p:cNvPicPr>
            <a:picLocks noChangeAspect="1" noChangeArrowheads="1"/>
          </p:cNvPicPr>
          <p:nvPr/>
        </p:nvPicPr>
        <p:blipFill>
          <a:blip r:embed="rId19"/>
          <a:srcRect/>
          <a:stretch>
            <a:fillRect/>
          </a:stretch>
        </p:blipFill>
        <p:spPr bwMode="auto">
          <a:xfrm>
            <a:off x="7391400" y="4972050"/>
            <a:ext cx="1752600" cy="1752600"/>
          </a:xfrm>
          <a:prstGeom prst="rect">
            <a:avLst/>
          </a:prstGeom>
          <a:noFill/>
        </p:spPr>
      </p:pic>
      <p:pic>
        <p:nvPicPr>
          <p:cNvPr id="159782" name="Picture 38" descr="Photograph of the Z-Line Adjustable LED Lamp - ILA, $75"/>
          <p:cNvPicPr>
            <a:picLocks noChangeAspect="1" noChangeArrowheads="1"/>
          </p:cNvPicPr>
          <p:nvPr/>
        </p:nvPicPr>
        <p:blipFill>
          <a:blip r:embed="rId20"/>
          <a:srcRect/>
          <a:stretch>
            <a:fillRect/>
          </a:stretch>
        </p:blipFill>
        <p:spPr bwMode="auto">
          <a:xfrm>
            <a:off x="7505700" y="2438400"/>
            <a:ext cx="1638300" cy="1638300"/>
          </a:xfrm>
          <a:prstGeom prst="rect">
            <a:avLst/>
          </a:prstGeom>
          <a:noFill/>
        </p:spPr>
      </p:pic>
      <p:pic>
        <p:nvPicPr>
          <p:cNvPr id="159783" name="Picture 39" descr="Photograph of the Reizen Desk Lamp with Dimmer - MaxiAids, $30">
            <a:hlinkClick r:id="rId21"/>
          </p:cNvPr>
          <p:cNvPicPr>
            <a:picLocks noChangeAspect="1" noChangeArrowheads="1"/>
          </p:cNvPicPr>
          <p:nvPr/>
        </p:nvPicPr>
        <p:blipFill>
          <a:blip r:embed="rId22"/>
          <a:srcRect/>
          <a:stretch>
            <a:fillRect/>
          </a:stretch>
        </p:blipFill>
        <p:spPr bwMode="auto">
          <a:xfrm>
            <a:off x="5562600" y="3200400"/>
            <a:ext cx="1562100" cy="15621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59777"/>
                                        </p:tgtEl>
                                        <p:attrNameLst>
                                          <p:attrName>style.visibility</p:attrName>
                                        </p:attrNameLst>
                                      </p:cBhvr>
                                      <p:to>
                                        <p:strVal val="visible"/>
                                      </p:to>
                                    </p:set>
                                    <p:anim calcmode="lin" valueType="num">
                                      <p:cBhvr additive="base">
                                        <p:cTn id="10" dur="500" fill="hold"/>
                                        <p:tgtEl>
                                          <p:spTgt spid="159777"/>
                                        </p:tgtEl>
                                        <p:attrNameLst>
                                          <p:attrName>ppt_x</p:attrName>
                                        </p:attrNameLst>
                                      </p:cBhvr>
                                      <p:tavLst>
                                        <p:tav tm="0">
                                          <p:val>
                                            <p:strVal val="#ppt_x"/>
                                          </p:val>
                                        </p:tav>
                                        <p:tav tm="100000">
                                          <p:val>
                                            <p:strVal val="#ppt_x"/>
                                          </p:val>
                                        </p:tav>
                                      </p:tavLst>
                                    </p:anim>
                                    <p:anim calcmode="lin" valueType="num">
                                      <p:cBhvr additive="base">
                                        <p:cTn id="11" dur="500" fill="hold"/>
                                        <p:tgtEl>
                                          <p:spTgt spid="15977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159747">
                                            <p:txEl>
                                              <p:pRg st="1" end="1"/>
                                            </p:txEl>
                                          </p:spTgt>
                                        </p:tgtEl>
                                        <p:attrNameLst>
                                          <p:attrName>style.visibility</p:attrName>
                                        </p:attrNameLst>
                                      </p:cBhvr>
                                      <p:to>
                                        <p:strVal val="visible"/>
                                      </p:to>
                                    </p:set>
                                    <p:anim calcmode="lin" valueType="num">
                                      <p:cBhvr additive="base">
                                        <p:cTn id="15"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9747">
                                            <p:txEl>
                                              <p:pRg st="1" end="1"/>
                                            </p:txEl>
                                          </p:spTgt>
                                        </p:tgtEl>
                                        <p:attrNameLst>
                                          <p:attrName>ppt_y</p:attrName>
                                        </p:attrNameLst>
                                      </p:cBhvr>
                                      <p:tavLst>
                                        <p:tav tm="0">
                                          <p:val>
                                            <p:strVal val="1+#ppt_h/2"/>
                                          </p:val>
                                        </p:tav>
                                        <p:tav tm="100000">
                                          <p:val>
                                            <p:strVal val="#ppt_y"/>
                                          </p:val>
                                        </p:tav>
                                      </p:tavLst>
                                    </p:anim>
                                  </p:childTnLst>
                                </p:cTn>
                              </p:par>
                              <p:par>
                                <p:cTn id="17" presetID="6" presetClass="entr" presetSubtype="32" fill="hold" nodeType="withEffect">
                                  <p:stCondLst>
                                    <p:cond delay="0"/>
                                  </p:stCondLst>
                                  <p:childTnLst>
                                    <p:set>
                                      <p:cBhvr>
                                        <p:cTn id="18" dur="1" fill="hold">
                                          <p:stCondLst>
                                            <p:cond delay="0"/>
                                          </p:stCondLst>
                                        </p:cTn>
                                        <p:tgtEl>
                                          <p:spTgt spid="159782"/>
                                        </p:tgtEl>
                                        <p:attrNameLst>
                                          <p:attrName>style.visibility</p:attrName>
                                        </p:attrNameLst>
                                      </p:cBhvr>
                                      <p:to>
                                        <p:strVal val="visible"/>
                                      </p:to>
                                    </p:set>
                                    <p:animEffect transition="in" filter="circle(out)">
                                      <p:cBhvr>
                                        <p:cTn id="19" dur="2000"/>
                                        <p:tgtEl>
                                          <p:spTgt spid="159782"/>
                                        </p:tgtEl>
                                      </p:cBhvr>
                                    </p:animEffect>
                                  </p:childTnLst>
                                </p:cTn>
                              </p:par>
                            </p:childTnLst>
                          </p:cTn>
                        </p:par>
                        <p:par>
                          <p:cTn id="20" fill="hold">
                            <p:stCondLst>
                              <p:cond delay="2500"/>
                            </p:stCondLst>
                            <p:childTnLst>
                              <p:par>
                                <p:cTn id="21" presetID="12" presetClass="entr" presetSubtype="4" fill="hold" nodeType="afterEffect">
                                  <p:stCondLst>
                                    <p:cond delay="0"/>
                                  </p:stCondLst>
                                  <p:childTnLst>
                                    <p:set>
                                      <p:cBhvr>
                                        <p:cTn id="22" dur="1" fill="hold">
                                          <p:stCondLst>
                                            <p:cond delay="0"/>
                                          </p:stCondLst>
                                        </p:cTn>
                                        <p:tgtEl>
                                          <p:spTgt spid="159772"/>
                                        </p:tgtEl>
                                        <p:attrNameLst>
                                          <p:attrName>style.visibility</p:attrName>
                                        </p:attrNameLst>
                                      </p:cBhvr>
                                      <p:to>
                                        <p:strVal val="visible"/>
                                      </p:to>
                                    </p:set>
                                    <p:animEffect transition="in" filter="slide(fromBottom)">
                                      <p:cBhvr>
                                        <p:cTn id="23" dur="500"/>
                                        <p:tgtEl>
                                          <p:spTgt spid="159772"/>
                                        </p:tgtEl>
                                      </p:cBhvr>
                                    </p:animEffect>
                                  </p:childTnLst>
                                </p:cTn>
                              </p:par>
                            </p:childTnLst>
                          </p:cTn>
                        </p:par>
                        <p:par>
                          <p:cTn id="24" fill="hold">
                            <p:stCondLst>
                              <p:cond delay="3000"/>
                            </p:stCondLst>
                            <p:childTnLst>
                              <p:par>
                                <p:cTn id="25" presetID="2" presetClass="entr" presetSubtype="4" fill="hold" grpId="0" nodeType="afterEffect">
                                  <p:stCondLst>
                                    <p:cond delay="0"/>
                                  </p:stCondLst>
                                  <p:childTnLst>
                                    <p:set>
                                      <p:cBhvr>
                                        <p:cTn id="26" dur="1" fill="hold">
                                          <p:stCondLst>
                                            <p:cond delay="0"/>
                                          </p:stCondLst>
                                        </p:cTn>
                                        <p:tgtEl>
                                          <p:spTgt spid="159747">
                                            <p:txEl>
                                              <p:pRg st="2" end="2"/>
                                            </p:txEl>
                                          </p:spTgt>
                                        </p:tgtEl>
                                        <p:attrNameLst>
                                          <p:attrName>style.visibility</p:attrName>
                                        </p:attrNameLst>
                                      </p:cBhvr>
                                      <p:to>
                                        <p:strVal val="visible"/>
                                      </p:to>
                                    </p:set>
                                    <p:anim calcmode="lin" valueType="num">
                                      <p:cBhvr additive="base">
                                        <p:cTn id="27"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9747">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3" presetClass="entr" presetSubtype="10" fill="hold" nodeType="afterEffect">
                                  <p:stCondLst>
                                    <p:cond delay="0"/>
                                  </p:stCondLst>
                                  <p:childTnLst>
                                    <p:set>
                                      <p:cBhvr>
                                        <p:cTn id="31" dur="1" fill="hold">
                                          <p:stCondLst>
                                            <p:cond delay="0"/>
                                          </p:stCondLst>
                                        </p:cTn>
                                        <p:tgtEl>
                                          <p:spTgt spid="159766"/>
                                        </p:tgtEl>
                                        <p:attrNameLst>
                                          <p:attrName>style.visibility</p:attrName>
                                        </p:attrNameLst>
                                      </p:cBhvr>
                                      <p:to>
                                        <p:strVal val="visible"/>
                                      </p:to>
                                    </p:set>
                                    <p:animEffect transition="in" filter="blinds(horizontal)">
                                      <p:cBhvr>
                                        <p:cTn id="32" dur="500"/>
                                        <p:tgtEl>
                                          <p:spTgt spid="159766"/>
                                        </p:tgtEl>
                                      </p:cBhvr>
                                    </p:animEffect>
                                  </p:childTnLst>
                                </p:cTn>
                              </p:par>
                            </p:childTnLst>
                          </p:cTn>
                        </p:par>
                        <p:par>
                          <p:cTn id="33" fill="hold">
                            <p:stCondLst>
                              <p:cond delay="4000"/>
                            </p:stCondLst>
                            <p:childTnLst>
                              <p:par>
                                <p:cTn id="34" presetID="55" presetClass="entr" presetSubtype="0" fill="hold" nodeType="afterEffect">
                                  <p:stCondLst>
                                    <p:cond delay="0"/>
                                  </p:stCondLst>
                                  <p:childTnLst>
                                    <p:set>
                                      <p:cBhvr>
                                        <p:cTn id="35" dur="1" fill="hold">
                                          <p:stCondLst>
                                            <p:cond delay="0"/>
                                          </p:stCondLst>
                                        </p:cTn>
                                        <p:tgtEl>
                                          <p:spTgt spid="159754"/>
                                        </p:tgtEl>
                                        <p:attrNameLst>
                                          <p:attrName>style.visibility</p:attrName>
                                        </p:attrNameLst>
                                      </p:cBhvr>
                                      <p:to>
                                        <p:strVal val="visible"/>
                                      </p:to>
                                    </p:set>
                                    <p:anim calcmode="lin" valueType="num">
                                      <p:cBhvr>
                                        <p:cTn id="36" dur="1000" fill="hold"/>
                                        <p:tgtEl>
                                          <p:spTgt spid="159754"/>
                                        </p:tgtEl>
                                        <p:attrNameLst>
                                          <p:attrName>ppt_w</p:attrName>
                                        </p:attrNameLst>
                                      </p:cBhvr>
                                      <p:tavLst>
                                        <p:tav tm="0">
                                          <p:val>
                                            <p:strVal val="#ppt_w*0.70"/>
                                          </p:val>
                                        </p:tav>
                                        <p:tav tm="100000">
                                          <p:val>
                                            <p:strVal val="#ppt_w"/>
                                          </p:val>
                                        </p:tav>
                                      </p:tavLst>
                                    </p:anim>
                                    <p:anim calcmode="lin" valueType="num">
                                      <p:cBhvr>
                                        <p:cTn id="37" dur="1000" fill="hold"/>
                                        <p:tgtEl>
                                          <p:spTgt spid="159754"/>
                                        </p:tgtEl>
                                        <p:attrNameLst>
                                          <p:attrName>ppt_h</p:attrName>
                                        </p:attrNameLst>
                                      </p:cBhvr>
                                      <p:tavLst>
                                        <p:tav tm="0">
                                          <p:val>
                                            <p:strVal val="#ppt_h"/>
                                          </p:val>
                                        </p:tav>
                                        <p:tav tm="100000">
                                          <p:val>
                                            <p:strVal val="#ppt_h"/>
                                          </p:val>
                                        </p:tav>
                                      </p:tavLst>
                                    </p:anim>
                                    <p:animEffect transition="in" filter="fade">
                                      <p:cBhvr>
                                        <p:cTn id="38" dur="1000"/>
                                        <p:tgtEl>
                                          <p:spTgt spid="159754"/>
                                        </p:tgtEl>
                                      </p:cBhvr>
                                    </p:animEffect>
                                  </p:childTnLst>
                                </p:cTn>
                              </p:par>
                              <p:par>
                                <p:cTn id="39" presetID="53" presetClass="entr" presetSubtype="0" fill="hold" nodeType="withEffect">
                                  <p:stCondLst>
                                    <p:cond delay="0"/>
                                  </p:stCondLst>
                                  <p:childTnLst>
                                    <p:set>
                                      <p:cBhvr>
                                        <p:cTn id="40" dur="1" fill="hold">
                                          <p:stCondLst>
                                            <p:cond delay="0"/>
                                          </p:stCondLst>
                                        </p:cTn>
                                        <p:tgtEl>
                                          <p:spTgt spid="159768"/>
                                        </p:tgtEl>
                                        <p:attrNameLst>
                                          <p:attrName>style.visibility</p:attrName>
                                        </p:attrNameLst>
                                      </p:cBhvr>
                                      <p:to>
                                        <p:strVal val="visible"/>
                                      </p:to>
                                    </p:set>
                                    <p:anim calcmode="lin" valueType="num">
                                      <p:cBhvr>
                                        <p:cTn id="41" dur="500" fill="hold"/>
                                        <p:tgtEl>
                                          <p:spTgt spid="159768"/>
                                        </p:tgtEl>
                                        <p:attrNameLst>
                                          <p:attrName>ppt_w</p:attrName>
                                        </p:attrNameLst>
                                      </p:cBhvr>
                                      <p:tavLst>
                                        <p:tav tm="0">
                                          <p:val>
                                            <p:fltVal val="0"/>
                                          </p:val>
                                        </p:tav>
                                        <p:tav tm="100000">
                                          <p:val>
                                            <p:strVal val="#ppt_w"/>
                                          </p:val>
                                        </p:tav>
                                      </p:tavLst>
                                    </p:anim>
                                    <p:anim calcmode="lin" valueType="num">
                                      <p:cBhvr>
                                        <p:cTn id="42" dur="500" fill="hold"/>
                                        <p:tgtEl>
                                          <p:spTgt spid="159768"/>
                                        </p:tgtEl>
                                        <p:attrNameLst>
                                          <p:attrName>ppt_h</p:attrName>
                                        </p:attrNameLst>
                                      </p:cBhvr>
                                      <p:tavLst>
                                        <p:tav tm="0">
                                          <p:val>
                                            <p:fltVal val="0"/>
                                          </p:val>
                                        </p:tav>
                                        <p:tav tm="100000">
                                          <p:val>
                                            <p:strVal val="#ppt_h"/>
                                          </p:val>
                                        </p:tav>
                                      </p:tavLst>
                                    </p:anim>
                                    <p:animEffect transition="in" filter="fade">
                                      <p:cBhvr>
                                        <p:cTn id="43" dur="500"/>
                                        <p:tgtEl>
                                          <p:spTgt spid="159768"/>
                                        </p:tgtEl>
                                      </p:cBhvr>
                                    </p:animEffect>
                                  </p:childTnLst>
                                </p:cTn>
                              </p:par>
                            </p:childTnLst>
                          </p:cTn>
                        </p:par>
                        <p:par>
                          <p:cTn id="44" fill="hold">
                            <p:stCondLst>
                              <p:cond delay="5000"/>
                            </p:stCondLst>
                            <p:childTnLst>
                              <p:par>
                                <p:cTn id="45" presetID="15" presetClass="entr" presetSubtype="0" fill="hold" nodeType="afterEffect">
                                  <p:stCondLst>
                                    <p:cond delay="0"/>
                                  </p:stCondLst>
                                  <p:childTnLst>
                                    <p:set>
                                      <p:cBhvr>
                                        <p:cTn id="46" dur="1" fill="hold">
                                          <p:stCondLst>
                                            <p:cond delay="0"/>
                                          </p:stCondLst>
                                        </p:cTn>
                                        <p:tgtEl>
                                          <p:spTgt spid="159774"/>
                                        </p:tgtEl>
                                        <p:attrNameLst>
                                          <p:attrName>style.visibility</p:attrName>
                                        </p:attrNameLst>
                                      </p:cBhvr>
                                      <p:to>
                                        <p:strVal val="visible"/>
                                      </p:to>
                                    </p:set>
                                    <p:anim calcmode="lin" valueType="num">
                                      <p:cBhvr>
                                        <p:cTn id="47" dur="1000" fill="hold"/>
                                        <p:tgtEl>
                                          <p:spTgt spid="159774"/>
                                        </p:tgtEl>
                                        <p:attrNameLst>
                                          <p:attrName>ppt_w</p:attrName>
                                        </p:attrNameLst>
                                      </p:cBhvr>
                                      <p:tavLst>
                                        <p:tav tm="0">
                                          <p:val>
                                            <p:fltVal val="0"/>
                                          </p:val>
                                        </p:tav>
                                        <p:tav tm="100000">
                                          <p:val>
                                            <p:strVal val="#ppt_w"/>
                                          </p:val>
                                        </p:tav>
                                      </p:tavLst>
                                    </p:anim>
                                    <p:anim calcmode="lin" valueType="num">
                                      <p:cBhvr>
                                        <p:cTn id="48" dur="1000" fill="hold"/>
                                        <p:tgtEl>
                                          <p:spTgt spid="159774"/>
                                        </p:tgtEl>
                                        <p:attrNameLst>
                                          <p:attrName>ppt_h</p:attrName>
                                        </p:attrNameLst>
                                      </p:cBhvr>
                                      <p:tavLst>
                                        <p:tav tm="0">
                                          <p:val>
                                            <p:fltVal val="0"/>
                                          </p:val>
                                        </p:tav>
                                        <p:tav tm="100000">
                                          <p:val>
                                            <p:strVal val="#ppt_h"/>
                                          </p:val>
                                        </p:tav>
                                      </p:tavLst>
                                    </p:anim>
                                    <p:anim calcmode="lin" valueType="num">
                                      <p:cBhvr>
                                        <p:cTn id="49" dur="1000" fill="hold"/>
                                        <p:tgtEl>
                                          <p:spTgt spid="15977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59774"/>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6000"/>
                            </p:stCondLst>
                            <p:childTnLst>
                              <p:par>
                                <p:cTn id="52" presetID="4" presetClass="entr" presetSubtype="16" fill="hold" nodeType="afterEffect">
                                  <p:stCondLst>
                                    <p:cond delay="0"/>
                                  </p:stCondLst>
                                  <p:childTnLst>
                                    <p:set>
                                      <p:cBhvr>
                                        <p:cTn id="53" dur="1" fill="hold">
                                          <p:stCondLst>
                                            <p:cond delay="0"/>
                                          </p:stCondLst>
                                        </p:cTn>
                                        <p:tgtEl>
                                          <p:spTgt spid="159770"/>
                                        </p:tgtEl>
                                        <p:attrNameLst>
                                          <p:attrName>style.visibility</p:attrName>
                                        </p:attrNameLst>
                                      </p:cBhvr>
                                      <p:to>
                                        <p:strVal val="visible"/>
                                      </p:to>
                                    </p:set>
                                    <p:animEffect transition="in" filter="box(in)">
                                      <p:cBhvr>
                                        <p:cTn id="54" dur="500"/>
                                        <p:tgtEl>
                                          <p:spTgt spid="159770"/>
                                        </p:tgtEl>
                                      </p:cBhvr>
                                    </p:animEffect>
                                  </p:childTnLst>
                                </p:cTn>
                              </p:par>
                            </p:childTnLst>
                          </p:cTn>
                        </p:par>
                        <p:par>
                          <p:cTn id="55" fill="hold">
                            <p:stCondLst>
                              <p:cond delay="6500"/>
                            </p:stCondLst>
                            <p:childTnLst>
                              <p:par>
                                <p:cTn id="56" presetID="8" presetClass="entr" presetSubtype="32" fill="hold" nodeType="afterEffect">
                                  <p:stCondLst>
                                    <p:cond delay="0"/>
                                  </p:stCondLst>
                                  <p:childTnLst>
                                    <p:set>
                                      <p:cBhvr>
                                        <p:cTn id="57" dur="1" fill="hold">
                                          <p:stCondLst>
                                            <p:cond delay="0"/>
                                          </p:stCondLst>
                                        </p:cTn>
                                        <p:tgtEl>
                                          <p:spTgt spid="159775"/>
                                        </p:tgtEl>
                                        <p:attrNameLst>
                                          <p:attrName>style.visibility</p:attrName>
                                        </p:attrNameLst>
                                      </p:cBhvr>
                                      <p:to>
                                        <p:strVal val="visible"/>
                                      </p:to>
                                    </p:set>
                                    <p:animEffect transition="in" filter="diamond(out)">
                                      <p:cBhvr>
                                        <p:cTn id="58" dur="2000"/>
                                        <p:tgtEl>
                                          <p:spTgt spid="159775"/>
                                        </p:tgtEl>
                                      </p:cBhvr>
                                    </p:animEffect>
                                  </p:childTnLst>
                                </p:cTn>
                              </p:par>
                              <p:par>
                                <p:cTn id="59" presetID="14" presetClass="entr" presetSubtype="10" fill="hold" nodeType="withEffect">
                                  <p:stCondLst>
                                    <p:cond delay="0"/>
                                  </p:stCondLst>
                                  <p:childTnLst>
                                    <p:set>
                                      <p:cBhvr>
                                        <p:cTn id="60" dur="1" fill="hold">
                                          <p:stCondLst>
                                            <p:cond delay="0"/>
                                          </p:stCondLst>
                                        </p:cTn>
                                        <p:tgtEl>
                                          <p:spTgt spid="159783"/>
                                        </p:tgtEl>
                                        <p:attrNameLst>
                                          <p:attrName>style.visibility</p:attrName>
                                        </p:attrNameLst>
                                      </p:cBhvr>
                                      <p:to>
                                        <p:strVal val="visible"/>
                                      </p:to>
                                    </p:set>
                                    <p:animEffect transition="in" filter="randombar(horizontal)">
                                      <p:cBhvr>
                                        <p:cTn id="61" dur="500"/>
                                        <p:tgtEl>
                                          <p:spTgt spid="159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Task Lighting</a:t>
            </a:r>
          </a:p>
        </p:txBody>
      </p:sp>
      <p:sp>
        <p:nvSpPr>
          <p:cNvPr id="162819" name="Rectangle 3"/>
          <p:cNvSpPr>
            <a:spLocks noGrp="1" noChangeArrowheads="1"/>
          </p:cNvSpPr>
          <p:nvPr>
            <p:ph type="body" idx="1"/>
          </p:nvPr>
        </p:nvSpPr>
        <p:spPr>
          <a:xfrm>
            <a:off x="-76200" y="1447800"/>
            <a:ext cx="8229600" cy="5257800"/>
          </a:xfrm>
        </p:spPr>
        <p:txBody>
          <a:bodyPr/>
          <a:lstStyle/>
          <a:p>
            <a:r>
              <a:rPr lang="en-US"/>
              <a:t>Desk / table lamps</a:t>
            </a:r>
          </a:p>
          <a:p>
            <a:pPr lvl="1"/>
            <a:r>
              <a:rPr lang="en-US"/>
              <a:t>Clamp on</a:t>
            </a:r>
          </a:p>
          <a:p>
            <a:pPr lvl="1"/>
            <a:r>
              <a:rPr lang="en-US"/>
              <a:t>Magnifier</a:t>
            </a:r>
          </a:p>
          <a:p>
            <a:pPr lvl="1"/>
            <a:r>
              <a:rPr lang="en-US"/>
              <a:t>Tray/clamp</a:t>
            </a:r>
          </a:p>
        </p:txBody>
      </p:sp>
      <p:sp>
        <p:nvSpPr>
          <p:cNvPr id="162820" name="AutoShape 4" descr="Product Image - click to enlarge"/>
          <p:cNvSpPr>
            <a:spLocks noChangeAspect="1" noChangeArrowheads="1"/>
          </p:cNvSpPr>
          <p:nvPr/>
        </p:nvSpPr>
        <p:spPr bwMode="auto">
          <a:xfrm>
            <a:off x="3857625" y="2714625"/>
            <a:ext cx="1428750" cy="1428750"/>
          </a:xfrm>
          <a:prstGeom prst="rect">
            <a:avLst/>
          </a:prstGeom>
          <a:noFill/>
        </p:spPr>
        <p:txBody>
          <a:bodyPr/>
          <a:lstStyle/>
          <a:p>
            <a:endParaRPr lang="en-US"/>
          </a:p>
        </p:txBody>
      </p:sp>
      <p:pic>
        <p:nvPicPr>
          <p:cNvPr id="162835" name="Picture 19" descr="Photograph of the Luxo Fluorescent or Incandescent Task Light Lamp - MaxiAids, $195, 22w fluorescent and incandescent">
            <a:hlinkClick r:id="rId4"/>
          </p:cNvPr>
          <p:cNvPicPr>
            <a:picLocks noChangeAspect="1" noChangeArrowheads="1"/>
          </p:cNvPicPr>
          <p:nvPr/>
        </p:nvPicPr>
        <p:blipFill>
          <a:blip r:embed="rId5"/>
          <a:srcRect/>
          <a:stretch>
            <a:fillRect/>
          </a:stretch>
        </p:blipFill>
        <p:spPr bwMode="auto">
          <a:xfrm>
            <a:off x="7086600" y="228600"/>
            <a:ext cx="1981200" cy="1981200"/>
          </a:xfrm>
          <a:prstGeom prst="rect">
            <a:avLst/>
          </a:prstGeom>
          <a:noFill/>
        </p:spPr>
      </p:pic>
      <p:pic>
        <p:nvPicPr>
          <p:cNvPr id="162841" name="Picture 25" descr="Photograph of the 5 inch Slimline Fluorescent Magnifier by Daylight, 1.75X &amp; 2.25X, clamp on model - MaxiAids, $90">
            <a:hlinkClick r:id="rId6"/>
          </p:cNvPr>
          <p:cNvPicPr>
            <a:picLocks noChangeAspect="1" noChangeArrowheads="1"/>
          </p:cNvPicPr>
          <p:nvPr/>
        </p:nvPicPr>
        <p:blipFill>
          <a:blip r:embed="rId7"/>
          <a:srcRect/>
          <a:stretch>
            <a:fillRect/>
          </a:stretch>
        </p:blipFill>
        <p:spPr bwMode="auto">
          <a:xfrm>
            <a:off x="3276600" y="2362200"/>
            <a:ext cx="2286000" cy="2286000"/>
          </a:xfrm>
          <a:prstGeom prst="rect">
            <a:avLst/>
          </a:prstGeom>
          <a:noFill/>
        </p:spPr>
      </p:pic>
      <p:pic>
        <p:nvPicPr>
          <p:cNvPr id="162842" name="Picture 26" descr="Photograph of the Cool Combo Task Lamp Clamp 26 inches Reach - MaxiAids, $230. Combines two colors of florescent light to achieve optimal color balance for accurate color perception. Fluorescent 13-watt quad provides incandescent color to blend with 22-watt cool white circle.">
            <a:hlinkClick r:id="rId8"/>
          </p:cNvPr>
          <p:cNvPicPr>
            <a:picLocks noChangeAspect="1" noChangeArrowheads="1"/>
          </p:cNvPicPr>
          <p:nvPr/>
        </p:nvPicPr>
        <p:blipFill>
          <a:blip r:embed="rId9"/>
          <a:srcRect/>
          <a:stretch>
            <a:fillRect/>
          </a:stretch>
        </p:blipFill>
        <p:spPr bwMode="auto">
          <a:xfrm>
            <a:off x="3581400" y="4876800"/>
            <a:ext cx="1828800" cy="1828800"/>
          </a:xfrm>
          <a:prstGeom prst="rect">
            <a:avLst/>
          </a:prstGeom>
          <a:noFill/>
        </p:spPr>
      </p:pic>
      <p:pic>
        <p:nvPicPr>
          <p:cNvPr id="162843" name="Picture 27" descr="Photograph of the Daylight Combo Lamp - MaxiAids, $75. The combo lamp has a low heat Daylight tube for color correcting light and an incandescent non-daylight bulb for warmer light.">
            <a:hlinkClick r:id="rId10"/>
          </p:cNvPr>
          <p:cNvPicPr>
            <a:picLocks noChangeAspect="1" noChangeArrowheads="1"/>
          </p:cNvPicPr>
          <p:nvPr/>
        </p:nvPicPr>
        <p:blipFill>
          <a:blip r:embed="rId11"/>
          <a:srcRect/>
          <a:stretch>
            <a:fillRect/>
          </a:stretch>
        </p:blipFill>
        <p:spPr bwMode="auto">
          <a:xfrm>
            <a:off x="6705600" y="4343400"/>
            <a:ext cx="2362200" cy="2362200"/>
          </a:xfrm>
          <a:prstGeom prst="rect">
            <a:avLst/>
          </a:prstGeom>
          <a:noFill/>
        </p:spPr>
      </p:pic>
      <p:pic>
        <p:nvPicPr>
          <p:cNvPr id="162844" name="Picture 28" descr="Photograph of the Daylight Slimline 1.75x and 2.25x Magnifier Clamp Lamp - MaxiAids, $60.">
            <a:hlinkClick r:id="rId12"/>
          </p:cNvPr>
          <p:cNvPicPr>
            <a:picLocks noChangeAspect="1" noChangeArrowheads="1"/>
          </p:cNvPicPr>
          <p:nvPr/>
        </p:nvPicPr>
        <p:blipFill>
          <a:blip r:embed="rId13"/>
          <a:srcRect/>
          <a:stretch>
            <a:fillRect/>
          </a:stretch>
        </p:blipFill>
        <p:spPr bwMode="auto">
          <a:xfrm>
            <a:off x="5715000" y="2362200"/>
            <a:ext cx="1828800" cy="1828800"/>
          </a:xfrm>
          <a:prstGeom prst="rect">
            <a:avLst/>
          </a:prstGeom>
          <a:noFill/>
        </p:spPr>
      </p:pic>
      <p:pic>
        <p:nvPicPr>
          <p:cNvPr id="162845" name="Picture 29" descr="Photograph of the Daylight Leisure Lamp for Low Vision - MaxiAids, $60, 18w natural light bulb, 1.75x magnifier, project/task clip for holding items.">
            <a:hlinkClick r:id="rId14"/>
          </p:cNvPr>
          <p:cNvPicPr>
            <a:picLocks noChangeAspect="1" noChangeArrowheads="1"/>
          </p:cNvPicPr>
          <p:nvPr/>
        </p:nvPicPr>
        <p:blipFill>
          <a:blip r:embed="rId15"/>
          <a:srcRect/>
          <a:stretch>
            <a:fillRect/>
          </a:stretch>
        </p:blipFill>
        <p:spPr bwMode="auto">
          <a:xfrm>
            <a:off x="152400" y="3886200"/>
            <a:ext cx="2819400" cy="28194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162819">
                                            <p:txEl>
                                              <p:pRg st="1" end="1"/>
                                            </p:txEl>
                                          </p:spTgt>
                                        </p:tgtEl>
                                        <p:attrNameLst>
                                          <p:attrName>style.visibility</p:attrName>
                                        </p:attrNameLst>
                                      </p:cBhvr>
                                      <p:to>
                                        <p:strVal val="visible"/>
                                      </p:to>
                                    </p:set>
                                    <p:animEffect transition="in" filter="dissolve">
                                      <p:cBhvr>
                                        <p:cTn id="10" dur="500"/>
                                        <p:tgtEl>
                                          <p:spTgt spid="162819">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62843"/>
                                        </p:tgtEl>
                                        <p:attrNameLst>
                                          <p:attrName>style.visibility</p:attrName>
                                        </p:attrNameLst>
                                      </p:cBhvr>
                                      <p:to>
                                        <p:strVal val="visible"/>
                                      </p:to>
                                    </p:set>
                                    <p:animEffect transition="in" filter="wipe(down)">
                                      <p:cBhvr>
                                        <p:cTn id="13" dur="500"/>
                                        <p:tgtEl>
                                          <p:spTgt spid="162843"/>
                                        </p:tgtEl>
                                      </p:cBhvr>
                                    </p:animEffect>
                                  </p:childTnLst>
                                </p:cTn>
                              </p:par>
                            </p:childTnLst>
                          </p:cTn>
                        </p:par>
                        <p:par>
                          <p:cTn id="14" fill="hold">
                            <p:stCondLst>
                              <p:cond delay="500"/>
                            </p:stCondLst>
                            <p:childTnLst>
                              <p:par>
                                <p:cTn id="15" presetID="16" presetClass="entr" presetSubtype="26" fill="hold" nodeType="afterEffect">
                                  <p:stCondLst>
                                    <p:cond delay="0"/>
                                  </p:stCondLst>
                                  <p:childTnLst>
                                    <p:set>
                                      <p:cBhvr>
                                        <p:cTn id="16" dur="1" fill="hold">
                                          <p:stCondLst>
                                            <p:cond delay="0"/>
                                          </p:stCondLst>
                                        </p:cTn>
                                        <p:tgtEl>
                                          <p:spTgt spid="162842"/>
                                        </p:tgtEl>
                                        <p:attrNameLst>
                                          <p:attrName>style.visibility</p:attrName>
                                        </p:attrNameLst>
                                      </p:cBhvr>
                                      <p:to>
                                        <p:strVal val="visible"/>
                                      </p:to>
                                    </p:set>
                                    <p:animEffect transition="in" filter="barn(inHorizontal)">
                                      <p:cBhvr>
                                        <p:cTn id="17" dur="500"/>
                                        <p:tgtEl>
                                          <p:spTgt spid="162842"/>
                                        </p:tgtEl>
                                      </p:cBhvr>
                                    </p:animEffect>
                                  </p:childTnLst>
                                </p:cTn>
                              </p:par>
                            </p:childTnLst>
                          </p:cTn>
                        </p:par>
                        <p:par>
                          <p:cTn id="18" fill="hold">
                            <p:stCondLst>
                              <p:cond delay="1000"/>
                            </p:stCondLst>
                            <p:childTnLst>
                              <p:par>
                                <p:cTn id="19" presetID="20" presetClass="entr" presetSubtype="0" fill="hold" nodeType="afterEffect">
                                  <p:stCondLst>
                                    <p:cond delay="0"/>
                                  </p:stCondLst>
                                  <p:childTnLst>
                                    <p:set>
                                      <p:cBhvr>
                                        <p:cTn id="20" dur="1" fill="hold">
                                          <p:stCondLst>
                                            <p:cond delay="0"/>
                                          </p:stCondLst>
                                        </p:cTn>
                                        <p:tgtEl>
                                          <p:spTgt spid="162835"/>
                                        </p:tgtEl>
                                        <p:attrNameLst>
                                          <p:attrName>style.visibility</p:attrName>
                                        </p:attrNameLst>
                                      </p:cBhvr>
                                      <p:to>
                                        <p:strVal val="visible"/>
                                      </p:to>
                                    </p:set>
                                    <p:animEffect transition="in" filter="wedge">
                                      <p:cBhvr>
                                        <p:cTn id="21" dur="2000"/>
                                        <p:tgtEl>
                                          <p:spTgt spid="162835"/>
                                        </p:tgtEl>
                                      </p:cBhvr>
                                    </p:animEffect>
                                  </p:childTnLst>
                                </p:cTn>
                              </p:par>
                            </p:childTnLst>
                          </p:cTn>
                        </p:par>
                        <p:par>
                          <p:cTn id="22" fill="hold">
                            <p:stCondLst>
                              <p:cond delay="3000"/>
                            </p:stCondLst>
                            <p:childTnLst>
                              <p:par>
                                <p:cTn id="23" presetID="9" presetClass="entr" presetSubtype="0" fill="hold" grpId="0" nodeType="afterEffect">
                                  <p:stCondLst>
                                    <p:cond delay="0"/>
                                  </p:stCondLst>
                                  <p:childTnLst>
                                    <p:set>
                                      <p:cBhvr>
                                        <p:cTn id="24" dur="1" fill="hold">
                                          <p:stCondLst>
                                            <p:cond delay="0"/>
                                          </p:stCondLst>
                                        </p:cTn>
                                        <p:tgtEl>
                                          <p:spTgt spid="162819">
                                            <p:txEl>
                                              <p:pRg st="2" end="2"/>
                                            </p:txEl>
                                          </p:spTgt>
                                        </p:tgtEl>
                                        <p:attrNameLst>
                                          <p:attrName>style.visibility</p:attrName>
                                        </p:attrNameLst>
                                      </p:cBhvr>
                                      <p:to>
                                        <p:strVal val="visible"/>
                                      </p:to>
                                    </p:set>
                                    <p:animEffect transition="in" filter="dissolve">
                                      <p:cBhvr>
                                        <p:cTn id="25" dur="500"/>
                                        <p:tgtEl>
                                          <p:spTgt spid="162819">
                                            <p:txEl>
                                              <p:pRg st="2" end="2"/>
                                            </p:txEl>
                                          </p:spTgt>
                                        </p:tgtEl>
                                      </p:cBhvr>
                                    </p:animEffect>
                                  </p:childTnLst>
                                </p:cTn>
                              </p:par>
                            </p:childTnLst>
                          </p:cTn>
                        </p:par>
                        <p:par>
                          <p:cTn id="26" fill="hold">
                            <p:stCondLst>
                              <p:cond delay="3500"/>
                            </p:stCondLst>
                            <p:childTnLst>
                              <p:par>
                                <p:cTn id="27" presetID="3" presetClass="entr" presetSubtype="10" fill="hold" nodeType="afterEffect">
                                  <p:stCondLst>
                                    <p:cond delay="0"/>
                                  </p:stCondLst>
                                  <p:childTnLst>
                                    <p:set>
                                      <p:cBhvr>
                                        <p:cTn id="28" dur="1" fill="hold">
                                          <p:stCondLst>
                                            <p:cond delay="0"/>
                                          </p:stCondLst>
                                        </p:cTn>
                                        <p:tgtEl>
                                          <p:spTgt spid="162841"/>
                                        </p:tgtEl>
                                        <p:attrNameLst>
                                          <p:attrName>style.visibility</p:attrName>
                                        </p:attrNameLst>
                                      </p:cBhvr>
                                      <p:to>
                                        <p:strVal val="visible"/>
                                      </p:to>
                                    </p:set>
                                    <p:animEffect transition="in" filter="blinds(horizontal)">
                                      <p:cBhvr>
                                        <p:cTn id="29" dur="500"/>
                                        <p:tgtEl>
                                          <p:spTgt spid="162841"/>
                                        </p:tgtEl>
                                      </p:cBhvr>
                                    </p:animEffect>
                                  </p:childTnLst>
                                </p:cTn>
                              </p:par>
                            </p:childTnLst>
                          </p:cTn>
                        </p:par>
                        <p:par>
                          <p:cTn id="30" fill="hold">
                            <p:stCondLst>
                              <p:cond delay="4000"/>
                            </p:stCondLst>
                            <p:childTnLst>
                              <p:par>
                                <p:cTn id="31" presetID="5" presetClass="entr" presetSubtype="10" fill="hold" nodeType="afterEffect">
                                  <p:stCondLst>
                                    <p:cond delay="0"/>
                                  </p:stCondLst>
                                  <p:childTnLst>
                                    <p:set>
                                      <p:cBhvr>
                                        <p:cTn id="32" dur="1" fill="hold">
                                          <p:stCondLst>
                                            <p:cond delay="0"/>
                                          </p:stCondLst>
                                        </p:cTn>
                                        <p:tgtEl>
                                          <p:spTgt spid="162844"/>
                                        </p:tgtEl>
                                        <p:attrNameLst>
                                          <p:attrName>style.visibility</p:attrName>
                                        </p:attrNameLst>
                                      </p:cBhvr>
                                      <p:to>
                                        <p:strVal val="visible"/>
                                      </p:to>
                                    </p:set>
                                    <p:animEffect transition="in" filter="checkerboard(across)">
                                      <p:cBhvr>
                                        <p:cTn id="33" dur="500"/>
                                        <p:tgtEl>
                                          <p:spTgt spid="162844"/>
                                        </p:tgtEl>
                                      </p:cBhvr>
                                    </p:animEffect>
                                  </p:childTnLst>
                                </p:cTn>
                              </p:par>
                            </p:childTnLst>
                          </p:cTn>
                        </p:par>
                        <p:par>
                          <p:cTn id="34" fill="hold">
                            <p:stCondLst>
                              <p:cond delay="4500"/>
                            </p:stCondLst>
                            <p:childTnLst>
                              <p:par>
                                <p:cTn id="35" presetID="9" presetClass="entr" presetSubtype="0" fill="hold" grpId="0" nodeType="afterEffect">
                                  <p:stCondLst>
                                    <p:cond delay="500"/>
                                  </p:stCondLst>
                                  <p:childTnLst>
                                    <p:set>
                                      <p:cBhvr>
                                        <p:cTn id="36" dur="1" fill="hold">
                                          <p:stCondLst>
                                            <p:cond delay="0"/>
                                          </p:stCondLst>
                                        </p:cTn>
                                        <p:tgtEl>
                                          <p:spTgt spid="162819">
                                            <p:txEl>
                                              <p:pRg st="3" end="3"/>
                                            </p:txEl>
                                          </p:spTgt>
                                        </p:tgtEl>
                                        <p:attrNameLst>
                                          <p:attrName>style.visibility</p:attrName>
                                        </p:attrNameLst>
                                      </p:cBhvr>
                                      <p:to>
                                        <p:strVal val="visible"/>
                                      </p:to>
                                    </p:set>
                                    <p:animEffect transition="in" filter="dissolve">
                                      <p:cBhvr>
                                        <p:cTn id="37" dur="500"/>
                                        <p:tgtEl>
                                          <p:spTgt spid="162819">
                                            <p:txEl>
                                              <p:pRg st="3" end="3"/>
                                            </p:txEl>
                                          </p:spTgt>
                                        </p:tgtEl>
                                      </p:cBhvr>
                                    </p:animEffect>
                                  </p:childTnLst>
                                </p:cTn>
                              </p:par>
                            </p:childTnLst>
                          </p:cTn>
                        </p:par>
                        <p:par>
                          <p:cTn id="38" fill="hold">
                            <p:stCondLst>
                              <p:cond delay="5500"/>
                            </p:stCondLst>
                            <p:childTnLst>
                              <p:par>
                                <p:cTn id="39" presetID="13" presetClass="entr" presetSubtype="32" fill="hold" nodeType="afterEffect">
                                  <p:stCondLst>
                                    <p:cond delay="0"/>
                                  </p:stCondLst>
                                  <p:childTnLst>
                                    <p:set>
                                      <p:cBhvr>
                                        <p:cTn id="40" dur="1" fill="hold">
                                          <p:stCondLst>
                                            <p:cond delay="0"/>
                                          </p:stCondLst>
                                        </p:cTn>
                                        <p:tgtEl>
                                          <p:spTgt spid="162845"/>
                                        </p:tgtEl>
                                        <p:attrNameLst>
                                          <p:attrName>style.visibility</p:attrName>
                                        </p:attrNameLst>
                                      </p:cBhvr>
                                      <p:to>
                                        <p:strVal val="visible"/>
                                      </p:to>
                                    </p:set>
                                    <p:animEffect transition="in" filter="plus(out)">
                                      <p:cBhvr>
                                        <p:cTn id="41" dur="2000"/>
                                        <p:tgtEl>
                                          <p:spTgt spid="162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Task Lighting</a:t>
            </a:r>
          </a:p>
        </p:txBody>
      </p:sp>
      <p:sp>
        <p:nvSpPr>
          <p:cNvPr id="157699" name="Rectangle 3"/>
          <p:cNvSpPr>
            <a:spLocks noGrp="1" noChangeArrowheads="1"/>
          </p:cNvSpPr>
          <p:nvPr>
            <p:ph type="body" idx="1"/>
          </p:nvPr>
        </p:nvSpPr>
        <p:spPr>
          <a:xfrm>
            <a:off x="152400" y="1600200"/>
            <a:ext cx="8229600" cy="5257800"/>
          </a:xfrm>
        </p:spPr>
        <p:txBody>
          <a:bodyPr/>
          <a:lstStyle/>
          <a:p>
            <a:r>
              <a:rPr lang="en-US"/>
              <a:t>Portable task lights</a:t>
            </a:r>
          </a:p>
          <a:p>
            <a:pPr lvl="1"/>
            <a:r>
              <a:rPr lang="en-US"/>
              <a:t>AC cord storage</a:t>
            </a:r>
          </a:p>
        </p:txBody>
      </p:sp>
      <p:sp>
        <p:nvSpPr>
          <p:cNvPr id="157700" name="AutoShape 4" descr="Product Image - click to enlarge"/>
          <p:cNvSpPr>
            <a:spLocks noChangeAspect="1" noChangeArrowheads="1"/>
          </p:cNvSpPr>
          <p:nvPr/>
        </p:nvSpPr>
        <p:spPr bwMode="auto">
          <a:xfrm>
            <a:off x="3857625" y="2714625"/>
            <a:ext cx="1428750" cy="1428750"/>
          </a:xfrm>
          <a:prstGeom prst="rect">
            <a:avLst/>
          </a:prstGeom>
          <a:noFill/>
        </p:spPr>
        <p:txBody>
          <a:bodyPr/>
          <a:lstStyle/>
          <a:p>
            <a:endParaRPr lang="en-US"/>
          </a:p>
        </p:txBody>
      </p:sp>
      <p:pic>
        <p:nvPicPr>
          <p:cNvPr id="157706" name="Picture 10" descr="Photograph of Daylight Compact Portable Task Lamp available from MaxiAids, $55.">
            <a:hlinkClick r:id="rId4"/>
          </p:cNvPr>
          <p:cNvPicPr>
            <a:picLocks noChangeAspect="1" noChangeArrowheads="1"/>
          </p:cNvPicPr>
          <p:nvPr/>
        </p:nvPicPr>
        <p:blipFill>
          <a:blip r:embed="rId5"/>
          <a:srcRect/>
          <a:stretch>
            <a:fillRect/>
          </a:stretch>
        </p:blipFill>
        <p:spPr bwMode="auto">
          <a:xfrm>
            <a:off x="180975" y="5057775"/>
            <a:ext cx="1647825" cy="1647825"/>
          </a:xfrm>
          <a:prstGeom prst="rect">
            <a:avLst/>
          </a:prstGeom>
          <a:noFill/>
        </p:spPr>
      </p:pic>
      <p:pic>
        <p:nvPicPr>
          <p:cNvPr id="157714" name="Picture 18" descr="Photograph of the Daylight Compact Lamp in the open position - Maxiaids, $42">
            <a:hlinkClick r:id="rId6"/>
          </p:cNvPr>
          <p:cNvPicPr>
            <a:picLocks noChangeAspect="1" noChangeArrowheads="1"/>
          </p:cNvPicPr>
          <p:nvPr/>
        </p:nvPicPr>
        <p:blipFill>
          <a:blip r:embed="rId7"/>
          <a:srcRect/>
          <a:stretch>
            <a:fillRect/>
          </a:stretch>
        </p:blipFill>
        <p:spPr bwMode="auto">
          <a:xfrm>
            <a:off x="4572000" y="2190750"/>
            <a:ext cx="2362200" cy="2362200"/>
          </a:xfrm>
          <a:prstGeom prst="rect">
            <a:avLst/>
          </a:prstGeom>
          <a:noFill/>
        </p:spPr>
      </p:pic>
      <p:pic>
        <p:nvPicPr>
          <p:cNvPr id="157712" name="Picture 16" descr="Photograph of the Daylight Compact Lamp in closed position for transport - Maxiaids, $42">
            <a:hlinkClick r:id="rId8"/>
          </p:cNvPr>
          <p:cNvPicPr>
            <a:picLocks noChangeAspect="1" noChangeArrowheads="1"/>
          </p:cNvPicPr>
          <p:nvPr/>
        </p:nvPicPr>
        <p:blipFill>
          <a:blip r:embed="rId9"/>
          <a:srcRect/>
          <a:stretch>
            <a:fillRect/>
          </a:stretch>
        </p:blipFill>
        <p:spPr bwMode="auto">
          <a:xfrm>
            <a:off x="7038975" y="3533775"/>
            <a:ext cx="1876425" cy="1876425"/>
          </a:xfrm>
          <a:prstGeom prst="rect">
            <a:avLst/>
          </a:prstGeom>
          <a:noFill/>
        </p:spPr>
      </p:pic>
      <p:pic>
        <p:nvPicPr>
          <p:cNvPr id="157718" name="Picture 22" descr="Photograph of 13 Watt Vision Saver Plus Desk Lamp, available from Independent Living Aids (ILA), $65"/>
          <p:cNvPicPr>
            <a:picLocks noChangeAspect="1" noChangeArrowheads="1"/>
          </p:cNvPicPr>
          <p:nvPr/>
        </p:nvPicPr>
        <p:blipFill>
          <a:blip r:embed="rId10"/>
          <a:srcRect/>
          <a:stretch>
            <a:fillRect/>
          </a:stretch>
        </p:blipFill>
        <p:spPr bwMode="auto">
          <a:xfrm>
            <a:off x="171450" y="2914650"/>
            <a:ext cx="1733550" cy="1733550"/>
          </a:xfrm>
          <a:prstGeom prst="rect">
            <a:avLst/>
          </a:prstGeom>
          <a:noFill/>
        </p:spPr>
      </p:pic>
      <p:pic>
        <p:nvPicPr>
          <p:cNvPr id="157719" name="Picture 23" descr="Photograph of 13 Watt True Color Desk Lamp On a Swivel Base by OTT-LITE, available from Independent Living Aids (ILA).  It is also available with a 2X 2.5 x 2 inch diameter magnifier that folds compactly into its head. $69"/>
          <p:cNvPicPr>
            <a:picLocks noChangeAspect="1" noChangeArrowheads="1"/>
          </p:cNvPicPr>
          <p:nvPr/>
        </p:nvPicPr>
        <p:blipFill>
          <a:blip r:embed="rId11"/>
          <a:srcRect/>
          <a:stretch>
            <a:fillRect/>
          </a:stretch>
        </p:blipFill>
        <p:spPr bwMode="auto">
          <a:xfrm>
            <a:off x="2209800" y="3505200"/>
            <a:ext cx="2095500" cy="2095500"/>
          </a:xfrm>
          <a:prstGeom prst="rect">
            <a:avLst/>
          </a:prstGeom>
          <a:noFill/>
        </p:spPr>
      </p:pic>
      <p:pic>
        <p:nvPicPr>
          <p:cNvPr id="157721" name="Picture 25" descr="Photograph of the Carry Case for Compact Lamp by Daylight - MaxiAids, $15">
            <a:hlinkClick r:id="rId12"/>
          </p:cNvPr>
          <p:cNvPicPr>
            <a:picLocks noChangeAspect="1" noChangeArrowheads="1"/>
          </p:cNvPicPr>
          <p:nvPr/>
        </p:nvPicPr>
        <p:blipFill>
          <a:blip r:embed="rId13"/>
          <a:srcRect/>
          <a:stretch>
            <a:fillRect/>
          </a:stretch>
        </p:blipFill>
        <p:spPr bwMode="auto">
          <a:xfrm>
            <a:off x="4876800" y="4876800"/>
            <a:ext cx="1905000" cy="1905000"/>
          </a:xfrm>
          <a:prstGeom prst="rect">
            <a:avLst/>
          </a:prstGeom>
          <a:noFill/>
        </p:spPr>
      </p:pic>
      <p:pic>
        <p:nvPicPr>
          <p:cNvPr id="157724" name="Picture 28" descr="Photograph of the Verilux Portable Deluxe Full Spectrum Lamp - MaxiAids, $90, 27w=150w">
            <a:hlinkClick r:id="rId14"/>
          </p:cNvPr>
          <p:cNvPicPr>
            <a:picLocks noChangeAspect="1" noChangeArrowheads="1"/>
          </p:cNvPicPr>
          <p:nvPr/>
        </p:nvPicPr>
        <p:blipFill>
          <a:blip r:embed="rId15"/>
          <a:srcRect/>
          <a:stretch>
            <a:fillRect/>
          </a:stretch>
        </p:blipFill>
        <p:spPr bwMode="auto">
          <a:xfrm>
            <a:off x="6934200" y="152400"/>
            <a:ext cx="2057400" cy="20574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dissolve">
                                      <p:cBhvr>
                                        <p:cTn id="7" dur="500"/>
                                        <p:tgtEl>
                                          <p:spTgt spid="157699">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157719"/>
                                        </p:tgtEl>
                                        <p:attrNameLst>
                                          <p:attrName>style.visibility</p:attrName>
                                        </p:attrNameLst>
                                      </p:cBhvr>
                                      <p:to>
                                        <p:strVal val="visible"/>
                                      </p:to>
                                    </p:set>
                                    <p:animEffect transition="in" filter="strips(downLeft)">
                                      <p:cBhvr>
                                        <p:cTn id="10" dur="500"/>
                                        <p:tgtEl>
                                          <p:spTgt spid="157719"/>
                                        </p:tgtEl>
                                      </p:cBhvr>
                                    </p:animEffect>
                                  </p:childTnLst>
                                </p:cTn>
                              </p:par>
                              <p:par>
                                <p:cTn id="11" presetID="21" presetClass="entr" presetSubtype="4" fill="hold" nodeType="withEffect">
                                  <p:stCondLst>
                                    <p:cond delay="0"/>
                                  </p:stCondLst>
                                  <p:childTnLst>
                                    <p:set>
                                      <p:cBhvr>
                                        <p:cTn id="12" dur="1" fill="hold">
                                          <p:stCondLst>
                                            <p:cond delay="0"/>
                                          </p:stCondLst>
                                        </p:cTn>
                                        <p:tgtEl>
                                          <p:spTgt spid="157712"/>
                                        </p:tgtEl>
                                        <p:attrNameLst>
                                          <p:attrName>style.visibility</p:attrName>
                                        </p:attrNameLst>
                                      </p:cBhvr>
                                      <p:to>
                                        <p:strVal val="visible"/>
                                      </p:to>
                                    </p:set>
                                    <p:animEffect transition="in" filter="wheel(4)">
                                      <p:cBhvr>
                                        <p:cTn id="13" dur="2000"/>
                                        <p:tgtEl>
                                          <p:spTgt spid="157712"/>
                                        </p:tgtEl>
                                      </p:cBhvr>
                                    </p:animEffect>
                                  </p:childTnLst>
                                </p:cTn>
                              </p:par>
                              <p:par>
                                <p:cTn id="14" presetID="55" presetClass="entr" presetSubtype="0" fill="hold" nodeType="withEffect">
                                  <p:stCondLst>
                                    <p:cond delay="0"/>
                                  </p:stCondLst>
                                  <p:childTnLst>
                                    <p:set>
                                      <p:cBhvr>
                                        <p:cTn id="15" dur="1" fill="hold">
                                          <p:stCondLst>
                                            <p:cond delay="0"/>
                                          </p:stCondLst>
                                        </p:cTn>
                                        <p:tgtEl>
                                          <p:spTgt spid="157724"/>
                                        </p:tgtEl>
                                        <p:attrNameLst>
                                          <p:attrName>style.visibility</p:attrName>
                                        </p:attrNameLst>
                                      </p:cBhvr>
                                      <p:to>
                                        <p:strVal val="visible"/>
                                      </p:to>
                                    </p:set>
                                    <p:anim calcmode="lin" valueType="num">
                                      <p:cBhvr>
                                        <p:cTn id="16" dur="1000" fill="hold"/>
                                        <p:tgtEl>
                                          <p:spTgt spid="157724"/>
                                        </p:tgtEl>
                                        <p:attrNameLst>
                                          <p:attrName>ppt_w</p:attrName>
                                        </p:attrNameLst>
                                      </p:cBhvr>
                                      <p:tavLst>
                                        <p:tav tm="0">
                                          <p:val>
                                            <p:strVal val="#ppt_w*0.70"/>
                                          </p:val>
                                        </p:tav>
                                        <p:tav tm="100000">
                                          <p:val>
                                            <p:strVal val="#ppt_w"/>
                                          </p:val>
                                        </p:tav>
                                      </p:tavLst>
                                    </p:anim>
                                    <p:anim calcmode="lin" valueType="num">
                                      <p:cBhvr>
                                        <p:cTn id="17" dur="1000" fill="hold"/>
                                        <p:tgtEl>
                                          <p:spTgt spid="157724"/>
                                        </p:tgtEl>
                                        <p:attrNameLst>
                                          <p:attrName>ppt_h</p:attrName>
                                        </p:attrNameLst>
                                      </p:cBhvr>
                                      <p:tavLst>
                                        <p:tav tm="0">
                                          <p:val>
                                            <p:strVal val="#ppt_h"/>
                                          </p:val>
                                        </p:tav>
                                        <p:tav tm="100000">
                                          <p:val>
                                            <p:strVal val="#ppt_h"/>
                                          </p:val>
                                        </p:tav>
                                      </p:tavLst>
                                    </p:anim>
                                    <p:animEffect transition="in" filter="fade">
                                      <p:cBhvr>
                                        <p:cTn id="18" dur="1000"/>
                                        <p:tgtEl>
                                          <p:spTgt spid="157724"/>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57699">
                                            <p:txEl>
                                              <p:pRg st="1" end="1"/>
                                            </p:txEl>
                                          </p:spTgt>
                                        </p:tgtEl>
                                        <p:attrNameLst>
                                          <p:attrName>style.visibility</p:attrName>
                                        </p:attrNameLst>
                                      </p:cBhvr>
                                      <p:to>
                                        <p:strVal val="visible"/>
                                      </p:to>
                                    </p:set>
                                    <p:animEffect transition="in" filter="dissolve">
                                      <p:cBhvr>
                                        <p:cTn id="22" dur="500"/>
                                        <p:tgtEl>
                                          <p:spTgt spid="157699">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7706"/>
                                        </p:tgtEl>
                                        <p:attrNameLst>
                                          <p:attrName>style.visibility</p:attrName>
                                        </p:attrNameLst>
                                      </p:cBhvr>
                                      <p:to>
                                        <p:strVal val="visible"/>
                                      </p:to>
                                    </p:set>
                                    <p:animEffect transition="in" filter="fade">
                                      <p:cBhvr>
                                        <p:cTn id="25" dur="2000"/>
                                        <p:tgtEl>
                                          <p:spTgt spid="157706"/>
                                        </p:tgtEl>
                                      </p:cBhvr>
                                    </p:animEffect>
                                  </p:childTnLst>
                                </p:cTn>
                              </p:par>
                            </p:childTnLst>
                          </p:cTn>
                        </p:par>
                        <p:par>
                          <p:cTn id="26" fill="hold">
                            <p:stCondLst>
                              <p:cond delay="4000"/>
                            </p:stCondLst>
                            <p:childTnLst>
                              <p:par>
                                <p:cTn id="27" presetID="53" presetClass="entr" presetSubtype="0" fill="hold" nodeType="afterEffect">
                                  <p:stCondLst>
                                    <p:cond delay="0"/>
                                  </p:stCondLst>
                                  <p:childTnLst>
                                    <p:set>
                                      <p:cBhvr>
                                        <p:cTn id="28" dur="1" fill="hold">
                                          <p:stCondLst>
                                            <p:cond delay="0"/>
                                          </p:stCondLst>
                                        </p:cTn>
                                        <p:tgtEl>
                                          <p:spTgt spid="157714"/>
                                        </p:tgtEl>
                                        <p:attrNameLst>
                                          <p:attrName>style.visibility</p:attrName>
                                        </p:attrNameLst>
                                      </p:cBhvr>
                                      <p:to>
                                        <p:strVal val="visible"/>
                                      </p:to>
                                    </p:set>
                                    <p:anim calcmode="lin" valueType="num">
                                      <p:cBhvr>
                                        <p:cTn id="29" dur="500" fill="hold"/>
                                        <p:tgtEl>
                                          <p:spTgt spid="157714"/>
                                        </p:tgtEl>
                                        <p:attrNameLst>
                                          <p:attrName>ppt_w</p:attrName>
                                        </p:attrNameLst>
                                      </p:cBhvr>
                                      <p:tavLst>
                                        <p:tav tm="0">
                                          <p:val>
                                            <p:fltVal val="0"/>
                                          </p:val>
                                        </p:tav>
                                        <p:tav tm="100000">
                                          <p:val>
                                            <p:strVal val="#ppt_w"/>
                                          </p:val>
                                        </p:tav>
                                      </p:tavLst>
                                    </p:anim>
                                    <p:anim calcmode="lin" valueType="num">
                                      <p:cBhvr>
                                        <p:cTn id="30" dur="500" fill="hold"/>
                                        <p:tgtEl>
                                          <p:spTgt spid="157714"/>
                                        </p:tgtEl>
                                        <p:attrNameLst>
                                          <p:attrName>ppt_h</p:attrName>
                                        </p:attrNameLst>
                                      </p:cBhvr>
                                      <p:tavLst>
                                        <p:tav tm="0">
                                          <p:val>
                                            <p:fltVal val="0"/>
                                          </p:val>
                                        </p:tav>
                                        <p:tav tm="100000">
                                          <p:val>
                                            <p:strVal val="#ppt_h"/>
                                          </p:val>
                                        </p:tav>
                                      </p:tavLst>
                                    </p:anim>
                                    <p:animEffect transition="in" filter="fade">
                                      <p:cBhvr>
                                        <p:cTn id="31" dur="500"/>
                                        <p:tgtEl>
                                          <p:spTgt spid="157714"/>
                                        </p:tgtEl>
                                      </p:cBhvr>
                                    </p:animEffect>
                                  </p:childTnLst>
                                </p:cTn>
                              </p:par>
                            </p:childTnLst>
                          </p:cTn>
                        </p:par>
                        <p:par>
                          <p:cTn id="32" fill="hold">
                            <p:stCondLst>
                              <p:cond delay="4500"/>
                            </p:stCondLst>
                            <p:childTnLst>
                              <p:par>
                                <p:cTn id="33" presetID="50" presetClass="entr" presetSubtype="0" decel="100000" fill="hold" nodeType="afterEffect">
                                  <p:stCondLst>
                                    <p:cond delay="0"/>
                                  </p:stCondLst>
                                  <p:childTnLst>
                                    <p:set>
                                      <p:cBhvr>
                                        <p:cTn id="34" dur="1" fill="hold">
                                          <p:stCondLst>
                                            <p:cond delay="0"/>
                                          </p:stCondLst>
                                        </p:cTn>
                                        <p:tgtEl>
                                          <p:spTgt spid="157718"/>
                                        </p:tgtEl>
                                        <p:attrNameLst>
                                          <p:attrName>style.visibility</p:attrName>
                                        </p:attrNameLst>
                                      </p:cBhvr>
                                      <p:to>
                                        <p:strVal val="visible"/>
                                      </p:to>
                                    </p:set>
                                    <p:anim calcmode="lin" valueType="num">
                                      <p:cBhvr>
                                        <p:cTn id="35" dur="1000" fill="hold"/>
                                        <p:tgtEl>
                                          <p:spTgt spid="157718"/>
                                        </p:tgtEl>
                                        <p:attrNameLst>
                                          <p:attrName>ppt_w</p:attrName>
                                        </p:attrNameLst>
                                      </p:cBhvr>
                                      <p:tavLst>
                                        <p:tav tm="0">
                                          <p:val>
                                            <p:strVal val="#ppt_w+.3"/>
                                          </p:val>
                                        </p:tav>
                                        <p:tav tm="100000">
                                          <p:val>
                                            <p:strVal val="#ppt_w"/>
                                          </p:val>
                                        </p:tav>
                                      </p:tavLst>
                                    </p:anim>
                                    <p:anim calcmode="lin" valueType="num">
                                      <p:cBhvr>
                                        <p:cTn id="36" dur="1000" fill="hold"/>
                                        <p:tgtEl>
                                          <p:spTgt spid="157718"/>
                                        </p:tgtEl>
                                        <p:attrNameLst>
                                          <p:attrName>ppt_h</p:attrName>
                                        </p:attrNameLst>
                                      </p:cBhvr>
                                      <p:tavLst>
                                        <p:tav tm="0">
                                          <p:val>
                                            <p:strVal val="#ppt_h"/>
                                          </p:val>
                                        </p:tav>
                                        <p:tav tm="100000">
                                          <p:val>
                                            <p:strVal val="#ppt_h"/>
                                          </p:val>
                                        </p:tav>
                                      </p:tavLst>
                                    </p:anim>
                                    <p:animEffect transition="in" filter="fade">
                                      <p:cBhvr>
                                        <p:cTn id="37" dur="1000"/>
                                        <p:tgtEl>
                                          <p:spTgt spid="157718"/>
                                        </p:tgtEl>
                                      </p:cBhvr>
                                    </p:animEffect>
                                  </p:childTnLst>
                                </p:cTn>
                              </p:par>
                            </p:childTnLst>
                          </p:cTn>
                        </p:par>
                        <p:par>
                          <p:cTn id="38" fill="hold">
                            <p:stCondLst>
                              <p:cond delay="5500"/>
                            </p:stCondLst>
                            <p:childTnLst>
                              <p:par>
                                <p:cTn id="39" presetID="42" presetClass="entr" presetSubtype="0" fill="hold" nodeType="afterEffect">
                                  <p:stCondLst>
                                    <p:cond delay="0"/>
                                  </p:stCondLst>
                                  <p:childTnLst>
                                    <p:set>
                                      <p:cBhvr>
                                        <p:cTn id="40" dur="1" fill="hold">
                                          <p:stCondLst>
                                            <p:cond delay="0"/>
                                          </p:stCondLst>
                                        </p:cTn>
                                        <p:tgtEl>
                                          <p:spTgt spid="157721"/>
                                        </p:tgtEl>
                                        <p:attrNameLst>
                                          <p:attrName>style.visibility</p:attrName>
                                        </p:attrNameLst>
                                      </p:cBhvr>
                                      <p:to>
                                        <p:strVal val="visible"/>
                                      </p:to>
                                    </p:set>
                                    <p:animEffect transition="in" filter="fade">
                                      <p:cBhvr>
                                        <p:cTn id="41" dur="1000"/>
                                        <p:tgtEl>
                                          <p:spTgt spid="157721"/>
                                        </p:tgtEl>
                                      </p:cBhvr>
                                    </p:animEffect>
                                    <p:anim calcmode="lin" valueType="num">
                                      <p:cBhvr>
                                        <p:cTn id="42" dur="1000" fill="hold"/>
                                        <p:tgtEl>
                                          <p:spTgt spid="157721"/>
                                        </p:tgtEl>
                                        <p:attrNameLst>
                                          <p:attrName>ppt_x</p:attrName>
                                        </p:attrNameLst>
                                      </p:cBhvr>
                                      <p:tavLst>
                                        <p:tav tm="0">
                                          <p:val>
                                            <p:strVal val="#ppt_x"/>
                                          </p:val>
                                        </p:tav>
                                        <p:tav tm="100000">
                                          <p:val>
                                            <p:strVal val="#ppt_x"/>
                                          </p:val>
                                        </p:tav>
                                      </p:tavLst>
                                    </p:anim>
                                    <p:anim calcmode="lin" valueType="num">
                                      <p:cBhvr>
                                        <p:cTn id="43" dur="1000" fill="hold"/>
                                        <p:tgtEl>
                                          <p:spTgt spid="1577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54" name="Picture 34" descr="Photograph of the 8-LED Portable Emergency Wall/Desk Light from MaxiAids, $13">
            <a:hlinkClick r:id="rId4"/>
          </p:cNvPr>
          <p:cNvPicPr>
            <a:picLocks noChangeAspect="1" noChangeArrowheads="1"/>
          </p:cNvPicPr>
          <p:nvPr/>
        </p:nvPicPr>
        <p:blipFill>
          <a:blip r:embed="rId5"/>
          <a:srcRect/>
          <a:stretch>
            <a:fillRect/>
          </a:stretch>
        </p:blipFill>
        <p:spPr bwMode="auto">
          <a:xfrm>
            <a:off x="1676400" y="1733550"/>
            <a:ext cx="2838450" cy="2838450"/>
          </a:xfrm>
          <a:prstGeom prst="rect">
            <a:avLst/>
          </a:prstGeom>
          <a:noFill/>
        </p:spPr>
      </p:pic>
      <p:sp>
        <p:nvSpPr>
          <p:cNvPr id="158722" name="Rectangle 2"/>
          <p:cNvSpPr>
            <a:spLocks noGrp="1" noChangeArrowheads="1"/>
          </p:cNvSpPr>
          <p:nvPr>
            <p:ph type="title"/>
          </p:nvPr>
        </p:nvSpPr>
        <p:spPr>
          <a:xfrm>
            <a:off x="76200" y="0"/>
            <a:ext cx="8229600" cy="1139825"/>
          </a:xfrm>
        </p:spPr>
        <p:txBody>
          <a:bodyPr/>
          <a:lstStyle/>
          <a:p>
            <a:r>
              <a:rPr lang="en-US"/>
              <a:t>Task Lighting</a:t>
            </a:r>
          </a:p>
        </p:txBody>
      </p:sp>
      <p:sp>
        <p:nvSpPr>
          <p:cNvPr id="158723" name="Rectangle 3"/>
          <p:cNvSpPr>
            <a:spLocks noGrp="1" noChangeArrowheads="1"/>
          </p:cNvSpPr>
          <p:nvPr>
            <p:ph type="body" idx="1"/>
          </p:nvPr>
        </p:nvSpPr>
        <p:spPr>
          <a:xfrm>
            <a:off x="-76200" y="1143000"/>
            <a:ext cx="7010400" cy="3276600"/>
          </a:xfrm>
        </p:spPr>
        <p:txBody>
          <a:bodyPr/>
          <a:lstStyle/>
          <a:p>
            <a:r>
              <a:rPr lang="en-US"/>
              <a:t>Battery powered book lights</a:t>
            </a:r>
          </a:p>
        </p:txBody>
      </p:sp>
      <p:sp>
        <p:nvSpPr>
          <p:cNvPr id="158724" name="AutoShape 4" descr="Product Image - click to enlarge"/>
          <p:cNvSpPr>
            <a:spLocks noChangeAspect="1" noChangeArrowheads="1"/>
          </p:cNvSpPr>
          <p:nvPr/>
        </p:nvSpPr>
        <p:spPr bwMode="auto">
          <a:xfrm>
            <a:off x="3857625" y="2714625"/>
            <a:ext cx="1428750" cy="1428750"/>
          </a:xfrm>
          <a:prstGeom prst="rect">
            <a:avLst/>
          </a:prstGeom>
          <a:noFill/>
        </p:spPr>
        <p:txBody>
          <a:bodyPr/>
          <a:lstStyle/>
          <a:p>
            <a:endParaRPr lang="en-US" i="0"/>
          </a:p>
        </p:txBody>
      </p:sp>
      <p:pic>
        <p:nvPicPr>
          <p:cNvPr id="158741" name="Picture 21" descr="Photograph of the Itty Bitty Book Light - MaxiAids, $18">
            <a:hlinkClick r:id="rId6"/>
          </p:cNvPr>
          <p:cNvPicPr>
            <a:picLocks noChangeAspect="1" noChangeArrowheads="1"/>
          </p:cNvPicPr>
          <p:nvPr/>
        </p:nvPicPr>
        <p:blipFill>
          <a:blip r:embed="rId7"/>
          <a:srcRect/>
          <a:stretch>
            <a:fillRect/>
          </a:stretch>
        </p:blipFill>
        <p:spPr bwMode="auto">
          <a:xfrm>
            <a:off x="7086600" y="228600"/>
            <a:ext cx="1981200" cy="1981200"/>
          </a:xfrm>
          <a:prstGeom prst="rect">
            <a:avLst/>
          </a:prstGeom>
          <a:noFill/>
        </p:spPr>
      </p:pic>
      <p:pic>
        <p:nvPicPr>
          <p:cNvPr id="158743" name="Picture 23" descr="Photograph of the Verilux Full Spectrum Book and Travel Light - MaxiAids, $20">
            <a:hlinkClick r:id="rId8"/>
          </p:cNvPr>
          <p:cNvPicPr>
            <a:picLocks noChangeAspect="1" noChangeArrowheads="1"/>
          </p:cNvPicPr>
          <p:nvPr/>
        </p:nvPicPr>
        <p:blipFill>
          <a:blip r:embed="rId9"/>
          <a:srcRect/>
          <a:stretch>
            <a:fillRect/>
          </a:stretch>
        </p:blipFill>
        <p:spPr bwMode="auto">
          <a:xfrm>
            <a:off x="6553200" y="4038600"/>
            <a:ext cx="2590800" cy="2590800"/>
          </a:xfrm>
          <a:prstGeom prst="rect">
            <a:avLst/>
          </a:prstGeom>
          <a:noFill/>
        </p:spPr>
      </p:pic>
      <p:pic>
        <p:nvPicPr>
          <p:cNvPr id="158745" name="Picture 25" descr="Photograph of the Verilux Full Spectrum Book and Travel Light with its carrying case - MaxiAids, $20">
            <a:hlinkClick r:id="rId10"/>
          </p:cNvPr>
          <p:cNvPicPr>
            <a:picLocks noChangeAspect="1" noChangeArrowheads="1"/>
          </p:cNvPicPr>
          <p:nvPr/>
        </p:nvPicPr>
        <p:blipFill>
          <a:blip r:embed="rId11"/>
          <a:srcRect/>
          <a:stretch>
            <a:fillRect/>
          </a:stretch>
        </p:blipFill>
        <p:spPr bwMode="auto">
          <a:xfrm>
            <a:off x="4572000" y="4495800"/>
            <a:ext cx="2133600" cy="2133600"/>
          </a:xfrm>
          <a:prstGeom prst="rect">
            <a:avLst/>
          </a:prstGeom>
          <a:noFill/>
        </p:spPr>
      </p:pic>
      <p:pic>
        <p:nvPicPr>
          <p:cNvPr id="158747" name="Picture 27" descr="Photograph of the Verilux Full Spectrum Book and Travel Light folded for storage and sitting in the palm of a person's hand to show relative size - MaxiAids, $20">
            <a:hlinkClick r:id="rId12"/>
          </p:cNvPr>
          <p:cNvPicPr>
            <a:picLocks noChangeAspect="1" noChangeArrowheads="1"/>
          </p:cNvPicPr>
          <p:nvPr/>
        </p:nvPicPr>
        <p:blipFill>
          <a:blip r:embed="rId13"/>
          <a:srcRect/>
          <a:stretch>
            <a:fillRect/>
          </a:stretch>
        </p:blipFill>
        <p:spPr bwMode="auto">
          <a:xfrm>
            <a:off x="2895600" y="4848225"/>
            <a:ext cx="1752600" cy="1752600"/>
          </a:xfrm>
          <a:prstGeom prst="rect">
            <a:avLst/>
          </a:prstGeom>
          <a:noFill/>
        </p:spPr>
      </p:pic>
      <p:pic>
        <p:nvPicPr>
          <p:cNvPr id="158749" name="Picture 29" descr="Photograph of the Verilux Full Spectrum Book and Travel Light clipped onto a book to illustrate how it's used - MaxiAids, $20">
            <a:hlinkClick r:id="rId14"/>
          </p:cNvPr>
          <p:cNvPicPr>
            <a:picLocks noChangeAspect="1" noChangeArrowheads="1"/>
          </p:cNvPicPr>
          <p:nvPr/>
        </p:nvPicPr>
        <p:blipFill>
          <a:blip r:embed="rId15"/>
          <a:srcRect/>
          <a:stretch>
            <a:fillRect/>
          </a:stretch>
        </p:blipFill>
        <p:spPr bwMode="auto">
          <a:xfrm>
            <a:off x="228600" y="4495800"/>
            <a:ext cx="2028825" cy="2028825"/>
          </a:xfrm>
          <a:prstGeom prst="rect">
            <a:avLst/>
          </a:prstGeom>
          <a:noFill/>
        </p:spPr>
      </p:pic>
      <p:pic>
        <p:nvPicPr>
          <p:cNvPr id="158751" name="Picture 31" descr="Photograph of the Verilux PageLight Natural Spectrum Flat Panel Glare Free LED Light - MaxiAids, $20">
            <a:hlinkClick r:id="rId16"/>
          </p:cNvPr>
          <p:cNvPicPr>
            <a:picLocks noChangeAspect="1" noChangeArrowheads="1"/>
          </p:cNvPicPr>
          <p:nvPr/>
        </p:nvPicPr>
        <p:blipFill>
          <a:blip r:embed="rId17"/>
          <a:srcRect/>
          <a:stretch>
            <a:fillRect/>
          </a:stretch>
        </p:blipFill>
        <p:spPr bwMode="auto">
          <a:xfrm>
            <a:off x="5029200" y="1828800"/>
            <a:ext cx="1981200" cy="19812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fade">
                                      <p:cBhvr>
                                        <p:cTn id="7" dur="1000"/>
                                        <p:tgtEl>
                                          <p:spTgt spid="158723">
                                            <p:txEl>
                                              <p:pRg st="0" end="0"/>
                                            </p:txEl>
                                          </p:spTgt>
                                        </p:tgtEl>
                                      </p:cBhvr>
                                    </p:animEffect>
                                    <p:anim calcmode="lin" valueType="num">
                                      <p:cBhvr>
                                        <p:cTn id="8" dur="10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872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58754"/>
                                        </p:tgtEl>
                                        <p:attrNameLst>
                                          <p:attrName>style.visibility</p:attrName>
                                        </p:attrNameLst>
                                      </p:cBhvr>
                                      <p:to>
                                        <p:strVal val="visible"/>
                                      </p:to>
                                    </p:set>
                                    <p:animEffect transition="in" filter="fade">
                                      <p:cBhvr>
                                        <p:cTn id="12" dur="1000"/>
                                        <p:tgtEl>
                                          <p:spTgt spid="158754"/>
                                        </p:tgtEl>
                                      </p:cBhvr>
                                    </p:animEffect>
                                    <p:anim calcmode="lin" valueType="num">
                                      <p:cBhvr>
                                        <p:cTn id="13" dur="1000" fill="hold"/>
                                        <p:tgtEl>
                                          <p:spTgt spid="158754"/>
                                        </p:tgtEl>
                                        <p:attrNameLst>
                                          <p:attrName>ppt_x</p:attrName>
                                        </p:attrNameLst>
                                      </p:cBhvr>
                                      <p:tavLst>
                                        <p:tav tm="0">
                                          <p:val>
                                            <p:strVal val="#ppt_x"/>
                                          </p:val>
                                        </p:tav>
                                        <p:tav tm="100000">
                                          <p:val>
                                            <p:strVal val="#ppt_x"/>
                                          </p:val>
                                        </p:tav>
                                      </p:tavLst>
                                    </p:anim>
                                    <p:anim calcmode="lin" valueType="num">
                                      <p:cBhvr>
                                        <p:cTn id="14" dur="1000" fill="hold"/>
                                        <p:tgtEl>
                                          <p:spTgt spid="158754"/>
                                        </p:tgtEl>
                                        <p:attrNameLst>
                                          <p:attrName>ppt_y</p:attrName>
                                        </p:attrNameLst>
                                      </p:cBhvr>
                                      <p:tavLst>
                                        <p:tav tm="0">
                                          <p:val>
                                            <p:strVal val="#ppt_y-.1"/>
                                          </p:val>
                                        </p:tav>
                                        <p:tav tm="100000">
                                          <p:val>
                                            <p:strVal val="#ppt_y"/>
                                          </p:val>
                                        </p:tav>
                                      </p:tavLst>
                                    </p:anim>
                                  </p:childTnLst>
                                </p:cTn>
                              </p:par>
                              <p:par>
                                <p:cTn id="15" presetID="29" presetClass="entr" presetSubtype="0" fill="hold" nodeType="withEffect">
                                  <p:stCondLst>
                                    <p:cond delay="0"/>
                                  </p:stCondLst>
                                  <p:childTnLst>
                                    <p:set>
                                      <p:cBhvr>
                                        <p:cTn id="16" dur="1" fill="hold">
                                          <p:stCondLst>
                                            <p:cond delay="0"/>
                                          </p:stCondLst>
                                        </p:cTn>
                                        <p:tgtEl>
                                          <p:spTgt spid="158749"/>
                                        </p:tgtEl>
                                        <p:attrNameLst>
                                          <p:attrName>style.visibility</p:attrName>
                                        </p:attrNameLst>
                                      </p:cBhvr>
                                      <p:to>
                                        <p:strVal val="visible"/>
                                      </p:to>
                                    </p:set>
                                    <p:anim calcmode="lin" valueType="num">
                                      <p:cBhvr>
                                        <p:cTn id="17" dur="1000" fill="hold"/>
                                        <p:tgtEl>
                                          <p:spTgt spid="158749"/>
                                        </p:tgtEl>
                                        <p:attrNameLst>
                                          <p:attrName>ppt_x</p:attrName>
                                        </p:attrNameLst>
                                      </p:cBhvr>
                                      <p:tavLst>
                                        <p:tav tm="0">
                                          <p:val>
                                            <p:strVal val="#ppt_x-.2"/>
                                          </p:val>
                                        </p:tav>
                                        <p:tav tm="100000">
                                          <p:val>
                                            <p:strVal val="#ppt_x"/>
                                          </p:val>
                                        </p:tav>
                                      </p:tavLst>
                                    </p:anim>
                                    <p:anim calcmode="lin" valueType="num">
                                      <p:cBhvr>
                                        <p:cTn id="18" dur="1000" fill="hold"/>
                                        <p:tgtEl>
                                          <p:spTgt spid="15874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8749"/>
                                        </p:tgtEl>
                                      </p:cBhvr>
                                    </p:animEffect>
                                  </p:childTnLst>
                                </p:cTn>
                              </p:par>
                            </p:childTnLst>
                          </p:cTn>
                        </p:par>
                        <p:par>
                          <p:cTn id="20" fill="hold">
                            <p:stCondLst>
                              <p:cond delay="1000"/>
                            </p:stCondLst>
                            <p:childTnLst>
                              <p:par>
                                <p:cTn id="21" presetID="37" presetClass="entr" presetSubtype="0" fill="hold" nodeType="afterEffect">
                                  <p:stCondLst>
                                    <p:cond delay="0"/>
                                  </p:stCondLst>
                                  <p:childTnLst>
                                    <p:set>
                                      <p:cBhvr>
                                        <p:cTn id="22" dur="1" fill="hold">
                                          <p:stCondLst>
                                            <p:cond delay="0"/>
                                          </p:stCondLst>
                                        </p:cTn>
                                        <p:tgtEl>
                                          <p:spTgt spid="158741"/>
                                        </p:tgtEl>
                                        <p:attrNameLst>
                                          <p:attrName>style.visibility</p:attrName>
                                        </p:attrNameLst>
                                      </p:cBhvr>
                                      <p:to>
                                        <p:strVal val="visible"/>
                                      </p:to>
                                    </p:set>
                                    <p:animEffect transition="in" filter="fade">
                                      <p:cBhvr>
                                        <p:cTn id="23" dur="1000"/>
                                        <p:tgtEl>
                                          <p:spTgt spid="158741"/>
                                        </p:tgtEl>
                                      </p:cBhvr>
                                    </p:animEffect>
                                    <p:anim calcmode="lin" valueType="num">
                                      <p:cBhvr>
                                        <p:cTn id="24" dur="1000" fill="hold"/>
                                        <p:tgtEl>
                                          <p:spTgt spid="158741"/>
                                        </p:tgtEl>
                                        <p:attrNameLst>
                                          <p:attrName>ppt_x</p:attrName>
                                        </p:attrNameLst>
                                      </p:cBhvr>
                                      <p:tavLst>
                                        <p:tav tm="0">
                                          <p:val>
                                            <p:strVal val="#ppt_x"/>
                                          </p:val>
                                        </p:tav>
                                        <p:tav tm="100000">
                                          <p:val>
                                            <p:strVal val="#ppt_x"/>
                                          </p:val>
                                        </p:tav>
                                      </p:tavLst>
                                    </p:anim>
                                    <p:anim calcmode="lin" valueType="num">
                                      <p:cBhvr>
                                        <p:cTn id="25" dur="900" decel="100000" fill="hold"/>
                                        <p:tgtEl>
                                          <p:spTgt spid="15874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8741"/>
                                        </p:tgtEl>
                                        <p:attrNameLst>
                                          <p:attrName>ppt_y</p:attrName>
                                        </p:attrNameLst>
                                      </p:cBhvr>
                                      <p:tavLst>
                                        <p:tav tm="0">
                                          <p:val>
                                            <p:strVal val="#ppt_y-.03"/>
                                          </p:val>
                                        </p:tav>
                                        <p:tav tm="100000">
                                          <p:val>
                                            <p:strVal val="#ppt_y"/>
                                          </p:val>
                                        </p:tav>
                                      </p:tavLst>
                                    </p:anim>
                                  </p:childTnLst>
                                </p:cTn>
                              </p:par>
                            </p:childTnLst>
                          </p:cTn>
                        </p:par>
                        <p:par>
                          <p:cTn id="27" fill="hold">
                            <p:stCondLst>
                              <p:cond delay="2000"/>
                            </p:stCondLst>
                            <p:childTnLst>
                              <p:par>
                                <p:cTn id="28" presetID="17" presetClass="entr" presetSubtype="10" fill="hold" nodeType="afterEffect">
                                  <p:stCondLst>
                                    <p:cond delay="0"/>
                                  </p:stCondLst>
                                  <p:childTnLst>
                                    <p:set>
                                      <p:cBhvr>
                                        <p:cTn id="29" dur="1" fill="hold">
                                          <p:stCondLst>
                                            <p:cond delay="0"/>
                                          </p:stCondLst>
                                        </p:cTn>
                                        <p:tgtEl>
                                          <p:spTgt spid="158751"/>
                                        </p:tgtEl>
                                        <p:attrNameLst>
                                          <p:attrName>style.visibility</p:attrName>
                                        </p:attrNameLst>
                                      </p:cBhvr>
                                      <p:to>
                                        <p:strVal val="visible"/>
                                      </p:to>
                                    </p:set>
                                    <p:anim calcmode="lin" valueType="num">
                                      <p:cBhvr>
                                        <p:cTn id="30" dur="500" fill="hold"/>
                                        <p:tgtEl>
                                          <p:spTgt spid="158751"/>
                                        </p:tgtEl>
                                        <p:attrNameLst>
                                          <p:attrName>ppt_w</p:attrName>
                                        </p:attrNameLst>
                                      </p:cBhvr>
                                      <p:tavLst>
                                        <p:tav tm="0">
                                          <p:val>
                                            <p:fltVal val="0"/>
                                          </p:val>
                                        </p:tav>
                                        <p:tav tm="100000">
                                          <p:val>
                                            <p:strVal val="#ppt_w"/>
                                          </p:val>
                                        </p:tav>
                                      </p:tavLst>
                                    </p:anim>
                                    <p:anim calcmode="lin" valueType="num">
                                      <p:cBhvr>
                                        <p:cTn id="31" dur="500" fill="hold"/>
                                        <p:tgtEl>
                                          <p:spTgt spid="158751"/>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2" presetClass="entr" presetSubtype="6" fill="hold" nodeType="afterEffect">
                                  <p:stCondLst>
                                    <p:cond delay="0"/>
                                  </p:stCondLst>
                                  <p:childTnLst>
                                    <p:set>
                                      <p:cBhvr>
                                        <p:cTn id="34" dur="1" fill="hold">
                                          <p:stCondLst>
                                            <p:cond delay="0"/>
                                          </p:stCondLst>
                                        </p:cTn>
                                        <p:tgtEl>
                                          <p:spTgt spid="158747"/>
                                        </p:tgtEl>
                                        <p:attrNameLst>
                                          <p:attrName>style.visibility</p:attrName>
                                        </p:attrNameLst>
                                      </p:cBhvr>
                                      <p:to>
                                        <p:strVal val="visible"/>
                                      </p:to>
                                    </p:set>
                                    <p:anim calcmode="lin" valueType="num">
                                      <p:cBhvr additive="base">
                                        <p:cTn id="35" dur="500" fill="hold"/>
                                        <p:tgtEl>
                                          <p:spTgt spid="158747"/>
                                        </p:tgtEl>
                                        <p:attrNameLst>
                                          <p:attrName>ppt_x</p:attrName>
                                        </p:attrNameLst>
                                      </p:cBhvr>
                                      <p:tavLst>
                                        <p:tav tm="0">
                                          <p:val>
                                            <p:strVal val="1+#ppt_w/2"/>
                                          </p:val>
                                        </p:tav>
                                        <p:tav tm="100000">
                                          <p:val>
                                            <p:strVal val="#ppt_x"/>
                                          </p:val>
                                        </p:tav>
                                      </p:tavLst>
                                    </p:anim>
                                    <p:anim calcmode="lin" valueType="num">
                                      <p:cBhvr additive="base">
                                        <p:cTn id="36" dur="500" fill="hold"/>
                                        <p:tgtEl>
                                          <p:spTgt spid="158747"/>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6" fill="hold" nodeType="afterEffect">
                                  <p:stCondLst>
                                    <p:cond delay="0"/>
                                  </p:stCondLst>
                                  <p:childTnLst>
                                    <p:set>
                                      <p:cBhvr>
                                        <p:cTn id="39" dur="1" fill="hold">
                                          <p:stCondLst>
                                            <p:cond delay="0"/>
                                          </p:stCondLst>
                                        </p:cTn>
                                        <p:tgtEl>
                                          <p:spTgt spid="158745"/>
                                        </p:tgtEl>
                                        <p:attrNameLst>
                                          <p:attrName>style.visibility</p:attrName>
                                        </p:attrNameLst>
                                      </p:cBhvr>
                                      <p:to>
                                        <p:strVal val="visible"/>
                                      </p:to>
                                    </p:set>
                                    <p:anim calcmode="lin" valueType="num">
                                      <p:cBhvr additive="base">
                                        <p:cTn id="40" dur="500" fill="hold"/>
                                        <p:tgtEl>
                                          <p:spTgt spid="158745"/>
                                        </p:tgtEl>
                                        <p:attrNameLst>
                                          <p:attrName>ppt_x</p:attrName>
                                        </p:attrNameLst>
                                      </p:cBhvr>
                                      <p:tavLst>
                                        <p:tav tm="0">
                                          <p:val>
                                            <p:strVal val="1+#ppt_w/2"/>
                                          </p:val>
                                        </p:tav>
                                        <p:tav tm="100000">
                                          <p:val>
                                            <p:strVal val="#ppt_x"/>
                                          </p:val>
                                        </p:tav>
                                      </p:tavLst>
                                    </p:anim>
                                    <p:anim calcmode="lin" valueType="num">
                                      <p:cBhvr additive="base">
                                        <p:cTn id="41" dur="500" fill="hold"/>
                                        <p:tgtEl>
                                          <p:spTgt spid="158745"/>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6" fill="hold" nodeType="afterEffect">
                                  <p:stCondLst>
                                    <p:cond delay="0"/>
                                  </p:stCondLst>
                                  <p:childTnLst>
                                    <p:set>
                                      <p:cBhvr>
                                        <p:cTn id="44" dur="1" fill="hold">
                                          <p:stCondLst>
                                            <p:cond delay="0"/>
                                          </p:stCondLst>
                                        </p:cTn>
                                        <p:tgtEl>
                                          <p:spTgt spid="158743"/>
                                        </p:tgtEl>
                                        <p:attrNameLst>
                                          <p:attrName>style.visibility</p:attrName>
                                        </p:attrNameLst>
                                      </p:cBhvr>
                                      <p:to>
                                        <p:strVal val="visible"/>
                                      </p:to>
                                    </p:set>
                                    <p:anim calcmode="lin" valueType="num">
                                      <p:cBhvr additive="base">
                                        <p:cTn id="45" dur="500" fill="hold"/>
                                        <p:tgtEl>
                                          <p:spTgt spid="158743"/>
                                        </p:tgtEl>
                                        <p:attrNameLst>
                                          <p:attrName>ppt_x</p:attrName>
                                        </p:attrNameLst>
                                      </p:cBhvr>
                                      <p:tavLst>
                                        <p:tav tm="0">
                                          <p:val>
                                            <p:strVal val="1+#ppt_w/2"/>
                                          </p:val>
                                        </p:tav>
                                        <p:tav tm="100000">
                                          <p:val>
                                            <p:strVal val="#ppt_x"/>
                                          </p:val>
                                        </p:tav>
                                      </p:tavLst>
                                    </p:anim>
                                    <p:anim calcmode="lin" valueType="num">
                                      <p:cBhvr additive="base">
                                        <p:cTn id="46" dur="500" fill="hold"/>
                                        <p:tgtEl>
                                          <p:spTgt spid="1587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Task Lighting</a:t>
            </a:r>
          </a:p>
        </p:txBody>
      </p:sp>
      <p:sp>
        <p:nvSpPr>
          <p:cNvPr id="156675" name="Rectangle 3"/>
          <p:cNvSpPr>
            <a:spLocks noGrp="1" noChangeArrowheads="1"/>
          </p:cNvSpPr>
          <p:nvPr>
            <p:ph type="body" idx="1"/>
          </p:nvPr>
        </p:nvSpPr>
        <p:spPr>
          <a:xfrm>
            <a:off x="-76200" y="1295400"/>
            <a:ext cx="6781800" cy="3276600"/>
          </a:xfrm>
        </p:spPr>
        <p:txBody>
          <a:bodyPr/>
          <a:lstStyle/>
          <a:p>
            <a:r>
              <a:rPr lang="en-US"/>
              <a:t>Verilux Travel Lamp Natural Spectrum Rechargeable Task Lamp with 11 Bright LED Bulbs</a:t>
            </a:r>
          </a:p>
          <a:p>
            <a:pPr lvl="1"/>
            <a:r>
              <a:rPr lang="en-US" i="1"/>
              <a:t>"Portable Light Uses A/C or Rechargeable Batteries"</a:t>
            </a:r>
            <a:r>
              <a:rPr lang="en-US"/>
              <a:t> </a:t>
            </a:r>
          </a:p>
        </p:txBody>
      </p:sp>
      <p:sp>
        <p:nvSpPr>
          <p:cNvPr id="156676" name="AutoShape 4" descr="Product Image - click to enlarge"/>
          <p:cNvSpPr>
            <a:spLocks noChangeAspect="1" noChangeArrowheads="1"/>
          </p:cNvSpPr>
          <p:nvPr/>
        </p:nvSpPr>
        <p:spPr bwMode="auto">
          <a:xfrm>
            <a:off x="3857625" y="2714625"/>
            <a:ext cx="1428750" cy="1428750"/>
          </a:xfrm>
          <a:prstGeom prst="rect">
            <a:avLst/>
          </a:prstGeom>
          <a:noFill/>
        </p:spPr>
        <p:txBody>
          <a:bodyPr/>
          <a:lstStyle/>
          <a:p>
            <a:endParaRPr lang="en-US"/>
          </a:p>
        </p:txBody>
      </p:sp>
      <p:pic>
        <p:nvPicPr>
          <p:cNvPr id="156679" name="Picture 7" descr="Photograph of the Verilux Rechargeable Travel Lamp, illustrating how the head can be adjusted to various positions. This light has 11 Bright LED Bulbs, available from MaxiAids, ILA, Walgreens, &amp; others, $30."/>
          <p:cNvPicPr>
            <a:picLocks noChangeAspect="1" noChangeArrowheads="1"/>
          </p:cNvPicPr>
          <p:nvPr/>
        </p:nvPicPr>
        <p:blipFill>
          <a:blip r:embed="rId4"/>
          <a:srcRect/>
          <a:stretch>
            <a:fillRect/>
          </a:stretch>
        </p:blipFill>
        <p:spPr bwMode="auto">
          <a:xfrm>
            <a:off x="457200" y="4495800"/>
            <a:ext cx="2247900" cy="2247900"/>
          </a:xfrm>
          <a:prstGeom prst="rect">
            <a:avLst/>
          </a:prstGeom>
          <a:noFill/>
        </p:spPr>
      </p:pic>
      <p:pic>
        <p:nvPicPr>
          <p:cNvPr id="156684" name="Picture 12" descr="Photograph of the Verilux Travel Lamp Natural Spectrum Rechargeable Task Lamp imposed over a photo of an RV going down a scenic mountain road. This light has 11 Bright LED Bulbs, available from MaxiAids, ILA, Walgreens, &amp; others, $30."/>
          <p:cNvPicPr>
            <a:picLocks noChangeAspect="1" noChangeArrowheads="1"/>
          </p:cNvPicPr>
          <p:nvPr/>
        </p:nvPicPr>
        <p:blipFill>
          <a:blip r:embed="rId5"/>
          <a:srcRect/>
          <a:stretch>
            <a:fillRect/>
          </a:stretch>
        </p:blipFill>
        <p:spPr bwMode="auto">
          <a:xfrm>
            <a:off x="6916738" y="228600"/>
            <a:ext cx="1770062" cy="3429000"/>
          </a:xfrm>
          <a:prstGeom prst="rect">
            <a:avLst/>
          </a:prstGeom>
          <a:noFill/>
        </p:spPr>
      </p:pic>
      <p:pic>
        <p:nvPicPr>
          <p:cNvPr id="156686" name="Picture 14" descr="Photograph of the Verilux Travel Lamp Natural Spectrum Rechargeable Task Lamp in the folded position for transport. This light has 11 Bright LED Bulbs, available from MaxiAids, ILA, Walgreens, &amp; others, $30.">
            <a:hlinkClick r:id="rId6"/>
          </p:cNvPr>
          <p:cNvPicPr>
            <a:picLocks noChangeAspect="1" noChangeArrowheads="1"/>
          </p:cNvPicPr>
          <p:nvPr/>
        </p:nvPicPr>
        <p:blipFill>
          <a:blip r:embed="rId7"/>
          <a:srcRect/>
          <a:stretch>
            <a:fillRect/>
          </a:stretch>
        </p:blipFill>
        <p:spPr bwMode="auto">
          <a:xfrm>
            <a:off x="6019800" y="3981450"/>
            <a:ext cx="2743200" cy="2743200"/>
          </a:xfrm>
          <a:prstGeom prst="rect">
            <a:avLst/>
          </a:prstGeom>
          <a:noFill/>
        </p:spPr>
      </p:pic>
      <p:pic>
        <p:nvPicPr>
          <p:cNvPr id="156688" name="Picture 16" descr="Verilux Travel Lamp Natural Spectrum Rechargeable Task Lamp with 11 Bright LED Bulbs">
            <a:hlinkClick r:id="rId8"/>
          </p:cNvPr>
          <p:cNvPicPr>
            <a:picLocks noChangeAspect="1" noChangeArrowheads="1"/>
          </p:cNvPicPr>
          <p:nvPr/>
        </p:nvPicPr>
        <p:blipFill>
          <a:blip r:embed="rId9"/>
          <a:srcRect/>
          <a:stretch>
            <a:fillRect/>
          </a:stretch>
        </p:blipFill>
        <p:spPr bwMode="auto">
          <a:xfrm>
            <a:off x="3181350" y="4343400"/>
            <a:ext cx="2381250" cy="238125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par>
                                <p:cTn id="7" presetID="58" presetClass="entr" presetSubtype="0" accel="100000" fill="hold" nodeType="withEffect">
                                  <p:stCondLst>
                                    <p:cond delay="0"/>
                                  </p:stCondLst>
                                  <p:childTnLst>
                                    <p:set>
                                      <p:cBhvr>
                                        <p:cTn id="8" dur="1" fill="hold">
                                          <p:stCondLst>
                                            <p:cond delay="0"/>
                                          </p:stCondLst>
                                        </p:cTn>
                                        <p:tgtEl>
                                          <p:spTgt spid="156684"/>
                                        </p:tgtEl>
                                        <p:attrNameLst>
                                          <p:attrName>style.visibility</p:attrName>
                                        </p:attrNameLst>
                                      </p:cBhvr>
                                      <p:to>
                                        <p:strVal val="visible"/>
                                      </p:to>
                                    </p:set>
                                    <p:anim calcmode="lin" valueType="num">
                                      <p:cBhvr>
                                        <p:cTn id="9" dur="1000" fill="hold"/>
                                        <p:tgtEl>
                                          <p:spTgt spid="156684"/>
                                        </p:tgtEl>
                                        <p:attrNameLst>
                                          <p:attrName>ppt_w</p:attrName>
                                        </p:attrNameLst>
                                      </p:cBhvr>
                                      <p:tavLst>
                                        <p:tav tm="0">
                                          <p:val>
                                            <p:strVal val="#ppt_w*2.5"/>
                                          </p:val>
                                        </p:tav>
                                        <p:tav tm="100000">
                                          <p:val>
                                            <p:strVal val="#ppt_w"/>
                                          </p:val>
                                        </p:tav>
                                      </p:tavLst>
                                    </p:anim>
                                    <p:anim calcmode="lin" valueType="num">
                                      <p:cBhvr>
                                        <p:cTn id="10" dur="1000" fill="hold"/>
                                        <p:tgtEl>
                                          <p:spTgt spid="156684"/>
                                        </p:tgtEl>
                                        <p:attrNameLst>
                                          <p:attrName>ppt_h</p:attrName>
                                        </p:attrNameLst>
                                      </p:cBhvr>
                                      <p:tavLst>
                                        <p:tav tm="0">
                                          <p:val>
                                            <p:strVal val="#ppt_h*0.01"/>
                                          </p:val>
                                        </p:tav>
                                        <p:tav tm="100000">
                                          <p:val>
                                            <p:strVal val="#ppt_h"/>
                                          </p:val>
                                        </p:tav>
                                      </p:tavLst>
                                    </p:anim>
                                    <p:anim calcmode="lin" valueType="num">
                                      <p:cBhvr>
                                        <p:cTn id="11" dur="1000" fill="hold"/>
                                        <p:tgtEl>
                                          <p:spTgt spid="156684"/>
                                        </p:tgtEl>
                                        <p:attrNameLst>
                                          <p:attrName>ppt_x</p:attrName>
                                        </p:attrNameLst>
                                      </p:cBhvr>
                                      <p:tavLst>
                                        <p:tav tm="0">
                                          <p:val>
                                            <p:strVal val="#ppt_x"/>
                                          </p:val>
                                        </p:tav>
                                        <p:tav tm="100000">
                                          <p:val>
                                            <p:strVal val="#ppt_x"/>
                                          </p:val>
                                        </p:tav>
                                      </p:tavLst>
                                    </p:anim>
                                    <p:anim calcmode="lin" valueType="num">
                                      <p:cBhvr>
                                        <p:cTn id="12" dur="1000" fill="hold"/>
                                        <p:tgtEl>
                                          <p:spTgt spid="156684"/>
                                        </p:tgtEl>
                                        <p:attrNameLst>
                                          <p:attrName>ppt_y</p:attrName>
                                        </p:attrNameLst>
                                      </p:cBhvr>
                                      <p:tavLst>
                                        <p:tav tm="0">
                                          <p:val>
                                            <p:strVal val="#ppt_h+1"/>
                                          </p:val>
                                        </p:tav>
                                        <p:tav tm="100000">
                                          <p:val>
                                            <p:strVal val="#ppt_y"/>
                                          </p:val>
                                        </p:tav>
                                      </p:tavLst>
                                    </p:anim>
                                    <p:animEffect transition="in" filter="fade">
                                      <p:cBhvr>
                                        <p:cTn id="13" dur="1000"/>
                                        <p:tgtEl>
                                          <p:spTgt spid="156684"/>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56675">
                                            <p:txEl>
                                              <p:pRg st="1" end="1"/>
                                            </p:txEl>
                                          </p:spTgt>
                                        </p:tgtEl>
                                        <p:attrNameLst>
                                          <p:attrName>style.visibility</p:attrName>
                                        </p:attrNameLst>
                                      </p:cBhvr>
                                      <p:to>
                                        <p:strVal val="visible"/>
                                      </p:to>
                                    </p:set>
                                    <p:animEffect transition="in" filter="dissolve">
                                      <p:cBhvr>
                                        <p:cTn id="17" dur="500"/>
                                        <p:tgtEl>
                                          <p:spTgt spid="156675">
                                            <p:txEl>
                                              <p:pRg st="1" end="1"/>
                                            </p:txEl>
                                          </p:spTgt>
                                        </p:tgtEl>
                                      </p:cBhvr>
                                    </p:animEffect>
                                  </p:childTnLst>
                                </p:cTn>
                              </p:par>
                            </p:childTnLst>
                          </p:cTn>
                        </p:par>
                        <p:par>
                          <p:cTn id="18" fill="hold">
                            <p:stCondLst>
                              <p:cond delay="1500"/>
                            </p:stCondLst>
                            <p:childTnLst>
                              <p:par>
                                <p:cTn id="19" presetID="35" presetClass="entr" presetSubtype="0" fill="hold" nodeType="afterEffect">
                                  <p:stCondLst>
                                    <p:cond delay="0"/>
                                  </p:stCondLst>
                                  <p:childTnLst>
                                    <p:set>
                                      <p:cBhvr>
                                        <p:cTn id="20" dur="1" fill="hold">
                                          <p:stCondLst>
                                            <p:cond delay="0"/>
                                          </p:stCondLst>
                                        </p:cTn>
                                        <p:tgtEl>
                                          <p:spTgt spid="156688"/>
                                        </p:tgtEl>
                                        <p:attrNameLst>
                                          <p:attrName>style.visibility</p:attrName>
                                        </p:attrNameLst>
                                      </p:cBhvr>
                                      <p:to>
                                        <p:strVal val="visible"/>
                                      </p:to>
                                    </p:set>
                                    <p:animEffect transition="in" filter="fade">
                                      <p:cBhvr>
                                        <p:cTn id="21" dur="2000"/>
                                        <p:tgtEl>
                                          <p:spTgt spid="156688"/>
                                        </p:tgtEl>
                                      </p:cBhvr>
                                    </p:animEffect>
                                    <p:anim calcmode="lin" valueType="num">
                                      <p:cBhvr>
                                        <p:cTn id="22" dur="2000" fill="hold"/>
                                        <p:tgtEl>
                                          <p:spTgt spid="156688"/>
                                        </p:tgtEl>
                                        <p:attrNameLst>
                                          <p:attrName>style.rotation</p:attrName>
                                        </p:attrNameLst>
                                      </p:cBhvr>
                                      <p:tavLst>
                                        <p:tav tm="0">
                                          <p:val>
                                            <p:fltVal val="720"/>
                                          </p:val>
                                        </p:tav>
                                        <p:tav tm="100000">
                                          <p:val>
                                            <p:fltVal val="0"/>
                                          </p:val>
                                        </p:tav>
                                      </p:tavLst>
                                    </p:anim>
                                    <p:anim calcmode="lin" valueType="num">
                                      <p:cBhvr>
                                        <p:cTn id="23" dur="2000" fill="hold"/>
                                        <p:tgtEl>
                                          <p:spTgt spid="156688"/>
                                        </p:tgtEl>
                                        <p:attrNameLst>
                                          <p:attrName>ppt_h</p:attrName>
                                        </p:attrNameLst>
                                      </p:cBhvr>
                                      <p:tavLst>
                                        <p:tav tm="0">
                                          <p:val>
                                            <p:fltVal val="0"/>
                                          </p:val>
                                        </p:tav>
                                        <p:tav tm="100000">
                                          <p:val>
                                            <p:strVal val="#ppt_h"/>
                                          </p:val>
                                        </p:tav>
                                      </p:tavLst>
                                    </p:anim>
                                    <p:anim calcmode="lin" valueType="num">
                                      <p:cBhvr>
                                        <p:cTn id="24" dur="2000" fill="hold"/>
                                        <p:tgtEl>
                                          <p:spTgt spid="156688"/>
                                        </p:tgtEl>
                                        <p:attrNameLst>
                                          <p:attrName>ppt_w</p:attrName>
                                        </p:attrNameLst>
                                      </p:cBhvr>
                                      <p:tavLst>
                                        <p:tav tm="0">
                                          <p:val>
                                            <p:fltVal val="0"/>
                                          </p:val>
                                        </p:tav>
                                        <p:tav tm="100000">
                                          <p:val>
                                            <p:strVal val="#ppt_w"/>
                                          </p:val>
                                        </p:tav>
                                      </p:tavLst>
                                    </p:anim>
                                  </p:childTnLst>
                                </p:cTn>
                              </p:par>
                            </p:childTnLst>
                          </p:cTn>
                        </p:par>
                        <p:par>
                          <p:cTn id="25" fill="hold">
                            <p:stCondLst>
                              <p:cond delay="3500"/>
                            </p:stCondLst>
                            <p:childTnLst>
                              <p:par>
                                <p:cTn id="26" presetID="35" presetClass="entr" presetSubtype="0" fill="hold" nodeType="afterEffect">
                                  <p:stCondLst>
                                    <p:cond delay="0"/>
                                  </p:stCondLst>
                                  <p:childTnLst>
                                    <p:set>
                                      <p:cBhvr>
                                        <p:cTn id="27" dur="1" fill="hold">
                                          <p:stCondLst>
                                            <p:cond delay="0"/>
                                          </p:stCondLst>
                                        </p:cTn>
                                        <p:tgtEl>
                                          <p:spTgt spid="156679"/>
                                        </p:tgtEl>
                                        <p:attrNameLst>
                                          <p:attrName>style.visibility</p:attrName>
                                        </p:attrNameLst>
                                      </p:cBhvr>
                                      <p:to>
                                        <p:strVal val="visible"/>
                                      </p:to>
                                    </p:set>
                                    <p:animEffect transition="in" filter="fade">
                                      <p:cBhvr>
                                        <p:cTn id="28" dur="2000"/>
                                        <p:tgtEl>
                                          <p:spTgt spid="156679"/>
                                        </p:tgtEl>
                                      </p:cBhvr>
                                    </p:animEffect>
                                    <p:anim calcmode="lin" valueType="num">
                                      <p:cBhvr>
                                        <p:cTn id="29" dur="2000" fill="hold"/>
                                        <p:tgtEl>
                                          <p:spTgt spid="156679"/>
                                        </p:tgtEl>
                                        <p:attrNameLst>
                                          <p:attrName>style.rotation</p:attrName>
                                        </p:attrNameLst>
                                      </p:cBhvr>
                                      <p:tavLst>
                                        <p:tav tm="0">
                                          <p:val>
                                            <p:fltVal val="720"/>
                                          </p:val>
                                        </p:tav>
                                        <p:tav tm="100000">
                                          <p:val>
                                            <p:fltVal val="0"/>
                                          </p:val>
                                        </p:tav>
                                      </p:tavLst>
                                    </p:anim>
                                    <p:anim calcmode="lin" valueType="num">
                                      <p:cBhvr>
                                        <p:cTn id="30" dur="2000" fill="hold"/>
                                        <p:tgtEl>
                                          <p:spTgt spid="156679"/>
                                        </p:tgtEl>
                                        <p:attrNameLst>
                                          <p:attrName>ppt_h</p:attrName>
                                        </p:attrNameLst>
                                      </p:cBhvr>
                                      <p:tavLst>
                                        <p:tav tm="0">
                                          <p:val>
                                            <p:fltVal val="0"/>
                                          </p:val>
                                        </p:tav>
                                        <p:tav tm="100000">
                                          <p:val>
                                            <p:strVal val="#ppt_h"/>
                                          </p:val>
                                        </p:tav>
                                      </p:tavLst>
                                    </p:anim>
                                    <p:anim calcmode="lin" valueType="num">
                                      <p:cBhvr>
                                        <p:cTn id="31" dur="2000" fill="hold"/>
                                        <p:tgtEl>
                                          <p:spTgt spid="156679"/>
                                        </p:tgtEl>
                                        <p:attrNameLst>
                                          <p:attrName>ppt_w</p:attrName>
                                        </p:attrNameLst>
                                      </p:cBhvr>
                                      <p:tavLst>
                                        <p:tav tm="0">
                                          <p:val>
                                            <p:fltVal val="0"/>
                                          </p:val>
                                        </p:tav>
                                        <p:tav tm="100000">
                                          <p:val>
                                            <p:strVal val="#ppt_w"/>
                                          </p:val>
                                        </p:tav>
                                      </p:tavLst>
                                    </p:anim>
                                  </p:childTnLst>
                                </p:cTn>
                              </p:par>
                            </p:childTnLst>
                          </p:cTn>
                        </p:par>
                        <p:par>
                          <p:cTn id="32" fill="hold">
                            <p:stCondLst>
                              <p:cond delay="5500"/>
                            </p:stCondLst>
                            <p:childTnLst>
                              <p:par>
                                <p:cTn id="33" presetID="35" presetClass="entr" presetSubtype="0" fill="hold" nodeType="afterEffect">
                                  <p:stCondLst>
                                    <p:cond delay="0"/>
                                  </p:stCondLst>
                                  <p:childTnLst>
                                    <p:set>
                                      <p:cBhvr>
                                        <p:cTn id="34" dur="1" fill="hold">
                                          <p:stCondLst>
                                            <p:cond delay="0"/>
                                          </p:stCondLst>
                                        </p:cTn>
                                        <p:tgtEl>
                                          <p:spTgt spid="156686"/>
                                        </p:tgtEl>
                                        <p:attrNameLst>
                                          <p:attrName>style.visibility</p:attrName>
                                        </p:attrNameLst>
                                      </p:cBhvr>
                                      <p:to>
                                        <p:strVal val="visible"/>
                                      </p:to>
                                    </p:set>
                                    <p:animEffect transition="in" filter="fade">
                                      <p:cBhvr>
                                        <p:cTn id="35" dur="2000"/>
                                        <p:tgtEl>
                                          <p:spTgt spid="156686"/>
                                        </p:tgtEl>
                                      </p:cBhvr>
                                    </p:animEffect>
                                    <p:anim calcmode="lin" valueType="num">
                                      <p:cBhvr>
                                        <p:cTn id="36" dur="2000" fill="hold"/>
                                        <p:tgtEl>
                                          <p:spTgt spid="156686"/>
                                        </p:tgtEl>
                                        <p:attrNameLst>
                                          <p:attrName>style.rotation</p:attrName>
                                        </p:attrNameLst>
                                      </p:cBhvr>
                                      <p:tavLst>
                                        <p:tav tm="0">
                                          <p:val>
                                            <p:fltVal val="720"/>
                                          </p:val>
                                        </p:tav>
                                        <p:tav tm="100000">
                                          <p:val>
                                            <p:fltVal val="0"/>
                                          </p:val>
                                        </p:tav>
                                      </p:tavLst>
                                    </p:anim>
                                    <p:anim calcmode="lin" valueType="num">
                                      <p:cBhvr>
                                        <p:cTn id="37" dur="2000" fill="hold"/>
                                        <p:tgtEl>
                                          <p:spTgt spid="156686"/>
                                        </p:tgtEl>
                                        <p:attrNameLst>
                                          <p:attrName>ppt_h</p:attrName>
                                        </p:attrNameLst>
                                      </p:cBhvr>
                                      <p:tavLst>
                                        <p:tav tm="0">
                                          <p:val>
                                            <p:fltVal val="0"/>
                                          </p:val>
                                        </p:tav>
                                        <p:tav tm="100000">
                                          <p:val>
                                            <p:strVal val="#ppt_h"/>
                                          </p:val>
                                        </p:tav>
                                      </p:tavLst>
                                    </p:anim>
                                    <p:anim calcmode="lin" valueType="num">
                                      <p:cBhvr>
                                        <p:cTn id="38" dur="2000" fill="hold"/>
                                        <p:tgtEl>
                                          <p:spTgt spid="15668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800" dirty="0"/>
              <a:t>Objectives</a:t>
            </a:r>
          </a:p>
        </p:txBody>
      </p:sp>
      <p:sp>
        <p:nvSpPr>
          <p:cNvPr id="28675" name="Rectangle 3"/>
          <p:cNvSpPr>
            <a:spLocks noGrp="1" noChangeArrowheads="1"/>
          </p:cNvSpPr>
          <p:nvPr>
            <p:ph type="body" idx="1"/>
          </p:nvPr>
        </p:nvSpPr>
        <p:spPr>
          <a:xfrm>
            <a:off x="457200" y="1828800"/>
            <a:ext cx="8229600" cy="5257800"/>
          </a:xfrm>
        </p:spPr>
        <p:txBody>
          <a:bodyPr/>
          <a:lstStyle/>
          <a:p>
            <a:r>
              <a:rPr lang="en-US"/>
              <a:t>Discuss factors to consider when choosing/using LVT with low vision students </a:t>
            </a:r>
          </a:p>
          <a:p>
            <a:r>
              <a:rPr lang="en-US"/>
              <a:t>Identify advantages and disadvantages of various tools</a:t>
            </a:r>
          </a:p>
          <a:p>
            <a:r>
              <a:rPr lang="en-US"/>
              <a:t>Identify resources on low vision technology</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dissolv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dissolve">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Task Lighting</a:t>
            </a:r>
          </a:p>
        </p:txBody>
      </p:sp>
      <p:sp>
        <p:nvSpPr>
          <p:cNvPr id="161795" name="Rectangle 3"/>
          <p:cNvSpPr>
            <a:spLocks noGrp="1" noChangeArrowheads="1"/>
          </p:cNvSpPr>
          <p:nvPr>
            <p:ph type="body" idx="1"/>
          </p:nvPr>
        </p:nvSpPr>
        <p:spPr>
          <a:xfrm>
            <a:off x="-76200" y="1295400"/>
            <a:ext cx="5638800" cy="3276600"/>
          </a:xfrm>
        </p:spPr>
        <p:txBody>
          <a:bodyPr/>
          <a:lstStyle/>
          <a:p>
            <a:r>
              <a:rPr lang="en-US"/>
              <a:t>Floor lamps</a:t>
            </a:r>
          </a:p>
          <a:p>
            <a:pPr lvl="1"/>
            <a:r>
              <a:rPr lang="en-US"/>
              <a:t>Gooseneck/articulated</a:t>
            </a:r>
          </a:p>
          <a:p>
            <a:pPr lvl="1"/>
            <a:r>
              <a:rPr lang="en-US"/>
              <a:t>Magnifier, clamp, tray</a:t>
            </a:r>
          </a:p>
        </p:txBody>
      </p:sp>
      <p:sp>
        <p:nvSpPr>
          <p:cNvPr id="161796" name="AutoShape 4" descr="Product Image - click to enlarge"/>
          <p:cNvSpPr>
            <a:spLocks noChangeAspect="1" noChangeArrowheads="1"/>
          </p:cNvSpPr>
          <p:nvPr/>
        </p:nvSpPr>
        <p:spPr bwMode="auto">
          <a:xfrm>
            <a:off x="3857625" y="2714625"/>
            <a:ext cx="1428750" cy="1428750"/>
          </a:xfrm>
          <a:prstGeom prst="rect">
            <a:avLst/>
          </a:prstGeom>
          <a:noFill/>
        </p:spPr>
        <p:txBody>
          <a:bodyPr/>
          <a:lstStyle/>
          <a:p>
            <a:endParaRPr lang="en-US"/>
          </a:p>
        </p:txBody>
      </p:sp>
      <p:pic>
        <p:nvPicPr>
          <p:cNvPr id="161798" name="Picture 6" descr="Photograph of the Armchair Magnifying Lamp (1.75x) by Daylight - MaxiAids, $143, clamp for holding objects.">
            <a:hlinkClick r:id="rId4"/>
          </p:cNvPr>
          <p:cNvPicPr>
            <a:picLocks noChangeAspect="1" noChangeArrowheads="1"/>
          </p:cNvPicPr>
          <p:nvPr/>
        </p:nvPicPr>
        <p:blipFill>
          <a:blip r:embed="rId5"/>
          <a:srcRect/>
          <a:stretch>
            <a:fillRect/>
          </a:stretch>
        </p:blipFill>
        <p:spPr bwMode="auto">
          <a:xfrm>
            <a:off x="3638550" y="4324350"/>
            <a:ext cx="2381250" cy="2381250"/>
          </a:xfrm>
          <a:prstGeom prst="rect">
            <a:avLst/>
          </a:prstGeom>
          <a:noFill/>
        </p:spPr>
      </p:pic>
      <p:pic>
        <p:nvPicPr>
          <p:cNvPr id="161802" name="Picture 10" descr="Photograph of a woman sitting on a couch reading a book while using the Daylight Flexi-vision Floor Lamp">
            <a:hlinkClick r:id="rId6"/>
          </p:cNvPr>
          <p:cNvPicPr>
            <a:picLocks noChangeAspect="1" noChangeArrowheads="1"/>
          </p:cNvPicPr>
          <p:nvPr/>
        </p:nvPicPr>
        <p:blipFill>
          <a:blip r:embed="rId7"/>
          <a:srcRect/>
          <a:stretch>
            <a:fillRect/>
          </a:stretch>
        </p:blipFill>
        <p:spPr bwMode="auto">
          <a:xfrm>
            <a:off x="6400800" y="4343400"/>
            <a:ext cx="2438400" cy="2438400"/>
          </a:xfrm>
          <a:prstGeom prst="rect">
            <a:avLst/>
          </a:prstGeom>
          <a:noFill/>
        </p:spPr>
      </p:pic>
      <p:pic>
        <p:nvPicPr>
          <p:cNvPr id="161804" name="Picture 12" descr="Photograph of the Daylight Ultimate Floorstanding Lamp - MaxiAids, $195, 1.75x magnifier, project/task clip, storage tray">
            <a:hlinkClick r:id="rId8"/>
          </p:cNvPr>
          <p:cNvPicPr>
            <a:picLocks noChangeAspect="1" noChangeArrowheads="1"/>
          </p:cNvPicPr>
          <p:nvPr/>
        </p:nvPicPr>
        <p:blipFill>
          <a:blip r:embed="rId9"/>
          <a:srcRect/>
          <a:stretch>
            <a:fillRect/>
          </a:stretch>
        </p:blipFill>
        <p:spPr bwMode="auto">
          <a:xfrm>
            <a:off x="76200" y="3276600"/>
            <a:ext cx="3505200" cy="3505200"/>
          </a:xfrm>
          <a:prstGeom prst="rect">
            <a:avLst/>
          </a:prstGeom>
          <a:noFill/>
        </p:spPr>
      </p:pic>
      <p:pic>
        <p:nvPicPr>
          <p:cNvPr id="161812" name="Picture 20" descr="Photograph of a woman sitting on a couch reading with the Verilux-Happy Eyes Natural White Light Floor Lamp  - ILA, $120, 27w=150w"/>
          <p:cNvPicPr>
            <a:picLocks noChangeAspect="1" noChangeArrowheads="1"/>
          </p:cNvPicPr>
          <p:nvPr/>
        </p:nvPicPr>
        <p:blipFill>
          <a:blip r:embed="rId10"/>
          <a:srcRect/>
          <a:stretch>
            <a:fillRect/>
          </a:stretch>
        </p:blipFill>
        <p:spPr bwMode="auto">
          <a:xfrm>
            <a:off x="6096000" y="1219200"/>
            <a:ext cx="2808288" cy="30480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par>
                                <p:cTn id="7" presetID="9" presetClass="entr" presetSubtype="0" fill="hold" grpId="0" nodeType="withEffect">
                                  <p:stCondLst>
                                    <p:cond delay="0"/>
                                  </p:stCondLst>
                                  <p:childTnLst>
                                    <p:set>
                                      <p:cBhvr>
                                        <p:cTn id="8" dur="1" fill="hold">
                                          <p:stCondLst>
                                            <p:cond delay="0"/>
                                          </p:stCondLst>
                                        </p:cTn>
                                        <p:tgtEl>
                                          <p:spTgt spid="161795">
                                            <p:txEl>
                                              <p:pRg st="1" end="1"/>
                                            </p:txEl>
                                          </p:spTgt>
                                        </p:tgtEl>
                                        <p:attrNameLst>
                                          <p:attrName>style.visibility</p:attrName>
                                        </p:attrNameLst>
                                      </p:cBhvr>
                                      <p:to>
                                        <p:strVal val="visible"/>
                                      </p:to>
                                    </p:set>
                                    <p:animEffect transition="in" filter="dissolve">
                                      <p:cBhvr>
                                        <p:cTn id="9" dur="500"/>
                                        <p:tgtEl>
                                          <p:spTgt spid="161795">
                                            <p:txEl>
                                              <p:pRg st="1" end="1"/>
                                            </p:txEl>
                                          </p:spTgt>
                                        </p:tgtEl>
                                      </p:cBhvr>
                                    </p:animEffec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61802"/>
                                        </p:tgtEl>
                                        <p:attrNameLst>
                                          <p:attrName>style.visibility</p:attrName>
                                        </p:attrNameLst>
                                      </p:cBhvr>
                                      <p:to>
                                        <p:strVal val="visible"/>
                                      </p:to>
                                    </p:set>
                                  </p:childTnLst>
                                </p:cTn>
                              </p:par>
                            </p:childTnLst>
                          </p:cTn>
                        </p:par>
                        <p:par>
                          <p:cTn id="13" fill="hold">
                            <p:stCondLst>
                              <p:cond delay="1000"/>
                            </p:stCondLst>
                            <p:childTnLst>
                              <p:par>
                                <p:cTn id="14" presetID="9" presetClass="entr" presetSubtype="0" fill="hold" grpId="0" nodeType="afterEffect">
                                  <p:stCondLst>
                                    <p:cond delay="500"/>
                                  </p:stCondLst>
                                  <p:childTnLst>
                                    <p:set>
                                      <p:cBhvr>
                                        <p:cTn id="15" dur="1" fill="hold">
                                          <p:stCondLst>
                                            <p:cond delay="0"/>
                                          </p:stCondLst>
                                        </p:cTn>
                                        <p:tgtEl>
                                          <p:spTgt spid="161795">
                                            <p:txEl>
                                              <p:pRg st="2" end="2"/>
                                            </p:txEl>
                                          </p:spTgt>
                                        </p:tgtEl>
                                        <p:attrNameLst>
                                          <p:attrName>style.visibility</p:attrName>
                                        </p:attrNameLst>
                                      </p:cBhvr>
                                      <p:to>
                                        <p:strVal val="visible"/>
                                      </p:to>
                                    </p:set>
                                    <p:animEffect transition="in" filter="dissolve">
                                      <p:cBhvr>
                                        <p:cTn id="16" dur="500"/>
                                        <p:tgtEl>
                                          <p:spTgt spid="161795">
                                            <p:txEl>
                                              <p:pRg st="2" end="2"/>
                                            </p:txEl>
                                          </p:spTgt>
                                        </p:tgtEl>
                                      </p:cBhvr>
                                    </p:animEffect>
                                  </p:childTnLst>
                                </p:cTn>
                              </p:par>
                            </p:childTnLst>
                          </p:cTn>
                        </p:par>
                        <p:par>
                          <p:cTn id="17" fill="hold">
                            <p:stCondLst>
                              <p:cond delay="2000"/>
                            </p:stCondLst>
                            <p:childTnLst>
                              <p:par>
                                <p:cTn id="18" presetID="1" presetClass="entr" presetSubtype="0" fill="hold" nodeType="afterEffect">
                                  <p:stCondLst>
                                    <p:cond delay="500"/>
                                  </p:stCondLst>
                                  <p:childTnLst>
                                    <p:set>
                                      <p:cBhvr>
                                        <p:cTn id="19" dur="1" fill="hold">
                                          <p:stCondLst>
                                            <p:cond delay="0"/>
                                          </p:stCondLst>
                                        </p:cTn>
                                        <p:tgtEl>
                                          <p:spTgt spid="161798"/>
                                        </p:tgtEl>
                                        <p:attrNameLst>
                                          <p:attrName>style.visibility</p:attrName>
                                        </p:attrNameLst>
                                      </p:cBhvr>
                                      <p:to>
                                        <p:strVal val="visible"/>
                                      </p:to>
                                    </p:set>
                                  </p:childTnLst>
                                </p:cTn>
                              </p:par>
                            </p:childTnLst>
                          </p:cTn>
                        </p:par>
                        <p:par>
                          <p:cTn id="20" fill="hold">
                            <p:stCondLst>
                              <p:cond delay="2500"/>
                            </p:stCondLst>
                            <p:childTnLst>
                              <p:par>
                                <p:cTn id="21" presetID="1" presetClass="entr" presetSubtype="0" fill="hold" nodeType="afterEffect">
                                  <p:stCondLst>
                                    <p:cond delay="500"/>
                                  </p:stCondLst>
                                  <p:childTnLst>
                                    <p:set>
                                      <p:cBhvr>
                                        <p:cTn id="22" dur="1" fill="hold">
                                          <p:stCondLst>
                                            <p:cond delay="0"/>
                                          </p:stCondLst>
                                        </p:cTn>
                                        <p:tgtEl>
                                          <p:spTgt spid="161804"/>
                                        </p:tgtEl>
                                        <p:attrNameLst>
                                          <p:attrName>style.visibility</p:attrName>
                                        </p:attrNameLst>
                                      </p:cBhvr>
                                      <p:to>
                                        <p:strVal val="visible"/>
                                      </p:to>
                                    </p:set>
                                  </p:childTnLst>
                                </p:cTn>
                              </p:par>
                            </p:childTnLst>
                          </p:cTn>
                        </p:par>
                        <p:par>
                          <p:cTn id="23" fill="hold">
                            <p:stCondLst>
                              <p:cond delay="3000"/>
                            </p:stCondLst>
                            <p:childTnLst>
                              <p:par>
                                <p:cTn id="24" presetID="30" presetClass="entr" presetSubtype="0" fill="hold" nodeType="afterEffect">
                                  <p:stCondLst>
                                    <p:cond delay="0"/>
                                  </p:stCondLst>
                                  <p:childTnLst>
                                    <p:set>
                                      <p:cBhvr>
                                        <p:cTn id="25" dur="1" fill="hold">
                                          <p:stCondLst>
                                            <p:cond delay="0"/>
                                          </p:stCondLst>
                                        </p:cTn>
                                        <p:tgtEl>
                                          <p:spTgt spid="161812"/>
                                        </p:tgtEl>
                                        <p:attrNameLst>
                                          <p:attrName>style.visibility</p:attrName>
                                        </p:attrNameLst>
                                      </p:cBhvr>
                                      <p:to>
                                        <p:strVal val="visible"/>
                                      </p:to>
                                    </p:set>
                                    <p:animEffect transition="in" filter="fade">
                                      <p:cBhvr>
                                        <p:cTn id="26" dur="800" decel="100000"/>
                                        <p:tgtEl>
                                          <p:spTgt spid="161812"/>
                                        </p:tgtEl>
                                      </p:cBhvr>
                                    </p:animEffect>
                                    <p:anim calcmode="lin" valueType="num">
                                      <p:cBhvr>
                                        <p:cTn id="27" dur="800" decel="100000" fill="hold"/>
                                        <p:tgtEl>
                                          <p:spTgt spid="161812"/>
                                        </p:tgtEl>
                                        <p:attrNameLst>
                                          <p:attrName>style.rotation</p:attrName>
                                        </p:attrNameLst>
                                      </p:cBhvr>
                                      <p:tavLst>
                                        <p:tav tm="0">
                                          <p:val>
                                            <p:fltVal val="-90"/>
                                          </p:val>
                                        </p:tav>
                                        <p:tav tm="100000">
                                          <p:val>
                                            <p:fltVal val="0"/>
                                          </p:val>
                                        </p:tav>
                                      </p:tavLst>
                                    </p:anim>
                                    <p:anim calcmode="lin" valueType="num">
                                      <p:cBhvr>
                                        <p:cTn id="28" dur="800" decel="100000" fill="hold"/>
                                        <p:tgtEl>
                                          <p:spTgt spid="161812"/>
                                        </p:tgtEl>
                                        <p:attrNameLst>
                                          <p:attrName>ppt_x</p:attrName>
                                        </p:attrNameLst>
                                      </p:cBhvr>
                                      <p:tavLst>
                                        <p:tav tm="0">
                                          <p:val>
                                            <p:strVal val="#ppt_x+0.4"/>
                                          </p:val>
                                        </p:tav>
                                        <p:tav tm="100000">
                                          <p:val>
                                            <p:strVal val="#ppt_x-0.05"/>
                                          </p:val>
                                        </p:tav>
                                      </p:tavLst>
                                    </p:anim>
                                    <p:anim calcmode="lin" valueType="num">
                                      <p:cBhvr>
                                        <p:cTn id="29" dur="800" decel="100000" fill="hold"/>
                                        <p:tgtEl>
                                          <p:spTgt spid="161812"/>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61812"/>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618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Other Lighting</a:t>
            </a:r>
          </a:p>
        </p:txBody>
      </p:sp>
      <p:sp>
        <p:nvSpPr>
          <p:cNvPr id="164867" name="Rectangle 3"/>
          <p:cNvSpPr>
            <a:spLocks noGrp="1" noChangeArrowheads="1"/>
          </p:cNvSpPr>
          <p:nvPr>
            <p:ph type="body" idx="1"/>
          </p:nvPr>
        </p:nvSpPr>
        <p:spPr>
          <a:xfrm>
            <a:off x="76200" y="1295400"/>
            <a:ext cx="5638800" cy="3276600"/>
          </a:xfrm>
        </p:spPr>
        <p:txBody>
          <a:bodyPr/>
          <a:lstStyle/>
          <a:p>
            <a:r>
              <a:rPr lang="en-US"/>
              <a:t>Flashlights</a:t>
            </a:r>
          </a:p>
        </p:txBody>
      </p:sp>
      <p:sp>
        <p:nvSpPr>
          <p:cNvPr id="164868" name="AutoShape 4" descr="Product Image - click to enlarge"/>
          <p:cNvSpPr>
            <a:spLocks noChangeAspect="1" noChangeArrowheads="1"/>
          </p:cNvSpPr>
          <p:nvPr/>
        </p:nvSpPr>
        <p:spPr bwMode="auto">
          <a:xfrm>
            <a:off x="3857625" y="2714625"/>
            <a:ext cx="1428750" cy="1428750"/>
          </a:xfrm>
          <a:prstGeom prst="rect">
            <a:avLst/>
          </a:prstGeom>
          <a:noFill/>
        </p:spPr>
        <p:txBody>
          <a:bodyPr/>
          <a:lstStyle/>
          <a:p>
            <a:endParaRPr lang="en-US"/>
          </a:p>
        </p:txBody>
      </p:sp>
      <p:pic>
        <p:nvPicPr>
          <p:cNvPr id="164872" name="Picture 8" descr="Photograph of the Verilux ReadyLight Solar Rechargeable 6-LED  Flashlight - MaxiAids, $30">
            <a:hlinkClick r:id="rId4"/>
          </p:cNvPr>
          <p:cNvPicPr>
            <a:picLocks noChangeAspect="1" noChangeArrowheads="1"/>
          </p:cNvPicPr>
          <p:nvPr/>
        </p:nvPicPr>
        <p:blipFill>
          <a:blip r:embed="rId5"/>
          <a:srcRect/>
          <a:stretch>
            <a:fillRect/>
          </a:stretch>
        </p:blipFill>
        <p:spPr bwMode="auto">
          <a:xfrm>
            <a:off x="381000" y="2286000"/>
            <a:ext cx="2057400" cy="2057400"/>
          </a:xfrm>
          <a:prstGeom prst="rect">
            <a:avLst/>
          </a:prstGeom>
          <a:noFill/>
        </p:spPr>
      </p:pic>
      <p:pic>
        <p:nvPicPr>
          <p:cNvPr id="164874" name="Picture 10" descr="Photograph of the Compact LED Two-Way Light/Lantern With Magnifier Lens - $24 (www.preparedness.com/coledtwliwim.html)"/>
          <p:cNvPicPr>
            <a:picLocks noChangeAspect="1" noChangeArrowheads="1"/>
          </p:cNvPicPr>
          <p:nvPr/>
        </p:nvPicPr>
        <p:blipFill>
          <a:blip r:embed="rId6"/>
          <a:srcRect/>
          <a:stretch>
            <a:fillRect/>
          </a:stretch>
        </p:blipFill>
        <p:spPr bwMode="auto">
          <a:xfrm>
            <a:off x="6172200" y="1371600"/>
            <a:ext cx="2667000" cy="2667000"/>
          </a:xfrm>
          <a:prstGeom prst="rect">
            <a:avLst/>
          </a:prstGeom>
          <a:noFill/>
        </p:spPr>
      </p:pic>
      <p:pic>
        <p:nvPicPr>
          <p:cNvPr id="164876" name="Picture 12" descr="Photograph of the Gerber® Triode™ LED Headlamp, $27 (www.preparedness.com/getrledhe.html)"/>
          <p:cNvPicPr>
            <a:picLocks noChangeAspect="1" noChangeArrowheads="1"/>
          </p:cNvPicPr>
          <p:nvPr/>
        </p:nvPicPr>
        <p:blipFill>
          <a:blip r:embed="rId7"/>
          <a:srcRect/>
          <a:stretch>
            <a:fillRect/>
          </a:stretch>
        </p:blipFill>
        <p:spPr bwMode="auto">
          <a:xfrm>
            <a:off x="6248400" y="4970463"/>
            <a:ext cx="2514600" cy="1430337"/>
          </a:xfrm>
          <a:prstGeom prst="rect">
            <a:avLst/>
          </a:prstGeom>
          <a:noFill/>
        </p:spPr>
      </p:pic>
      <p:pic>
        <p:nvPicPr>
          <p:cNvPr id="164878" name="Picture 14" descr="Photograph of the Dorcy® Super 1 Watt LED Luxeon Adjustable Headlamp, $40 (www.preparedness.com/dosu1waledlu.html)"/>
          <p:cNvPicPr>
            <a:picLocks noChangeAspect="1" noChangeArrowheads="1"/>
          </p:cNvPicPr>
          <p:nvPr/>
        </p:nvPicPr>
        <p:blipFill>
          <a:blip r:embed="rId8"/>
          <a:srcRect/>
          <a:stretch>
            <a:fillRect/>
          </a:stretch>
        </p:blipFill>
        <p:spPr bwMode="auto">
          <a:xfrm>
            <a:off x="3200400" y="1676400"/>
            <a:ext cx="2667000" cy="2667000"/>
          </a:xfrm>
          <a:prstGeom prst="rect">
            <a:avLst/>
          </a:prstGeom>
          <a:noFill/>
        </p:spPr>
      </p:pic>
      <p:pic>
        <p:nvPicPr>
          <p:cNvPr id="164882" name="Picture 18" descr="Photograph of LED Flash Light - LS&amp;S, $20, 12 LEDs"/>
          <p:cNvPicPr>
            <a:picLocks noChangeAspect="1" noChangeArrowheads="1"/>
          </p:cNvPicPr>
          <p:nvPr/>
        </p:nvPicPr>
        <p:blipFill>
          <a:blip r:embed="rId9"/>
          <a:srcRect/>
          <a:stretch>
            <a:fillRect/>
          </a:stretch>
        </p:blipFill>
        <p:spPr bwMode="auto">
          <a:xfrm>
            <a:off x="228600" y="5105400"/>
            <a:ext cx="2352675" cy="1465263"/>
          </a:xfrm>
          <a:prstGeom prst="rect">
            <a:avLst/>
          </a:prstGeom>
          <a:noFill/>
        </p:spPr>
      </p:pic>
      <p:pic>
        <p:nvPicPr>
          <p:cNvPr id="164884" name="Picture 20" descr="Photograph of a 9 LED Super Bright Flash">
            <a:hlinkClick r:id="rId10"/>
          </p:cNvPr>
          <p:cNvPicPr>
            <a:picLocks noChangeAspect="1" noChangeArrowheads="1"/>
          </p:cNvPicPr>
          <p:nvPr/>
        </p:nvPicPr>
        <p:blipFill>
          <a:blip r:embed="rId11"/>
          <a:srcRect/>
          <a:stretch>
            <a:fillRect/>
          </a:stretch>
        </p:blipFill>
        <p:spPr bwMode="auto">
          <a:xfrm>
            <a:off x="3429000" y="4724400"/>
            <a:ext cx="1905000" cy="19050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dissolve">
                                      <p:cBhvr>
                                        <p:cTn id="7" dur="500"/>
                                        <p:tgtEl>
                                          <p:spTgt spid="164867">
                                            <p:txEl>
                                              <p:pRg st="0" end="0"/>
                                            </p:txEl>
                                          </p:spTgt>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64872"/>
                                        </p:tgtEl>
                                        <p:attrNameLst>
                                          <p:attrName>style.visibility</p:attrName>
                                        </p:attrNameLst>
                                      </p:cBhvr>
                                      <p:to>
                                        <p:strVal val="visible"/>
                                      </p:to>
                                    </p:set>
                                    <p:animEffect transition="in" filter="box(out)">
                                      <p:cBhvr>
                                        <p:cTn id="11" dur="500"/>
                                        <p:tgtEl>
                                          <p:spTgt spid="164872"/>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64876"/>
                                        </p:tgtEl>
                                        <p:attrNameLst>
                                          <p:attrName>style.visibility</p:attrName>
                                        </p:attrNameLst>
                                      </p:cBhvr>
                                      <p:to>
                                        <p:strVal val="visible"/>
                                      </p:to>
                                    </p:set>
                                    <p:animEffect transition="in" filter="box(in)">
                                      <p:cBhvr>
                                        <p:cTn id="15" dur="500"/>
                                        <p:tgtEl>
                                          <p:spTgt spid="164876"/>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64878"/>
                                        </p:tgtEl>
                                        <p:attrNameLst>
                                          <p:attrName>style.visibility</p:attrName>
                                        </p:attrNameLst>
                                      </p:cBhvr>
                                      <p:to>
                                        <p:strVal val="visible"/>
                                      </p:to>
                                    </p:set>
                                    <p:animEffect transition="in" filter="circle(out)">
                                      <p:cBhvr>
                                        <p:cTn id="19" dur="2000"/>
                                        <p:tgtEl>
                                          <p:spTgt spid="164878"/>
                                        </p:tgtEl>
                                      </p:cBhvr>
                                    </p:animEffect>
                                  </p:childTnLst>
                                </p:cTn>
                              </p:par>
                            </p:childTnLst>
                          </p:cTn>
                        </p:par>
                        <p:par>
                          <p:cTn id="20" fill="hold">
                            <p:stCondLst>
                              <p:cond delay="3500"/>
                            </p:stCondLst>
                            <p:childTnLst>
                              <p:par>
                                <p:cTn id="21" presetID="8" presetClass="entr" presetSubtype="16" fill="hold" nodeType="afterEffect">
                                  <p:stCondLst>
                                    <p:cond delay="0"/>
                                  </p:stCondLst>
                                  <p:childTnLst>
                                    <p:set>
                                      <p:cBhvr>
                                        <p:cTn id="22" dur="1" fill="hold">
                                          <p:stCondLst>
                                            <p:cond delay="0"/>
                                          </p:stCondLst>
                                        </p:cTn>
                                        <p:tgtEl>
                                          <p:spTgt spid="164874"/>
                                        </p:tgtEl>
                                        <p:attrNameLst>
                                          <p:attrName>style.visibility</p:attrName>
                                        </p:attrNameLst>
                                      </p:cBhvr>
                                      <p:to>
                                        <p:strVal val="visible"/>
                                      </p:to>
                                    </p:set>
                                    <p:animEffect transition="in" filter="diamond(in)">
                                      <p:cBhvr>
                                        <p:cTn id="23" dur="2000"/>
                                        <p:tgtEl>
                                          <p:spTgt spid="164874"/>
                                        </p:tgtEl>
                                      </p:cBhvr>
                                    </p:animEffect>
                                  </p:childTnLst>
                                </p:cTn>
                              </p:par>
                            </p:childTnLst>
                          </p:cTn>
                        </p:par>
                        <p:par>
                          <p:cTn id="24" fill="hold">
                            <p:stCondLst>
                              <p:cond delay="5500"/>
                            </p:stCondLst>
                            <p:childTnLst>
                              <p:par>
                                <p:cTn id="25" presetID="5" presetClass="entr" presetSubtype="10" fill="hold" nodeType="afterEffect">
                                  <p:stCondLst>
                                    <p:cond delay="0"/>
                                  </p:stCondLst>
                                  <p:childTnLst>
                                    <p:set>
                                      <p:cBhvr>
                                        <p:cTn id="26" dur="1" fill="hold">
                                          <p:stCondLst>
                                            <p:cond delay="0"/>
                                          </p:stCondLst>
                                        </p:cTn>
                                        <p:tgtEl>
                                          <p:spTgt spid="164882"/>
                                        </p:tgtEl>
                                        <p:attrNameLst>
                                          <p:attrName>style.visibility</p:attrName>
                                        </p:attrNameLst>
                                      </p:cBhvr>
                                      <p:to>
                                        <p:strVal val="visible"/>
                                      </p:to>
                                    </p:set>
                                    <p:animEffect transition="in" filter="checkerboard(across)">
                                      <p:cBhvr>
                                        <p:cTn id="27" dur="1000"/>
                                        <p:tgtEl>
                                          <p:spTgt spid="164882"/>
                                        </p:tgtEl>
                                      </p:cBhvr>
                                    </p:animEffect>
                                  </p:childTnLst>
                                </p:cTn>
                              </p:par>
                            </p:childTnLst>
                          </p:cTn>
                        </p:par>
                        <p:par>
                          <p:cTn id="28" fill="hold">
                            <p:stCondLst>
                              <p:cond delay="6500"/>
                            </p:stCondLst>
                            <p:childTnLst>
                              <p:par>
                                <p:cTn id="29" presetID="18" presetClass="entr" presetSubtype="12" fill="hold" nodeType="afterEffect">
                                  <p:stCondLst>
                                    <p:cond delay="0"/>
                                  </p:stCondLst>
                                  <p:childTnLst>
                                    <p:set>
                                      <p:cBhvr>
                                        <p:cTn id="30" dur="1" fill="hold">
                                          <p:stCondLst>
                                            <p:cond delay="0"/>
                                          </p:stCondLst>
                                        </p:cTn>
                                        <p:tgtEl>
                                          <p:spTgt spid="164884"/>
                                        </p:tgtEl>
                                        <p:attrNameLst>
                                          <p:attrName>style.visibility</p:attrName>
                                        </p:attrNameLst>
                                      </p:cBhvr>
                                      <p:to>
                                        <p:strVal val="visible"/>
                                      </p:to>
                                    </p:set>
                                    <p:animEffect transition="in" filter="strips(downLeft)">
                                      <p:cBhvr>
                                        <p:cTn id="31" dur="1000"/>
                                        <p:tgtEl>
                                          <p:spTgt spid="164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nchorCtr="0">
            <a:normAutofit/>
          </a:bodyPr>
          <a:lstStyle/>
          <a:p>
            <a:r>
              <a:rPr lang="en-US" sz="4000"/>
              <a:t>Non-optical Devices</a:t>
            </a:r>
          </a:p>
        </p:txBody>
      </p:sp>
      <p:sp>
        <p:nvSpPr>
          <p:cNvPr id="55299" name="Rectangle 3"/>
          <p:cNvSpPr>
            <a:spLocks noGrp="1" noChangeArrowheads="1"/>
          </p:cNvSpPr>
          <p:nvPr>
            <p:ph idx="4294967295"/>
          </p:nvPr>
        </p:nvSpPr>
        <p:spPr>
          <a:xfrm>
            <a:off x="381000" y="1524000"/>
            <a:ext cx="7772400" cy="1600200"/>
          </a:xfrm>
        </p:spPr>
        <p:txBody>
          <a:bodyPr/>
          <a:lstStyle/>
          <a:p>
            <a:r>
              <a:rPr lang="en-US" sz="4000"/>
              <a:t>Reading/Book Stands</a:t>
            </a:r>
          </a:p>
        </p:txBody>
      </p:sp>
      <p:pic>
        <p:nvPicPr>
          <p:cNvPr id="55300" name="Picture 4" descr="Photograph of the Shafer Reading Stand, floor model from APH."/>
          <p:cNvPicPr>
            <a:picLocks noChangeAspect="1" noChangeArrowheads="1"/>
          </p:cNvPicPr>
          <p:nvPr/>
        </p:nvPicPr>
        <p:blipFill>
          <a:blip r:embed="rId4"/>
          <a:srcRect/>
          <a:stretch>
            <a:fillRect/>
          </a:stretch>
        </p:blipFill>
        <p:spPr bwMode="auto">
          <a:xfrm>
            <a:off x="6629400" y="2743200"/>
            <a:ext cx="2465388" cy="4038600"/>
          </a:xfrm>
          <a:prstGeom prst="rect">
            <a:avLst/>
          </a:prstGeom>
          <a:noFill/>
          <a:ln w="9525">
            <a:noFill/>
            <a:miter lim="800000"/>
            <a:headEnd/>
            <a:tailEnd/>
          </a:ln>
        </p:spPr>
      </p:pic>
      <p:pic>
        <p:nvPicPr>
          <p:cNvPr id="55301" name="Picture 5" descr="Photograph of the Grand Stand reading stand from APH."/>
          <p:cNvPicPr>
            <a:picLocks noChangeAspect="1" noChangeArrowheads="1"/>
          </p:cNvPicPr>
          <p:nvPr/>
        </p:nvPicPr>
        <p:blipFill>
          <a:blip r:embed="rId5"/>
          <a:srcRect/>
          <a:stretch>
            <a:fillRect/>
          </a:stretch>
        </p:blipFill>
        <p:spPr bwMode="auto">
          <a:xfrm>
            <a:off x="7391400" y="1006475"/>
            <a:ext cx="1676400" cy="1584325"/>
          </a:xfrm>
          <a:prstGeom prst="rect">
            <a:avLst/>
          </a:prstGeom>
          <a:noFill/>
          <a:ln w="9525">
            <a:noFill/>
            <a:miter lim="800000"/>
            <a:headEnd/>
            <a:tailEnd/>
          </a:ln>
        </p:spPr>
      </p:pic>
      <p:pic>
        <p:nvPicPr>
          <p:cNvPr id="55308" name="Picture 12" descr="Photograph of Adjustable Table book stand."/>
          <p:cNvPicPr>
            <a:picLocks noChangeAspect="1" noChangeArrowheads="1"/>
          </p:cNvPicPr>
          <p:nvPr/>
        </p:nvPicPr>
        <p:blipFill>
          <a:blip r:embed="rId6"/>
          <a:srcRect/>
          <a:stretch>
            <a:fillRect/>
          </a:stretch>
        </p:blipFill>
        <p:spPr bwMode="auto">
          <a:xfrm>
            <a:off x="4210050" y="3638550"/>
            <a:ext cx="2190750" cy="2381250"/>
          </a:xfrm>
          <a:prstGeom prst="rect">
            <a:avLst/>
          </a:prstGeom>
          <a:noFill/>
          <a:ln w="9525">
            <a:noFill/>
            <a:miter lim="800000"/>
            <a:headEnd/>
            <a:tailEnd/>
          </a:ln>
        </p:spPr>
      </p:pic>
      <p:pic>
        <p:nvPicPr>
          <p:cNvPr id="55310" name="Picture 14" descr="Photograph of the Easy Reader book stand from BookStandStore.com, $24, www.bookstandstore.com/ProductDetails.asp?ProductCode=ER%2D100&amp;click=2&amp;gclid=CIqZweuK950CFdA65QodwkZ8qA ">
            <a:hlinkClick r:id="rId7"/>
          </p:cNvPr>
          <p:cNvPicPr>
            <a:picLocks noChangeAspect="1" noChangeArrowheads="1"/>
          </p:cNvPicPr>
          <p:nvPr/>
        </p:nvPicPr>
        <p:blipFill>
          <a:blip r:embed="rId8"/>
          <a:srcRect/>
          <a:stretch>
            <a:fillRect/>
          </a:stretch>
        </p:blipFill>
        <p:spPr bwMode="auto">
          <a:xfrm>
            <a:off x="76200" y="4648200"/>
            <a:ext cx="2057400" cy="2057400"/>
          </a:xfrm>
          <a:prstGeom prst="rect">
            <a:avLst/>
          </a:prstGeom>
          <a:noFill/>
          <a:ln w="9525">
            <a:noFill/>
            <a:miter lim="800000"/>
            <a:headEnd/>
            <a:tailEnd/>
          </a:ln>
        </p:spPr>
      </p:pic>
      <p:pic>
        <p:nvPicPr>
          <p:cNvPr id="183304" name="Picture 8" descr="Photograph of the Roughneck™ Music Stand"/>
          <p:cNvPicPr>
            <a:picLocks noChangeAspect="1" noChangeArrowheads="1"/>
          </p:cNvPicPr>
          <p:nvPr/>
        </p:nvPicPr>
        <p:blipFill>
          <a:blip r:embed="rId9"/>
          <a:srcRect/>
          <a:stretch>
            <a:fillRect/>
          </a:stretch>
        </p:blipFill>
        <p:spPr bwMode="auto">
          <a:xfrm>
            <a:off x="1752600" y="2514600"/>
            <a:ext cx="2362200" cy="2166938"/>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5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2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5299">
                                            <p:txEl>
                                              <p:pRg st="0" end="0"/>
                                            </p:txEl>
                                          </p:spTgt>
                                        </p:tgtEl>
                                      </p:cBhvr>
                                    </p:animEffect>
                                  </p:childTnLst>
                                </p:cTn>
                              </p:par>
                            </p:childTnLst>
                          </p:cTn>
                        </p:par>
                        <p:par>
                          <p:cTn id="10" fill="hold">
                            <p:stCondLst>
                              <p:cond delay="500"/>
                            </p:stCondLst>
                            <p:childTnLst>
                              <p:par>
                                <p:cTn id="11" presetID="6" presetClass="entr" presetSubtype="32" fill="hold" nodeType="afterEffect">
                                  <p:stCondLst>
                                    <p:cond delay="0"/>
                                  </p:stCondLst>
                                  <p:childTnLst>
                                    <p:set>
                                      <p:cBhvr>
                                        <p:cTn id="12" dur="1" fill="hold">
                                          <p:stCondLst>
                                            <p:cond delay="0"/>
                                          </p:stCondLst>
                                        </p:cTn>
                                        <p:tgtEl>
                                          <p:spTgt spid="55301"/>
                                        </p:tgtEl>
                                        <p:attrNameLst>
                                          <p:attrName>style.visibility</p:attrName>
                                        </p:attrNameLst>
                                      </p:cBhvr>
                                      <p:to>
                                        <p:strVal val="visible"/>
                                      </p:to>
                                    </p:set>
                                    <p:animEffect transition="in" filter="circle(out)">
                                      <p:cBhvr>
                                        <p:cTn id="13" dur="1000"/>
                                        <p:tgtEl>
                                          <p:spTgt spid="55301"/>
                                        </p:tgtEl>
                                      </p:cBhvr>
                                    </p:animEffect>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55308"/>
                                        </p:tgtEl>
                                        <p:attrNameLst>
                                          <p:attrName>style.visibility</p:attrName>
                                        </p:attrNameLst>
                                      </p:cBhvr>
                                      <p:to>
                                        <p:strVal val="visible"/>
                                      </p:to>
                                    </p:set>
                                    <p:animEffect transition="in" filter="circle(in)">
                                      <p:cBhvr>
                                        <p:cTn id="17" dur="1000"/>
                                        <p:tgtEl>
                                          <p:spTgt spid="55308"/>
                                        </p:tgtEl>
                                      </p:cBhvr>
                                    </p:animEffect>
                                  </p:childTnLst>
                                </p:cTn>
                              </p:par>
                            </p:childTnLst>
                          </p:cTn>
                        </p:par>
                        <p:par>
                          <p:cTn id="18" fill="hold">
                            <p:stCondLst>
                              <p:cond delay="2500"/>
                            </p:stCondLst>
                            <p:childTnLst>
                              <p:par>
                                <p:cTn id="19" presetID="6" presetClass="entr" presetSubtype="16" fill="hold" nodeType="afterEffect">
                                  <p:stCondLst>
                                    <p:cond delay="0"/>
                                  </p:stCondLst>
                                  <p:childTnLst>
                                    <p:set>
                                      <p:cBhvr>
                                        <p:cTn id="20" dur="1" fill="hold">
                                          <p:stCondLst>
                                            <p:cond delay="0"/>
                                          </p:stCondLst>
                                        </p:cTn>
                                        <p:tgtEl>
                                          <p:spTgt spid="55310"/>
                                        </p:tgtEl>
                                        <p:attrNameLst>
                                          <p:attrName>style.visibility</p:attrName>
                                        </p:attrNameLst>
                                      </p:cBhvr>
                                      <p:to>
                                        <p:strVal val="visible"/>
                                      </p:to>
                                    </p:set>
                                    <p:animEffect transition="in" filter="circle(in)">
                                      <p:cBhvr>
                                        <p:cTn id="21" dur="1000"/>
                                        <p:tgtEl>
                                          <p:spTgt spid="55310"/>
                                        </p:tgtEl>
                                      </p:cBhvr>
                                    </p:animEffect>
                                  </p:childTnLst>
                                </p:cTn>
                              </p:par>
                            </p:childTnLst>
                          </p:cTn>
                        </p:par>
                        <p:par>
                          <p:cTn id="22" fill="hold">
                            <p:stCondLst>
                              <p:cond delay="3500"/>
                            </p:stCondLst>
                            <p:childTnLst>
                              <p:par>
                                <p:cTn id="23" presetID="6" presetClass="entr" presetSubtype="32" fill="hold" nodeType="afterEffect">
                                  <p:stCondLst>
                                    <p:cond delay="0"/>
                                  </p:stCondLst>
                                  <p:childTnLst>
                                    <p:set>
                                      <p:cBhvr>
                                        <p:cTn id="24" dur="1" fill="hold">
                                          <p:stCondLst>
                                            <p:cond delay="0"/>
                                          </p:stCondLst>
                                        </p:cTn>
                                        <p:tgtEl>
                                          <p:spTgt spid="55300"/>
                                        </p:tgtEl>
                                        <p:attrNameLst>
                                          <p:attrName>style.visibility</p:attrName>
                                        </p:attrNameLst>
                                      </p:cBhvr>
                                      <p:to>
                                        <p:strVal val="visible"/>
                                      </p:to>
                                    </p:set>
                                    <p:animEffect transition="in" filter="circle(out)">
                                      <p:cBhvr>
                                        <p:cTn id="25" dur="1000"/>
                                        <p:tgtEl>
                                          <p:spTgt spid="55300"/>
                                        </p:tgtEl>
                                      </p:cBhvr>
                                    </p:animEffect>
                                  </p:childTnLst>
                                </p:cTn>
                              </p:par>
                              <p:par>
                                <p:cTn id="26" presetID="6" presetClass="entr" presetSubtype="32" fill="hold" nodeType="withEffect">
                                  <p:stCondLst>
                                    <p:cond delay="0"/>
                                  </p:stCondLst>
                                  <p:childTnLst>
                                    <p:set>
                                      <p:cBhvr>
                                        <p:cTn id="27" dur="1" fill="hold">
                                          <p:stCondLst>
                                            <p:cond delay="0"/>
                                          </p:stCondLst>
                                        </p:cTn>
                                        <p:tgtEl>
                                          <p:spTgt spid="183304"/>
                                        </p:tgtEl>
                                        <p:attrNameLst>
                                          <p:attrName>style.visibility</p:attrName>
                                        </p:attrNameLst>
                                      </p:cBhvr>
                                      <p:to>
                                        <p:strVal val="visible"/>
                                      </p:to>
                                    </p:set>
                                    <p:animEffect transition="in" filter="circle(out)">
                                      <p:cBhvr>
                                        <p:cTn id="28" dur="1000"/>
                                        <p:tgtEl>
                                          <p:spTgt spid="183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nchorCtr="0">
            <a:normAutofit/>
          </a:bodyPr>
          <a:lstStyle/>
          <a:p>
            <a:r>
              <a:rPr lang="en-US" sz="4000"/>
              <a:t>Non-optical Devices</a:t>
            </a:r>
          </a:p>
        </p:txBody>
      </p:sp>
      <p:sp>
        <p:nvSpPr>
          <p:cNvPr id="55299" name="Rectangle 3"/>
          <p:cNvSpPr>
            <a:spLocks noGrp="1" noChangeArrowheads="1"/>
          </p:cNvSpPr>
          <p:nvPr>
            <p:ph idx="4294967295"/>
          </p:nvPr>
        </p:nvSpPr>
        <p:spPr>
          <a:xfrm>
            <a:off x="381000" y="1524000"/>
            <a:ext cx="7772400" cy="1600200"/>
          </a:xfrm>
        </p:spPr>
        <p:txBody>
          <a:bodyPr/>
          <a:lstStyle/>
          <a:p>
            <a:r>
              <a:rPr lang="en-US" sz="4000"/>
              <a:t>Reading/Book Stands</a:t>
            </a:r>
          </a:p>
          <a:p>
            <a:pPr lvl="1"/>
            <a:r>
              <a:rPr lang="en-US" sz="3600"/>
              <a:t>Lighted </a:t>
            </a:r>
          </a:p>
        </p:txBody>
      </p:sp>
      <p:pic>
        <p:nvPicPr>
          <p:cNvPr id="237580" name="Picture 12" descr="Photograph of the OttLight Bookstand with Lamp from Independent LIving Aids, $50"/>
          <p:cNvPicPr>
            <a:picLocks noChangeAspect="1" noChangeArrowheads="1"/>
          </p:cNvPicPr>
          <p:nvPr/>
        </p:nvPicPr>
        <p:blipFill>
          <a:blip r:embed="rId4"/>
          <a:srcRect/>
          <a:stretch>
            <a:fillRect/>
          </a:stretch>
        </p:blipFill>
        <p:spPr bwMode="auto">
          <a:xfrm>
            <a:off x="3581400" y="2781300"/>
            <a:ext cx="3810000" cy="38100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5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2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529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 calcmode="lin" valueType="num">
                                      <p:cBhvr>
                                        <p:cTn id="12" dur="5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529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5299">
                                            <p:txEl>
                                              <p:pRg st="1" end="1"/>
                                            </p:txEl>
                                          </p:spTgt>
                                        </p:tgtEl>
                                      </p:cBhvr>
                                    </p:animEffect>
                                  </p:childTnLst>
                                </p:cTn>
                              </p:par>
                            </p:childTnLst>
                          </p:cTn>
                        </p:par>
                        <p:par>
                          <p:cTn id="15" fill="hold">
                            <p:stCondLst>
                              <p:cond delay="500"/>
                            </p:stCondLst>
                            <p:childTnLst>
                              <p:par>
                                <p:cTn id="16" presetID="20" presetClass="entr" presetSubtype="0" fill="hold" nodeType="afterEffect">
                                  <p:stCondLst>
                                    <p:cond delay="0"/>
                                  </p:stCondLst>
                                  <p:childTnLst>
                                    <p:set>
                                      <p:cBhvr>
                                        <p:cTn id="17" dur="1" fill="hold">
                                          <p:stCondLst>
                                            <p:cond delay="0"/>
                                          </p:stCondLst>
                                        </p:cTn>
                                        <p:tgtEl>
                                          <p:spTgt spid="237580"/>
                                        </p:tgtEl>
                                        <p:attrNameLst>
                                          <p:attrName>style.visibility</p:attrName>
                                        </p:attrNameLst>
                                      </p:cBhvr>
                                      <p:to>
                                        <p:strVal val="visible"/>
                                      </p:to>
                                    </p:set>
                                    <p:animEffect transition="in" filter="wedge">
                                      <p:cBhvr>
                                        <p:cTn id="18" dur="2000"/>
                                        <p:tgtEl>
                                          <p:spTgt spid="237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sz="4000" dirty="0"/>
              <a:t>Non-optical Devices</a:t>
            </a:r>
            <a:br>
              <a:rPr lang="en-US" sz="4000" dirty="0"/>
            </a:br>
            <a:r>
              <a:rPr lang="en-US" sz="4000" dirty="0"/>
              <a:t>Copy Holders</a:t>
            </a:r>
          </a:p>
        </p:txBody>
      </p:sp>
      <p:sp>
        <p:nvSpPr>
          <p:cNvPr id="155651" name="Rectangle 3"/>
          <p:cNvSpPr>
            <a:spLocks noGrp="1" noChangeArrowheads="1"/>
          </p:cNvSpPr>
          <p:nvPr>
            <p:ph type="body" idx="1"/>
          </p:nvPr>
        </p:nvSpPr>
        <p:spPr>
          <a:xfrm>
            <a:off x="457200" y="1600200"/>
            <a:ext cx="8229600" cy="5257800"/>
          </a:xfrm>
        </p:spPr>
        <p:txBody>
          <a:bodyPr/>
          <a:lstStyle/>
          <a:p>
            <a:r>
              <a:rPr lang="en-US"/>
              <a:t>Adjustable articulated arm</a:t>
            </a:r>
          </a:p>
        </p:txBody>
      </p:sp>
      <p:pic>
        <p:nvPicPr>
          <p:cNvPr id="155655" name="Picture 7" descr="Photograph of the SPARCO SPR38952 Copy Holder. This desktop copy holder offer limited adjustment and is of little value to people with low vision.">
            <a:hlinkClick r:id="rId4"/>
          </p:cNvPr>
          <p:cNvPicPr>
            <a:picLocks noChangeAspect="1" noChangeArrowheads="1"/>
          </p:cNvPicPr>
          <p:nvPr/>
        </p:nvPicPr>
        <p:blipFill>
          <a:blip r:embed="rId5"/>
          <a:srcRect/>
          <a:stretch>
            <a:fillRect/>
          </a:stretch>
        </p:blipFill>
        <p:spPr bwMode="auto">
          <a:xfrm>
            <a:off x="1066800" y="2362200"/>
            <a:ext cx="1828800" cy="1828800"/>
          </a:xfrm>
          <a:prstGeom prst="rect">
            <a:avLst/>
          </a:prstGeom>
          <a:noFill/>
        </p:spPr>
      </p:pic>
      <p:pic>
        <p:nvPicPr>
          <p:cNvPr id="155657" name="Picture 9" descr="Photograph of a desktop copy holder. This desktop copy holder offer limited adjustment and is of little value to people with low vision.">
            <a:hlinkClick r:id="rId6"/>
          </p:cNvPr>
          <p:cNvPicPr>
            <a:picLocks noChangeAspect="1" noChangeArrowheads="1"/>
          </p:cNvPicPr>
          <p:nvPr/>
        </p:nvPicPr>
        <p:blipFill>
          <a:blip r:embed="rId7"/>
          <a:srcRect/>
          <a:stretch>
            <a:fillRect/>
          </a:stretch>
        </p:blipFill>
        <p:spPr bwMode="auto">
          <a:xfrm>
            <a:off x="152400" y="4495800"/>
            <a:ext cx="1597025" cy="2133600"/>
          </a:xfrm>
          <a:prstGeom prst="rect">
            <a:avLst/>
          </a:prstGeom>
          <a:noFill/>
        </p:spPr>
      </p:pic>
      <p:pic>
        <p:nvPicPr>
          <p:cNvPr id="155659" name="Picture 11" descr="Photograph of the Aidata Copy Holder – Metal Arm Document Holder – Copy Holder for Workstations - $30, clamps on desk and articulated arm is fully adjustable, available from Ergonomic Business Solutions, (www.ergonomicbusinesssolutions.com/product.asp?specific=444) and many office supply stores."/>
          <p:cNvPicPr>
            <a:picLocks noChangeAspect="1" noChangeArrowheads="1"/>
          </p:cNvPicPr>
          <p:nvPr/>
        </p:nvPicPr>
        <p:blipFill>
          <a:blip r:embed="rId8"/>
          <a:srcRect/>
          <a:stretch>
            <a:fillRect/>
          </a:stretch>
        </p:blipFill>
        <p:spPr bwMode="auto">
          <a:xfrm>
            <a:off x="6324600" y="2286000"/>
            <a:ext cx="2720975" cy="2743200"/>
          </a:xfrm>
          <a:prstGeom prst="rect">
            <a:avLst/>
          </a:prstGeom>
          <a:noFill/>
        </p:spPr>
      </p:pic>
      <p:pic>
        <p:nvPicPr>
          <p:cNvPr id="155661" name="Picture 13" descr="Photograph of the +Adjustable Copy Holder #CH-3 with articulated arm - $44, ErgonomicHome.com, (www.ergonomichome.com/adcohoc.html)">
            <a:hlinkClick r:id="rId9"/>
          </p:cNvPr>
          <p:cNvPicPr>
            <a:picLocks noChangeAspect="1" noChangeArrowheads="1"/>
          </p:cNvPicPr>
          <p:nvPr/>
        </p:nvPicPr>
        <p:blipFill>
          <a:blip r:embed="rId10"/>
          <a:srcRect/>
          <a:stretch>
            <a:fillRect/>
          </a:stretch>
        </p:blipFill>
        <p:spPr bwMode="auto">
          <a:xfrm>
            <a:off x="3319463" y="3429000"/>
            <a:ext cx="2757487" cy="30480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dissolve">
                                      <p:cBhvr>
                                        <p:cTn id="7" dur="500"/>
                                        <p:tgtEl>
                                          <p:spTgt spid="155651">
                                            <p:txEl>
                                              <p:pRg st="0" end="0"/>
                                            </p:txEl>
                                          </p:spTgt>
                                        </p:tgtEl>
                                      </p:cBhvr>
                                    </p:animEffect>
                                  </p:childTnLst>
                                </p:cTn>
                              </p:par>
                            </p:childTnLst>
                          </p:cTn>
                        </p:par>
                        <p:par>
                          <p:cTn id="8" fill="hold">
                            <p:stCondLst>
                              <p:cond delay="500"/>
                            </p:stCondLst>
                            <p:childTnLst>
                              <p:par>
                                <p:cTn id="9" presetID="39" presetClass="entr" presetSubtype="0" accel="100000" fill="hold" nodeType="afterEffect">
                                  <p:stCondLst>
                                    <p:cond delay="0"/>
                                  </p:stCondLst>
                                  <p:childTnLst>
                                    <p:set>
                                      <p:cBhvr>
                                        <p:cTn id="10" dur="1" fill="hold">
                                          <p:stCondLst>
                                            <p:cond delay="0"/>
                                          </p:stCondLst>
                                        </p:cTn>
                                        <p:tgtEl>
                                          <p:spTgt spid="155661"/>
                                        </p:tgtEl>
                                        <p:attrNameLst>
                                          <p:attrName>style.visibility</p:attrName>
                                        </p:attrNameLst>
                                      </p:cBhvr>
                                      <p:to>
                                        <p:strVal val="visible"/>
                                      </p:to>
                                    </p:set>
                                    <p:anim calcmode="lin" valueType="num">
                                      <p:cBhvr>
                                        <p:cTn id="11" dur="500" fill="hold"/>
                                        <p:tgtEl>
                                          <p:spTgt spid="155661"/>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55661"/>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55661"/>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5566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155659"/>
                                        </p:tgtEl>
                                        <p:attrNameLst>
                                          <p:attrName>style.visibility</p:attrName>
                                        </p:attrNameLst>
                                      </p:cBhvr>
                                      <p:to>
                                        <p:strVal val="visible"/>
                                      </p:to>
                                    </p:set>
                                    <p:anim calcmode="lin" valueType="num">
                                      <p:cBhvr>
                                        <p:cTn id="18" dur="1000" fill="hold"/>
                                        <p:tgtEl>
                                          <p:spTgt spid="155659"/>
                                        </p:tgtEl>
                                        <p:attrNameLst>
                                          <p:attrName>ppt_w</p:attrName>
                                        </p:attrNameLst>
                                      </p:cBhvr>
                                      <p:tavLst>
                                        <p:tav tm="0">
                                          <p:val>
                                            <p:fltVal val="0"/>
                                          </p:val>
                                        </p:tav>
                                        <p:tav tm="100000">
                                          <p:val>
                                            <p:strVal val="#ppt_w"/>
                                          </p:val>
                                        </p:tav>
                                      </p:tavLst>
                                    </p:anim>
                                    <p:anim calcmode="lin" valueType="num">
                                      <p:cBhvr>
                                        <p:cTn id="19" dur="1000" fill="hold"/>
                                        <p:tgtEl>
                                          <p:spTgt spid="155659"/>
                                        </p:tgtEl>
                                        <p:attrNameLst>
                                          <p:attrName>ppt_h</p:attrName>
                                        </p:attrNameLst>
                                      </p:cBhvr>
                                      <p:tavLst>
                                        <p:tav tm="0">
                                          <p:val>
                                            <p:fltVal val="0"/>
                                          </p:val>
                                        </p:tav>
                                        <p:tav tm="100000">
                                          <p:val>
                                            <p:strVal val="#ppt_h"/>
                                          </p:val>
                                        </p:tav>
                                      </p:tavLst>
                                    </p:anim>
                                    <p:anim calcmode="lin" valueType="num">
                                      <p:cBhvr>
                                        <p:cTn id="20" dur="1000" fill="hold"/>
                                        <p:tgtEl>
                                          <p:spTgt spid="15565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55659"/>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9" presetClass="entr" presetSubtype="10" fill="hold" nodeType="afterEffect">
                                  <p:stCondLst>
                                    <p:cond delay="0"/>
                                  </p:stCondLst>
                                  <p:childTnLst>
                                    <p:set>
                                      <p:cBhvr>
                                        <p:cTn id="24" dur="1" fill="hold">
                                          <p:stCondLst>
                                            <p:cond delay="0"/>
                                          </p:stCondLst>
                                        </p:cTn>
                                        <p:tgtEl>
                                          <p:spTgt spid="155655"/>
                                        </p:tgtEl>
                                        <p:attrNameLst>
                                          <p:attrName>style.visibility</p:attrName>
                                        </p:attrNameLst>
                                      </p:cBhvr>
                                      <p:to>
                                        <p:strVal val="visible"/>
                                      </p:to>
                                    </p:set>
                                    <p:anim calcmode="lin" valueType="num">
                                      <p:cBhvr>
                                        <p:cTn id="25" dur="5000" fill="hold"/>
                                        <p:tgtEl>
                                          <p:spTgt spid="155655"/>
                                        </p:tgtEl>
                                        <p:attrNameLst>
                                          <p:attrName>ppt_w</p:attrName>
                                        </p:attrNameLst>
                                      </p:cBhvr>
                                      <p:tavLst>
                                        <p:tav tm="0" fmla="#ppt_w*sin(2.5*pi*$)">
                                          <p:val>
                                            <p:fltVal val="0"/>
                                          </p:val>
                                        </p:tav>
                                        <p:tav tm="100000">
                                          <p:val>
                                            <p:fltVal val="1"/>
                                          </p:val>
                                        </p:tav>
                                      </p:tavLst>
                                    </p:anim>
                                    <p:anim calcmode="lin" valueType="num">
                                      <p:cBhvr>
                                        <p:cTn id="26" dur="5000" fill="hold"/>
                                        <p:tgtEl>
                                          <p:spTgt spid="155655"/>
                                        </p:tgtEl>
                                        <p:attrNameLst>
                                          <p:attrName>ppt_h</p:attrName>
                                        </p:attrNameLst>
                                      </p:cBhvr>
                                      <p:tavLst>
                                        <p:tav tm="0">
                                          <p:val>
                                            <p:strVal val="#ppt_h"/>
                                          </p:val>
                                        </p:tav>
                                        <p:tav tm="100000">
                                          <p:val>
                                            <p:strVal val="#ppt_h"/>
                                          </p:val>
                                        </p:tav>
                                      </p:tavLst>
                                    </p:anim>
                                  </p:childTnLst>
                                </p:cTn>
                              </p:par>
                              <p:par>
                                <p:cTn id="27" presetID="19" presetClass="entr" presetSubtype="10" fill="hold" nodeType="withEffect">
                                  <p:stCondLst>
                                    <p:cond delay="0"/>
                                  </p:stCondLst>
                                  <p:childTnLst>
                                    <p:set>
                                      <p:cBhvr>
                                        <p:cTn id="28" dur="1" fill="hold">
                                          <p:stCondLst>
                                            <p:cond delay="0"/>
                                          </p:stCondLst>
                                        </p:cTn>
                                        <p:tgtEl>
                                          <p:spTgt spid="155657"/>
                                        </p:tgtEl>
                                        <p:attrNameLst>
                                          <p:attrName>style.visibility</p:attrName>
                                        </p:attrNameLst>
                                      </p:cBhvr>
                                      <p:to>
                                        <p:strVal val="visible"/>
                                      </p:to>
                                    </p:set>
                                    <p:anim calcmode="lin" valueType="num">
                                      <p:cBhvr>
                                        <p:cTn id="29" dur="5000" fill="hold"/>
                                        <p:tgtEl>
                                          <p:spTgt spid="155657"/>
                                        </p:tgtEl>
                                        <p:attrNameLst>
                                          <p:attrName>ppt_w</p:attrName>
                                        </p:attrNameLst>
                                      </p:cBhvr>
                                      <p:tavLst>
                                        <p:tav tm="0" fmla="#ppt_w*sin(2.5*pi*$)">
                                          <p:val>
                                            <p:fltVal val="0"/>
                                          </p:val>
                                        </p:tav>
                                        <p:tav tm="100000">
                                          <p:val>
                                            <p:fltVal val="1"/>
                                          </p:val>
                                        </p:tav>
                                      </p:tavLst>
                                    </p:anim>
                                    <p:anim calcmode="lin" valueType="num">
                                      <p:cBhvr>
                                        <p:cTn id="30" dur="5000" fill="hold"/>
                                        <p:tgtEl>
                                          <p:spTgt spid="15565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z="4000"/>
              <a:t>Optical Devices</a:t>
            </a:r>
          </a:p>
        </p:txBody>
      </p:sp>
      <p:sp>
        <p:nvSpPr>
          <p:cNvPr id="200707" name="Rectangle 3"/>
          <p:cNvSpPr>
            <a:spLocks noGrp="1" noChangeArrowheads="1"/>
          </p:cNvSpPr>
          <p:nvPr>
            <p:ph type="body" idx="1"/>
          </p:nvPr>
        </p:nvSpPr>
        <p:spPr>
          <a:xfrm>
            <a:off x="457200" y="1600200"/>
            <a:ext cx="8229600" cy="5257800"/>
          </a:xfrm>
        </p:spPr>
        <p:txBody>
          <a:bodyPr/>
          <a:lstStyle/>
          <a:p>
            <a:r>
              <a:rPr lang="en-US"/>
              <a:t>Magnifiers</a:t>
            </a:r>
          </a:p>
          <a:p>
            <a:pPr lvl="1"/>
            <a:r>
              <a:rPr lang="en-US"/>
              <a:t>Hand-held</a:t>
            </a:r>
          </a:p>
          <a:p>
            <a:pPr lvl="1"/>
            <a:r>
              <a:rPr lang="en-US"/>
              <a:t>Stand</a:t>
            </a:r>
          </a:p>
          <a:p>
            <a:pPr lvl="1"/>
            <a:r>
              <a:rPr lang="en-US"/>
              <a:t>Spectacle mounted</a:t>
            </a:r>
          </a:p>
          <a:p>
            <a:r>
              <a:rPr lang="en-US"/>
              <a:t>Telescopes</a:t>
            </a:r>
          </a:p>
          <a:p>
            <a:pPr lvl="1"/>
            <a:r>
              <a:rPr lang="en-US"/>
              <a:t>Hand-held</a:t>
            </a:r>
          </a:p>
          <a:p>
            <a:pPr lvl="1"/>
            <a:r>
              <a:rPr lang="en-US"/>
              <a:t>Spectacle mounted</a:t>
            </a:r>
          </a:p>
          <a:p>
            <a:r>
              <a:rPr lang="en-US"/>
              <a:t>Electronic / video magnifiers</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dissolve">
                                      <p:cBhvr>
                                        <p:cTn id="7" dur="500"/>
                                        <p:tgtEl>
                                          <p:spTgt spid="20070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0707">
                                            <p:txEl>
                                              <p:pRg st="1" end="1"/>
                                            </p:txEl>
                                          </p:spTgt>
                                        </p:tgtEl>
                                        <p:attrNameLst>
                                          <p:attrName>style.visibility</p:attrName>
                                        </p:attrNameLst>
                                      </p:cBhvr>
                                      <p:to>
                                        <p:strVal val="visible"/>
                                      </p:to>
                                    </p:set>
                                    <p:animEffect transition="in" filter="dissolve">
                                      <p:cBhvr>
                                        <p:cTn id="10" dur="500"/>
                                        <p:tgtEl>
                                          <p:spTgt spid="20070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0707">
                                            <p:txEl>
                                              <p:pRg st="2" end="2"/>
                                            </p:txEl>
                                          </p:spTgt>
                                        </p:tgtEl>
                                        <p:attrNameLst>
                                          <p:attrName>style.visibility</p:attrName>
                                        </p:attrNameLst>
                                      </p:cBhvr>
                                      <p:to>
                                        <p:strVal val="visible"/>
                                      </p:to>
                                    </p:set>
                                    <p:animEffect transition="in" filter="dissolve">
                                      <p:cBhvr>
                                        <p:cTn id="13" dur="500"/>
                                        <p:tgtEl>
                                          <p:spTgt spid="20070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0707">
                                            <p:txEl>
                                              <p:pRg st="3" end="3"/>
                                            </p:txEl>
                                          </p:spTgt>
                                        </p:tgtEl>
                                        <p:attrNameLst>
                                          <p:attrName>style.visibility</p:attrName>
                                        </p:attrNameLst>
                                      </p:cBhvr>
                                      <p:to>
                                        <p:strVal val="visible"/>
                                      </p:to>
                                    </p:set>
                                    <p:animEffect transition="in" filter="dissolve">
                                      <p:cBhvr>
                                        <p:cTn id="16" dur="500"/>
                                        <p:tgtEl>
                                          <p:spTgt spid="200707">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0707">
                                            <p:txEl>
                                              <p:pRg st="4" end="4"/>
                                            </p:txEl>
                                          </p:spTgt>
                                        </p:tgtEl>
                                        <p:attrNameLst>
                                          <p:attrName>style.visibility</p:attrName>
                                        </p:attrNameLst>
                                      </p:cBhvr>
                                      <p:to>
                                        <p:strVal val="visible"/>
                                      </p:to>
                                    </p:set>
                                    <p:animEffect transition="in" filter="dissolve">
                                      <p:cBhvr>
                                        <p:cTn id="21" dur="500"/>
                                        <p:tgtEl>
                                          <p:spTgt spid="200707">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00707">
                                            <p:txEl>
                                              <p:pRg st="5" end="5"/>
                                            </p:txEl>
                                          </p:spTgt>
                                        </p:tgtEl>
                                        <p:attrNameLst>
                                          <p:attrName>style.visibility</p:attrName>
                                        </p:attrNameLst>
                                      </p:cBhvr>
                                      <p:to>
                                        <p:strVal val="visible"/>
                                      </p:to>
                                    </p:set>
                                    <p:animEffect transition="in" filter="dissolve">
                                      <p:cBhvr>
                                        <p:cTn id="24" dur="500"/>
                                        <p:tgtEl>
                                          <p:spTgt spid="200707">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00707">
                                            <p:txEl>
                                              <p:pRg st="6" end="6"/>
                                            </p:txEl>
                                          </p:spTgt>
                                        </p:tgtEl>
                                        <p:attrNameLst>
                                          <p:attrName>style.visibility</p:attrName>
                                        </p:attrNameLst>
                                      </p:cBhvr>
                                      <p:to>
                                        <p:strVal val="visible"/>
                                      </p:to>
                                    </p:set>
                                    <p:animEffect transition="in" filter="dissolve">
                                      <p:cBhvr>
                                        <p:cTn id="27" dur="500"/>
                                        <p:tgtEl>
                                          <p:spTgt spid="20070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0707">
                                            <p:txEl>
                                              <p:pRg st="7" end="7"/>
                                            </p:txEl>
                                          </p:spTgt>
                                        </p:tgtEl>
                                        <p:attrNameLst>
                                          <p:attrName>style.visibility</p:attrName>
                                        </p:attrNameLst>
                                      </p:cBhvr>
                                      <p:to>
                                        <p:strVal val="visible"/>
                                      </p:to>
                                    </p:set>
                                    <p:animEffect transition="in" filter="dissolve">
                                      <p:cBhvr>
                                        <p:cTn id="32" dur="500"/>
                                        <p:tgtEl>
                                          <p:spTgt spid="200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t>Optical Devices</a:t>
            </a:r>
          </a:p>
        </p:txBody>
      </p:sp>
      <p:sp>
        <p:nvSpPr>
          <p:cNvPr id="203779" name="Rectangle 3"/>
          <p:cNvSpPr>
            <a:spLocks noGrp="1" noChangeArrowheads="1"/>
          </p:cNvSpPr>
          <p:nvPr>
            <p:ph type="body" idx="1"/>
          </p:nvPr>
        </p:nvSpPr>
        <p:spPr>
          <a:xfrm>
            <a:off x="152400" y="2098675"/>
            <a:ext cx="8229600" cy="4530725"/>
          </a:xfrm>
        </p:spPr>
        <p:txBody>
          <a:bodyPr/>
          <a:lstStyle/>
          <a:p>
            <a:r>
              <a:rPr lang="en-US" sz="4000"/>
              <a:t>Spectacles</a:t>
            </a:r>
          </a:p>
          <a:p>
            <a:r>
              <a:rPr lang="en-US" sz="4000"/>
              <a:t>Contact lens</a:t>
            </a:r>
          </a:p>
        </p:txBody>
      </p:sp>
      <p:pic>
        <p:nvPicPr>
          <p:cNvPr id="203780" name="Picture 4" descr="Photograph of COIL Prismatic Half Eye Spectacle 10D, Small">
            <a:hlinkClick r:id="rId3"/>
          </p:cNvPr>
          <p:cNvPicPr>
            <a:picLocks noChangeAspect="1" noChangeArrowheads="1"/>
          </p:cNvPicPr>
          <p:nvPr/>
        </p:nvPicPr>
        <p:blipFill>
          <a:blip r:embed="rId4"/>
          <a:srcRect/>
          <a:stretch>
            <a:fillRect/>
          </a:stretch>
        </p:blipFill>
        <p:spPr bwMode="auto">
          <a:xfrm>
            <a:off x="4267200" y="2614613"/>
            <a:ext cx="2667000" cy="1423987"/>
          </a:xfrm>
          <a:prstGeom prst="rect">
            <a:avLst/>
          </a:prstGeom>
          <a:noFill/>
        </p:spPr>
      </p:pic>
      <p:pic>
        <p:nvPicPr>
          <p:cNvPr id="203781" name="Picture 5" descr="Photograph of COIL Spectacle Binocular Clear (Near View)">
            <a:hlinkClick r:id="rId5"/>
          </p:cNvPr>
          <p:cNvPicPr>
            <a:picLocks noChangeAspect="1" noChangeArrowheads="1"/>
          </p:cNvPicPr>
          <p:nvPr/>
        </p:nvPicPr>
        <p:blipFill>
          <a:blip r:embed="rId6"/>
          <a:srcRect/>
          <a:stretch>
            <a:fillRect/>
          </a:stretch>
        </p:blipFill>
        <p:spPr bwMode="auto">
          <a:xfrm>
            <a:off x="5791200" y="4419600"/>
            <a:ext cx="3352800" cy="1828800"/>
          </a:xfrm>
          <a:prstGeom prst="rect">
            <a:avLst/>
          </a:prstGeom>
          <a:noFill/>
        </p:spPr>
      </p:pic>
      <p:pic>
        <p:nvPicPr>
          <p:cNvPr id="203782" name="Picture 6" descr="Photograph of COIL Prismatic Half Eye Spectacle 4D">
            <a:hlinkClick r:id="rId7"/>
          </p:cNvPr>
          <p:cNvPicPr>
            <a:picLocks noChangeAspect="1" noChangeArrowheads="1"/>
          </p:cNvPicPr>
          <p:nvPr/>
        </p:nvPicPr>
        <p:blipFill>
          <a:blip r:embed="rId8"/>
          <a:srcRect/>
          <a:stretch>
            <a:fillRect/>
          </a:stretch>
        </p:blipFill>
        <p:spPr bwMode="auto">
          <a:xfrm>
            <a:off x="2057400" y="4724400"/>
            <a:ext cx="3581400" cy="1905000"/>
          </a:xfrm>
          <a:prstGeom prst="rect">
            <a:avLst/>
          </a:prstGeom>
          <a:noFill/>
        </p:spPr>
      </p:pic>
      <p:pic>
        <p:nvPicPr>
          <p:cNvPr id="203783" name="Picture 7" descr="Photograph of a person holding a contact lens in front of their eye as if they are getting ready to insert it into their eye."/>
          <p:cNvPicPr>
            <a:picLocks noChangeAspect="1" noChangeArrowheads="1"/>
          </p:cNvPicPr>
          <p:nvPr/>
        </p:nvPicPr>
        <p:blipFill>
          <a:blip r:embed="rId9"/>
          <a:srcRect/>
          <a:stretch>
            <a:fillRect/>
          </a:stretch>
        </p:blipFill>
        <p:spPr bwMode="auto">
          <a:xfrm>
            <a:off x="304800" y="4419600"/>
            <a:ext cx="1524000" cy="1857375"/>
          </a:xfrm>
          <a:prstGeom prst="rect">
            <a:avLst/>
          </a:prstGeom>
          <a:noFill/>
        </p:spPr>
      </p:pic>
      <p:pic>
        <p:nvPicPr>
          <p:cNvPr id="203784" name="Picture 8" descr="Photograph of fashionable, unisex reading glasses with aspheric lenses.">
            <a:hlinkClick r:id="rId10" tooltip="Click for Larger Image"/>
          </p:cNvPr>
          <p:cNvPicPr>
            <a:picLocks noChangeAspect="1" noChangeArrowheads="1"/>
          </p:cNvPicPr>
          <p:nvPr/>
        </p:nvPicPr>
        <p:blipFill>
          <a:blip r:embed="rId11"/>
          <a:srcRect/>
          <a:stretch>
            <a:fillRect/>
          </a:stretch>
        </p:blipFill>
        <p:spPr bwMode="auto">
          <a:xfrm>
            <a:off x="7086600" y="1295400"/>
            <a:ext cx="2057400" cy="2057400"/>
          </a:xfrm>
          <a:prstGeom prst="rect">
            <a:avLst/>
          </a:prstGeo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Effect transition="in" filter="dissolve">
                                      <p:cBhvr>
                                        <p:cTn id="7" dur="500"/>
                                        <p:tgtEl>
                                          <p:spTgt spid="203779">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03780"/>
                                        </p:tgtEl>
                                        <p:attrNameLst>
                                          <p:attrName>style.visibility</p:attrName>
                                        </p:attrNameLst>
                                      </p:cBhvr>
                                      <p:to>
                                        <p:strVal val="visible"/>
                                      </p:to>
                                    </p:set>
                                    <p:animEffect transition="in" filter="dissolve">
                                      <p:cBhvr>
                                        <p:cTn id="10" dur="500"/>
                                        <p:tgtEl>
                                          <p:spTgt spid="203780"/>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203781"/>
                                        </p:tgtEl>
                                        <p:attrNameLst>
                                          <p:attrName>style.visibility</p:attrName>
                                        </p:attrNameLst>
                                      </p:cBhvr>
                                      <p:to>
                                        <p:strVal val="visible"/>
                                      </p:to>
                                    </p:set>
                                    <p:animEffect transition="in" filter="dissolve">
                                      <p:cBhvr>
                                        <p:cTn id="14" dur="500"/>
                                        <p:tgtEl>
                                          <p:spTgt spid="203781"/>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203782"/>
                                        </p:tgtEl>
                                        <p:attrNameLst>
                                          <p:attrName>style.visibility</p:attrName>
                                        </p:attrNameLst>
                                      </p:cBhvr>
                                      <p:to>
                                        <p:strVal val="visible"/>
                                      </p:to>
                                    </p:set>
                                    <p:animEffect transition="in" filter="dissolve">
                                      <p:cBhvr>
                                        <p:cTn id="18" dur="500"/>
                                        <p:tgtEl>
                                          <p:spTgt spid="203782"/>
                                        </p:tgtEl>
                                      </p:cBhvr>
                                    </p:animEffect>
                                  </p:childTnLst>
                                </p:cTn>
                              </p:par>
                              <p:par>
                                <p:cTn id="19" presetID="9" presetClass="entr" presetSubtype="0" fill="hold" nodeType="withEffect">
                                  <p:stCondLst>
                                    <p:cond delay="0"/>
                                  </p:stCondLst>
                                  <p:childTnLst>
                                    <p:set>
                                      <p:cBhvr>
                                        <p:cTn id="20" dur="1" fill="hold">
                                          <p:stCondLst>
                                            <p:cond delay="0"/>
                                          </p:stCondLst>
                                        </p:cTn>
                                        <p:tgtEl>
                                          <p:spTgt spid="203784"/>
                                        </p:tgtEl>
                                        <p:attrNameLst>
                                          <p:attrName>style.visibility</p:attrName>
                                        </p:attrNameLst>
                                      </p:cBhvr>
                                      <p:to>
                                        <p:strVal val="visible"/>
                                      </p:to>
                                    </p:set>
                                    <p:animEffect transition="in" filter="dissolve">
                                      <p:cBhvr>
                                        <p:cTn id="21" dur="500"/>
                                        <p:tgtEl>
                                          <p:spTgt spid="20378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03779">
                                            <p:txEl>
                                              <p:pRg st="1" end="1"/>
                                            </p:txEl>
                                          </p:spTgt>
                                        </p:tgtEl>
                                        <p:attrNameLst>
                                          <p:attrName>style.visibility</p:attrName>
                                        </p:attrNameLst>
                                      </p:cBhvr>
                                      <p:to>
                                        <p:strVal val="visible"/>
                                      </p:to>
                                    </p:set>
                                    <p:animEffect transition="in" filter="dissolve">
                                      <p:cBhvr>
                                        <p:cTn id="26" dur="500"/>
                                        <p:tgtEl>
                                          <p:spTgt spid="203779">
                                            <p:txEl>
                                              <p:pRg st="1" end="1"/>
                                            </p:txEl>
                                          </p:spTgt>
                                        </p:tgtEl>
                                      </p:cBhvr>
                                    </p:animEffect>
                                  </p:childTnLst>
                                </p:cTn>
                              </p:par>
                            </p:childTnLst>
                          </p:cTn>
                        </p:par>
                        <p:par>
                          <p:cTn id="27" fill="hold">
                            <p:stCondLst>
                              <p:cond delay="500"/>
                            </p:stCondLst>
                            <p:childTnLst>
                              <p:par>
                                <p:cTn id="28" presetID="9" presetClass="entr" presetSubtype="0" fill="hold" nodeType="afterEffect">
                                  <p:stCondLst>
                                    <p:cond delay="0"/>
                                  </p:stCondLst>
                                  <p:childTnLst>
                                    <p:set>
                                      <p:cBhvr>
                                        <p:cTn id="29" dur="1" fill="hold">
                                          <p:stCondLst>
                                            <p:cond delay="0"/>
                                          </p:stCondLst>
                                        </p:cTn>
                                        <p:tgtEl>
                                          <p:spTgt spid="203783"/>
                                        </p:tgtEl>
                                        <p:attrNameLst>
                                          <p:attrName>style.visibility</p:attrName>
                                        </p:attrNameLst>
                                      </p:cBhvr>
                                      <p:to>
                                        <p:strVal val="visible"/>
                                      </p:to>
                                    </p:set>
                                    <p:animEffect transition="in" filter="dissolve">
                                      <p:cBhvr>
                                        <p:cTn id="30" dur="500"/>
                                        <p:tgtEl>
                                          <p:spTgt spid="203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t>Optical Devices</a:t>
            </a:r>
          </a:p>
        </p:txBody>
      </p:sp>
      <p:sp>
        <p:nvSpPr>
          <p:cNvPr id="204803" name="Rectangle 3"/>
          <p:cNvSpPr>
            <a:spLocks noGrp="1" noChangeArrowheads="1"/>
          </p:cNvSpPr>
          <p:nvPr>
            <p:ph type="body" idx="1"/>
          </p:nvPr>
        </p:nvSpPr>
        <p:spPr/>
        <p:txBody>
          <a:bodyPr/>
          <a:lstStyle/>
          <a:p>
            <a:r>
              <a:rPr lang="en-US" sz="4000"/>
              <a:t>Hand held magnifiers</a:t>
            </a:r>
          </a:p>
          <a:p>
            <a:pPr lvl="1"/>
            <a:r>
              <a:rPr lang="en-US" sz="3600"/>
              <a:t>Illuminated</a:t>
            </a:r>
          </a:p>
          <a:p>
            <a:pPr lvl="1"/>
            <a:r>
              <a:rPr lang="en-US" sz="3600"/>
              <a:t>Non-illuminated</a:t>
            </a:r>
          </a:p>
        </p:txBody>
      </p:sp>
      <p:pic>
        <p:nvPicPr>
          <p:cNvPr id="204805" name="Picture 5" descr="Photograph of Bausch &amp; Lomb Folding Pocket Magnifier."/>
          <p:cNvPicPr>
            <a:picLocks noChangeAspect="1" noChangeArrowheads="1"/>
          </p:cNvPicPr>
          <p:nvPr/>
        </p:nvPicPr>
        <p:blipFill>
          <a:blip r:embed="rId4"/>
          <a:srcRect/>
          <a:stretch>
            <a:fillRect/>
          </a:stretch>
        </p:blipFill>
        <p:spPr bwMode="auto">
          <a:xfrm>
            <a:off x="6934200" y="4038600"/>
            <a:ext cx="2057400" cy="2057400"/>
          </a:xfrm>
          <a:prstGeom prst="rect">
            <a:avLst/>
          </a:prstGeom>
          <a:noFill/>
        </p:spPr>
      </p:pic>
      <p:pic>
        <p:nvPicPr>
          <p:cNvPr id="204808" name="Picture 8" descr="Photograph of a lightweight, high quality, hand-held magnifier with a built-in light for improved clarity. ">
            <a:hlinkClick r:id="rId5" tooltip="Click for Larger Image"/>
          </p:cNvPr>
          <p:cNvPicPr>
            <a:picLocks noChangeAspect="1" noChangeArrowheads="1"/>
          </p:cNvPicPr>
          <p:nvPr/>
        </p:nvPicPr>
        <p:blipFill>
          <a:blip r:embed="rId6"/>
          <a:srcRect/>
          <a:stretch>
            <a:fillRect/>
          </a:stretch>
        </p:blipFill>
        <p:spPr bwMode="auto">
          <a:xfrm>
            <a:off x="3733800" y="3657600"/>
            <a:ext cx="2971800" cy="2971800"/>
          </a:xfrm>
          <a:prstGeom prst="rect">
            <a:avLst/>
          </a:prstGeom>
          <a:noFill/>
        </p:spPr>
      </p:pic>
      <p:pic>
        <p:nvPicPr>
          <p:cNvPr id="204810" name="Picture 10" descr="Photograph of Eschenbach 3X LED Illuminated Hand Held Magnifier, $135. "/>
          <p:cNvPicPr>
            <a:picLocks noChangeAspect="1" noChangeArrowheads="1"/>
          </p:cNvPicPr>
          <p:nvPr/>
        </p:nvPicPr>
        <p:blipFill>
          <a:blip r:embed="rId7"/>
          <a:srcRect/>
          <a:stretch>
            <a:fillRect/>
          </a:stretch>
        </p:blipFill>
        <p:spPr bwMode="auto">
          <a:xfrm>
            <a:off x="7137400" y="914400"/>
            <a:ext cx="1930400" cy="2895600"/>
          </a:xfrm>
          <a:prstGeom prst="rect">
            <a:avLst/>
          </a:prstGeom>
          <a:noFill/>
          <a:ln w="9525" algn="ctr">
            <a:noFill/>
            <a:miter lim="800000"/>
            <a:headEnd/>
            <a:tailEnd/>
          </a:ln>
          <a:effectLst/>
        </p:spPr>
      </p:pic>
      <p:pic>
        <p:nvPicPr>
          <p:cNvPr id="204811" name="Picture 11" descr="Photograph of the Power Mag + by Schweizer Illuminated Hand Held Magnifier Angled Head 3.5x, $75."/>
          <p:cNvPicPr>
            <a:picLocks noChangeAspect="1" noChangeArrowheads="1"/>
          </p:cNvPicPr>
          <p:nvPr/>
        </p:nvPicPr>
        <p:blipFill>
          <a:blip r:embed="rId8"/>
          <a:srcRect/>
          <a:stretch>
            <a:fillRect/>
          </a:stretch>
        </p:blipFill>
        <p:spPr bwMode="auto">
          <a:xfrm>
            <a:off x="76200" y="3822700"/>
            <a:ext cx="3352800" cy="2959100"/>
          </a:xfrm>
          <a:prstGeom prst="rect">
            <a:avLst/>
          </a:prstGeom>
          <a:noFill/>
          <a:ln w="9525" algn="ctr">
            <a:noFill/>
            <a:miter lim="800000"/>
            <a:headEnd/>
            <a:tailEnd/>
          </a:ln>
          <a:effectLst/>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dissolve">
                                      <p:cBhvr>
                                        <p:cTn id="7" dur="500"/>
                                        <p:tgtEl>
                                          <p:spTgt spid="2048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4803">
                                            <p:txEl>
                                              <p:pRg st="1" end="1"/>
                                            </p:txEl>
                                          </p:spTgt>
                                        </p:tgtEl>
                                        <p:attrNameLst>
                                          <p:attrName>style.visibility</p:attrName>
                                        </p:attrNameLst>
                                      </p:cBhvr>
                                      <p:to>
                                        <p:strVal val="visible"/>
                                      </p:to>
                                    </p:set>
                                    <p:animEffect transition="in" filter="dissolve">
                                      <p:cBhvr>
                                        <p:cTn id="10" dur="500"/>
                                        <p:tgtEl>
                                          <p:spTgt spid="20480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4803">
                                            <p:txEl>
                                              <p:pRg st="2" end="2"/>
                                            </p:txEl>
                                          </p:spTgt>
                                        </p:tgtEl>
                                        <p:attrNameLst>
                                          <p:attrName>style.visibility</p:attrName>
                                        </p:attrNameLst>
                                      </p:cBhvr>
                                      <p:to>
                                        <p:strVal val="visible"/>
                                      </p:to>
                                    </p:set>
                                    <p:animEffect transition="in" filter="dissolve">
                                      <p:cBhvr>
                                        <p:cTn id="13" dur="500"/>
                                        <p:tgtEl>
                                          <p:spTgt spid="204803">
                                            <p:txEl>
                                              <p:pRg st="2" end="2"/>
                                            </p:txEl>
                                          </p:spTgt>
                                        </p:tgtEl>
                                      </p:cBhvr>
                                    </p:animEffect>
                                  </p:childTnLst>
                                </p:cTn>
                              </p:par>
                            </p:childTnLst>
                          </p:cTn>
                        </p:par>
                        <p:par>
                          <p:cTn id="14" fill="hold">
                            <p:stCondLst>
                              <p:cond delay="500"/>
                            </p:stCondLst>
                            <p:childTnLst>
                              <p:par>
                                <p:cTn id="15" presetID="8" presetClass="entr" presetSubtype="32" fill="hold" nodeType="afterEffect">
                                  <p:stCondLst>
                                    <p:cond delay="0"/>
                                  </p:stCondLst>
                                  <p:childTnLst>
                                    <p:set>
                                      <p:cBhvr>
                                        <p:cTn id="16" dur="1" fill="hold">
                                          <p:stCondLst>
                                            <p:cond delay="0"/>
                                          </p:stCondLst>
                                        </p:cTn>
                                        <p:tgtEl>
                                          <p:spTgt spid="204805"/>
                                        </p:tgtEl>
                                        <p:attrNameLst>
                                          <p:attrName>style.visibility</p:attrName>
                                        </p:attrNameLst>
                                      </p:cBhvr>
                                      <p:to>
                                        <p:strVal val="visible"/>
                                      </p:to>
                                    </p:set>
                                    <p:animEffect transition="in" filter="diamond(out)">
                                      <p:cBhvr>
                                        <p:cTn id="17" dur="1000"/>
                                        <p:tgtEl>
                                          <p:spTgt spid="204805"/>
                                        </p:tgtEl>
                                      </p:cBhvr>
                                    </p:animEffect>
                                  </p:childTnLst>
                                </p:cTn>
                              </p:par>
                            </p:childTnLst>
                          </p:cTn>
                        </p:par>
                        <p:par>
                          <p:cTn id="18" fill="hold">
                            <p:stCondLst>
                              <p:cond delay="1500"/>
                            </p:stCondLst>
                            <p:childTnLst>
                              <p:par>
                                <p:cTn id="19" presetID="8" presetClass="entr" presetSubtype="16" fill="hold" nodeType="afterEffect">
                                  <p:stCondLst>
                                    <p:cond delay="0"/>
                                  </p:stCondLst>
                                  <p:childTnLst>
                                    <p:set>
                                      <p:cBhvr>
                                        <p:cTn id="20" dur="1" fill="hold">
                                          <p:stCondLst>
                                            <p:cond delay="0"/>
                                          </p:stCondLst>
                                        </p:cTn>
                                        <p:tgtEl>
                                          <p:spTgt spid="204808"/>
                                        </p:tgtEl>
                                        <p:attrNameLst>
                                          <p:attrName>style.visibility</p:attrName>
                                        </p:attrNameLst>
                                      </p:cBhvr>
                                      <p:to>
                                        <p:strVal val="visible"/>
                                      </p:to>
                                    </p:set>
                                    <p:animEffect transition="in" filter="diamond(in)">
                                      <p:cBhvr>
                                        <p:cTn id="21" dur="2000"/>
                                        <p:tgtEl>
                                          <p:spTgt spid="204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Optical Devices</a:t>
            </a:r>
          </a:p>
        </p:txBody>
      </p:sp>
      <p:sp>
        <p:nvSpPr>
          <p:cNvPr id="205827" name="Rectangle 3"/>
          <p:cNvSpPr>
            <a:spLocks noGrp="1" noChangeArrowheads="1"/>
          </p:cNvSpPr>
          <p:nvPr>
            <p:ph type="body" idx="1"/>
          </p:nvPr>
        </p:nvSpPr>
        <p:spPr>
          <a:xfrm>
            <a:off x="0" y="1219200"/>
            <a:ext cx="8229600" cy="4530725"/>
          </a:xfrm>
        </p:spPr>
        <p:txBody>
          <a:bodyPr/>
          <a:lstStyle/>
          <a:p>
            <a:r>
              <a:rPr lang="en-US" sz="4000"/>
              <a:t>Stand magnifiers</a:t>
            </a:r>
          </a:p>
          <a:p>
            <a:pPr lvl="1"/>
            <a:r>
              <a:rPr lang="en-US" sz="3600"/>
              <a:t>Non-illuminated</a:t>
            </a:r>
          </a:p>
          <a:p>
            <a:pPr lvl="2"/>
            <a:r>
              <a:rPr lang="en-US" sz="3200"/>
              <a:t>Dome – Bar</a:t>
            </a:r>
          </a:p>
          <a:p>
            <a:pPr lvl="1"/>
            <a:r>
              <a:rPr lang="en-US" sz="3600"/>
              <a:t>Illuminated</a:t>
            </a:r>
          </a:p>
        </p:txBody>
      </p:sp>
      <p:pic>
        <p:nvPicPr>
          <p:cNvPr id="205828" name="Picture 4" descr="Photograph of 2X Giant Size Foldable."/>
          <p:cNvPicPr>
            <a:picLocks noChangeAspect="1" noChangeArrowheads="1"/>
          </p:cNvPicPr>
          <p:nvPr/>
        </p:nvPicPr>
        <p:blipFill>
          <a:blip r:embed="rId4"/>
          <a:srcRect/>
          <a:stretch>
            <a:fillRect/>
          </a:stretch>
        </p:blipFill>
        <p:spPr bwMode="auto">
          <a:xfrm>
            <a:off x="228600" y="4038600"/>
            <a:ext cx="2743200" cy="2743200"/>
          </a:xfrm>
          <a:prstGeom prst="rect">
            <a:avLst/>
          </a:prstGeom>
          <a:noFill/>
        </p:spPr>
      </p:pic>
      <p:pic>
        <p:nvPicPr>
          <p:cNvPr id="205829" name="Picture 5" descr="Photograph of 1.7X Coil Globe Magnifier."/>
          <p:cNvPicPr>
            <a:picLocks noChangeAspect="1" noChangeArrowheads="1"/>
          </p:cNvPicPr>
          <p:nvPr/>
        </p:nvPicPr>
        <p:blipFill>
          <a:blip r:embed="rId5"/>
          <a:srcRect/>
          <a:stretch>
            <a:fillRect/>
          </a:stretch>
        </p:blipFill>
        <p:spPr bwMode="auto">
          <a:xfrm>
            <a:off x="6553200" y="4114800"/>
            <a:ext cx="2362200" cy="2362200"/>
          </a:xfrm>
          <a:prstGeom prst="rect">
            <a:avLst/>
          </a:prstGeom>
          <a:noFill/>
        </p:spPr>
      </p:pic>
      <p:pic>
        <p:nvPicPr>
          <p:cNvPr id="205830" name="Picture 6" descr="Photograph of 1 1/2 bar magnifier"/>
          <p:cNvPicPr>
            <a:picLocks noChangeAspect="1" noChangeArrowheads="1"/>
          </p:cNvPicPr>
          <p:nvPr/>
        </p:nvPicPr>
        <p:blipFill>
          <a:blip r:embed="rId6"/>
          <a:srcRect/>
          <a:stretch>
            <a:fillRect/>
          </a:stretch>
        </p:blipFill>
        <p:spPr bwMode="auto">
          <a:xfrm>
            <a:off x="3276600" y="3962400"/>
            <a:ext cx="2895600" cy="2895600"/>
          </a:xfrm>
          <a:prstGeom prst="rect">
            <a:avLst/>
          </a:prstGeom>
          <a:noFill/>
        </p:spPr>
      </p:pic>
      <p:pic>
        <p:nvPicPr>
          <p:cNvPr id="205831" name="Picture 7" descr="Photograph of 3X PowerMag Illuminated Stand Magnifier"/>
          <p:cNvPicPr>
            <a:picLocks noChangeAspect="1" noChangeArrowheads="1"/>
          </p:cNvPicPr>
          <p:nvPr/>
        </p:nvPicPr>
        <p:blipFill>
          <a:blip r:embed="rId7"/>
          <a:srcRect/>
          <a:stretch>
            <a:fillRect/>
          </a:stretch>
        </p:blipFill>
        <p:spPr bwMode="auto">
          <a:xfrm>
            <a:off x="6096000" y="1384300"/>
            <a:ext cx="2667000" cy="22733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Effect transition="in" filter="dissolve">
                                      <p:cBhvr>
                                        <p:cTn id="7" dur="500"/>
                                        <p:tgtEl>
                                          <p:spTgt spid="2058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5827">
                                            <p:txEl>
                                              <p:pRg st="1" end="1"/>
                                            </p:txEl>
                                          </p:spTgt>
                                        </p:tgtEl>
                                        <p:attrNameLst>
                                          <p:attrName>style.visibility</p:attrName>
                                        </p:attrNameLst>
                                      </p:cBhvr>
                                      <p:to>
                                        <p:strVal val="visible"/>
                                      </p:to>
                                    </p:set>
                                    <p:animEffect transition="in" filter="dissolve">
                                      <p:cBhvr>
                                        <p:cTn id="10" dur="500"/>
                                        <p:tgtEl>
                                          <p:spTgt spid="20582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828"/>
                                        </p:tgtEl>
                                        <p:attrNameLst>
                                          <p:attrName>style.visibility</p:attrName>
                                        </p:attrNameLst>
                                      </p:cBhvr>
                                      <p:to>
                                        <p:strVal val="visible"/>
                                      </p:to>
                                    </p:set>
                                    <p:animEffect transition="in" filter="fade">
                                      <p:cBhvr>
                                        <p:cTn id="13" dur="1000"/>
                                        <p:tgtEl>
                                          <p:spTgt spid="20582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5827">
                                            <p:txEl>
                                              <p:pRg st="2" end="2"/>
                                            </p:txEl>
                                          </p:spTgt>
                                        </p:tgtEl>
                                        <p:attrNameLst>
                                          <p:attrName>style.visibility</p:attrName>
                                        </p:attrNameLst>
                                      </p:cBhvr>
                                      <p:to>
                                        <p:strVal val="visible"/>
                                      </p:to>
                                    </p:set>
                                    <p:animEffect transition="in" filter="dissolve">
                                      <p:cBhvr>
                                        <p:cTn id="16" dur="500"/>
                                        <p:tgtEl>
                                          <p:spTgt spid="205827">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5827">
                                            <p:txEl>
                                              <p:pRg st="3" end="3"/>
                                            </p:txEl>
                                          </p:spTgt>
                                        </p:tgtEl>
                                        <p:attrNameLst>
                                          <p:attrName>style.visibility</p:attrName>
                                        </p:attrNameLst>
                                      </p:cBhvr>
                                      <p:to>
                                        <p:strVal val="visible"/>
                                      </p:to>
                                    </p:set>
                                    <p:animEffect transition="in" filter="dissolve">
                                      <p:cBhvr>
                                        <p:cTn id="19" dur="500"/>
                                        <p:tgtEl>
                                          <p:spTgt spid="205827">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5829"/>
                                        </p:tgtEl>
                                        <p:attrNameLst>
                                          <p:attrName>style.visibility</p:attrName>
                                        </p:attrNameLst>
                                      </p:cBhvr>
                                      <p:to>
                                        <p:strVal val="visible"/>
                                      </p:to>
                                    </p:set>
                                    <p:animEffect transition="in" filter="fade">
                                      <p:cBhvr>
                                        <p:cTn id="22" dur="1000"/>
                                        <p:tgtEl>
                                          <p:spTgt spid="205829"/>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205830"/>
                                        </p:tgtEl>
                                        <p:attrNameLst>
                                          <p:attrName>style.visibility</p:attrName>
                                        </p:attrNameLst>
                                      </p:cBhvr>
                                      <p:to>
                                        <p:strVal val="visible"/>
                                      </p:to>
                                    </p:set>
                                    <p:animEffect transition="in" filter="fade">
                                      <p:cBhvr>
                                        <p:cTn id="26" dur="1000"/>
                                        <p:tgtEl>
                                          <p:spTgt spid="205830"/>
                                        </p:tgtEl>
                                      </p:cBhvr>
                                    </p:animEffect>
                                  </p:childTnLst>
                                </p:cTn>
                              </p:par>
                              <p:par>
                                <p:cTn id="27" presetID="10" presetClass="entr" presetSubtype="0" fill="hold" nodeType="withEffect">
                                  <p:stCondLst>
                                    <p:cond delay="0"/>
                                  </p:stCondLst>
                                  <p:childTnLst>
                                    <p:set>
                                      <p:cBhvr>
                                        <p:cTn id="28" dur="1" fill="hold">
                                          <p:stCondLst>
                                            <p:cond delay="0"/>
                                          </p:stCondLst>
                                        </p:cTn>
                                        <p:tgtEl>
                                          <p:spTgt spid="205831"/>
                                        </p:tgtEl>
                                        <p:attrNameLst>
                                          <p:attrName>style.visibility</p:attrName>
                                        </p:attrNameLst>
                                      </p:cBhvr>
                                      <p:to>
                                        <p:strVal val="visible"/>
                                      </p:to>
                                    </p:set>
                                    <p:animEffect transition="in" filter="fade">
                                      <p:cBhvr>
                                        <p:cTn id="29" dur="2000"/>
                                        <p:tgtEl>
                                          <p:spTgt spid="205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228600"/>
            <a:ext cx="8229600" cy="1139825"/>
          </a:xfrm>
        </p:spPr>
        <p:txBody>
          <a:bodyPr/>
          <a:lstStyle/>
          <a:p>
            <a:r>
              <a:rPr lang="en-US"/>
              <a:t>Optical Devices</a:t>
            </a:r>
          </a:p>
        </p:txBody>
      </p:sp>
      <p:sp>
        <p:nvSpPr>
          <p:cNvPr id="206851" name="Rectangle 3"/>
          <p:cNvSpPr>
            <a:spLocks noGrp="1" noChangeArrowheads="1"/>
          </p:cNvSpPr>
          <p:nvPr>
            <p:ph type="body" idx="1"/>
          </p:nvPr>
        </p:nvSpPr>
        <p:spPr>
          <a:xfrm>
            <a:off x="-76200" y="1717675"/>
            <a:ext cx="8229600" cy="4530725"/>
          </a:xfrm>
        </p:spPr>
        <p:txBody>
          <a:bodyPr/>
          <a:lstStyle/>
          <a:p>
            <a:r>
              <a:rPr lang="en-US" sz="4000"/>
              <a:t>Clip-on</a:t>
            </a:r>
          </a:p>
          <a:p>
            <a:r>
              <a:rPr lang="en-US" sz="4000"/>
              <a:t>Spectacle mounted </a:t>
            </a:r>
          </a:p>
        </p:txBody>
      </p:sp>
      <p:pic>
        <p:nvPicPr>
          <p:cNvPr id="206852" name="Picture 4" descr="Photograph of 1.75X Clip On Magnifier Lens."/>
          <p:cNvPicPr>
            <a:picLocks noChangeAspect="1" noChangeArrowheads="1"/>
          </p:cNvPicPr>
          <p:nvPr/>
        </p:nvPicPr>
        <p:blipFill>
          <a:blip r:embed="rId4"/>
          <a:srcRect/>
          <a:stretch>
            <a:fillRect/>
          </a:stretch>
        </p:blipFill>
        <p:spPr bwMode="auto">
          <a:xfrm>
            <a:off x="1524000" y="3657600"/>
            <a:ext cx="3352800" cy="2900363"/>
          </a:xfrm>
          <a:prstGeom prst="rect">
            <a:avLst/>
          </a:prstGeom>
          <a:noFill/>
        </p:spPr>
      </p:pic>
      <p:pic>
        <p:nvPicPr>
          <p:cNvPr id="206854" name="Picture 6" descr="Photograph of clip-on magnifer, just clip to glasses to increase prescription.">
            <a:hlinkClick r:id="rId5" tooltip="Click for Larger Image"/>
          </p:cNvPr>
          <p:cNvPicPr>
            <a:picLocks noChangeAspect="1" noChangeArrowheads="1"/>
          </p:cNvPicPr>
          <p:nvPr/>
        </p:nvPicPr>
        <p:blipFill>
          <a:blip r:embed="rId6"/>
          <a:srcRect/>
          <a:stretch>
            <a:fillRect/>
          </a:stretch>
        </p:blipFill>
        <p:spPr bwMode="auto">
          <a:xfrm>
            <a:off x="6019800" y="2590800"/>
            <a:ext cx="2971800" cy="29718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dissolve">
                                      <p:cBhvr>
                                        <p:cTn id="7" dur="500"/>
                                        <p:tgtEl>
                                          <p:spTgt spid="206851">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206854"/>
                                        </p:tgtEl>
                                        <p:attrNameLst>
                                          <p:attrName>style.visibility</p:attrName>
                                        </p:attrNameLst>
                                      </p:cBhvr>
                                      <p:to>
                                        <p:strVal val="visible"/>
                                      </p:to>
                                    </p:set>
                                    <p:anim calcmode="lin" valueType="num">
                                      <p:cBhvr>
                                        <p:cTn id="11" dur="1000" fill="hold"/>
                                        <p:tgtEl>
                                          <p:spTgt spid="206854"/>
                                        </p:tgtEl>
                                        <p:attrNameLst>
                                          <p:attrName>ppt_w</p:attrName>
                                        </p:attrNameLst>
                                      </p:cBhvr>
                                      <p:tavLst>
                                        <p:tav tm="0">
                                          <p:val>
                                            <p:strVal val="#ppt_w*0.70"/>
                                          </p:val>
                                        </p:tav>
                                        <p:tav tm="100000">
                                          <p:val>
                                            <p:strVal val="#ppt_w"/>
                                          </p:val>
                                        </p:tav>
                                      </p:tavLst>
                                    </p:anim>
                                    <p:anim calcmode="lin" valueType="num">
                                      <p:cBhvr>
                                        <p:cTn id="12" dur="1000" fill="hold"/>
                                        <p:tgtEl>
                                          <p:spTgt spid="206854"/>
                                        </p:tgtEl>
                                        <p:attrNameLst>
                                          <p:attrName>ppt_h</p:attrName>
                                        </p:attrNameLst>
                                      </p:cBhvr>
                                      <p:tavLst>
                                        <p:tav tm="0">
                                          <p:val>
                                            <p:strVal val="#ppt_h"/>
                                          </p:val>
                                        </p:tav>
                                        <p:tav tm="100000">
                                          <p:val>
                                            <p:strVal val="#ppt_h"/>
                                          </p:val>
                                        </p:tav>
                                      </p:tavLst>
                                    </p:anim>
                                    <p:animEffect transition="in" filter="fade">
                                      <p:cBhvr>
                                        <p:cTn id="13" dur="1000"/>
                                        <p:tgtEl>
                                          <p:spTgt spid="206854"/>
                                        </p:tgtEl>
                                      </p:cBhvr>
                                    </p:animEffect>
                                  </p:childTnLst>
                                </p:cTn>
                              </p:par>
                            </p:childTnLst>
                          </p:cTn>
                        </p:par>
                        <p:par>
                          <p:cTn id="14" fill="hold">
                            <p:stCondLst>
                              <p:cond delay="1500"/>
                            </p:stCondLst>
                            <p:childTnLst>
                              <p:par>
                                <p:cTn id="15" presetID="2" presetClass="entr" presetSubtype="12" fill="hold" nodeType="afterEffect">
                                  <p:stCondLst>
                                    <p:cond delay="0"/>
                                  </p:stCondLst>
                                  <p:childTnLst>
                                    <p:set>
                                      <p:cBhvr>
                                        <p:cTn id="16" dur="1" fill="hold">
                                          <p:stCondLst>
                                            <p:cond delay="0"/>
                                          </p:stCondLst>
                                        </p:cTn>
                                        <p:tgtEl>
                                          <p:spTgt spid="206852"/>
                                        </p:tgtEl>
                                        <p:attrNameLst>
                                          <p:attrName>style.visibility</p:attrName>
                                        </p:attrNameLst>
                                      </p:cBhvr>
                                      <p:to>
                                        <p:strVal val="visible"/>
                                      </p:to>
                                    </p:set>
                                    <p:anim calcmode="lin" valueType="num">
                                      <p:cBhvr additive="base">
                                        <p:cTn id="17" dur="500" fill="hold"/>
                                        <p:tgtEl>
                                          <p:spTgt spid="206852"/>
                                        </p:tgtEl>
                                        <p:attrNameLst>
                                          <p:attrName>ppt_x</p:attrName>
                                        </p:attrNameLst>
                                      </p:cBhvr>
                                      <p:tavLst>
                                        <p:tav tm="0">
                                          <p:val>
                                            <p:strVal val="0-#ppt_w/2"/>
                                          </p:val>
                                        </p:tav>
                                        <p:tav tm="100000">
                                          <p:val>
                                            <p:strVal val="#ppt_x"/>
                                          </p:val>
                                        </p:tav>
                                      </p:tavLst>
                                    </p:anim>
                                    <p:anim calcmode="lin" valueType="num">
                                      <p:cBhvr additive="base">
                                        <p:cTn id="18" dur="500" fill="hold"/>
                                        <p:tgtEl>
                                          <p:spTgt spid="206852"/>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1000"/>
                                  </p:stCondLst>
                                  <p:childTnLst>
                                    <p:set>
                                      <p:cBhvr>
                                        <p:cTn id="21" dur="1" fill="hold">
                                          <p:stCondLst>
                                            <p:cond delay="0"/>
                                          </p:stCondLst>
                                        </p:cTn>
                                        <p:tgtEl>
                                          <p:spTgt spid="206851">
                                            <p:txEl>
                                              <p:pRg st="1" end="1"/>
                                            </p:txEl>
                                          </p:spTgt>
                                        </p:tgtEl>
                                        <p:attrNameLst>
                                          <p:attrName>style.visibility</p:attrName>
                                        </p:attrNameLst>
                                      </p:cBhvr>
                                      <p:to>
                                        <p:strVal val="visible"/>
                                      </p:to>
                                    </p:set>
                                    <p:animEffect transition="in" filter="dissolve">
                                      <p:cBhvr>
                                        <p:cTn id="22" dur="500"/>
                                        <p:tgtEl>
                                          <p:spTgt spid="206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384175"/>
            <a:ext cx="8229600" cy="1139825"/>
          </a:xfrm>
        </p:spPr>
        <p:txBody>
          <a:bodyPr/>
          <a:lstStyle/>
          <a:p>
            <a:r>
              <a:rPr lang="en-US" sz="4800" dirty="0"/>
              <a:t>What can </a:t>
            </a:r>
            <a:br>
              <a:rPr lang="en-US" sz="4800" dirty="0"/>
            </a:br>
            <a:r>
              <a:rPr lang="en-US" sz="4800" dirty="0"/>
              <a:t>technology do?</a:t>
            </a:r>
          </a:p>
        </p:txBody>
      </p:sp>
      <p:sp>
        <p:nvSpPr>
          <p:cNvPr id="220163" name="Rectangle 3"/>
          <p:cNvSpPr>
            <a:spLocks noGrp="1" noChangeArrowheads="1"/>
          </p:cNvSpPr>
          <p:nvPr>
            <p:ph type="body" idx="1"/>
          </p:nvPr>
        </p:nvSpPr>
        <p:spPr>
          <a:xfrm>
            <a:off x="228600" y="2057400"/>
            <a:ext cx="8686800" cy="4114800"/>
          </a:xfrm>
        </p:spPr>
        <p:txBody>
          <a:bodyPr/>
          <a:lstStyle/>
          <a:p>
            <a:r>
              <a:rPr lang="en-US" sz="3800" dirty="0"/>
              <a:t>It can provide tools for </a:t>
            </a:r>
          </a:p>
          <a:p>
            <a:pPr lvl="1"/>
            <a:r>
              <a:rPr lang="en-US" sz="3400" dirty="0"/>
              <a:t>Accessing printed information</a:t>
            </a:r>
          </a:p>
          <a:p>
            <a:pPr lvl="1"/>
            <a:r>
              <a:rPr lang="en-US" sz="3400" dirty="0"/>
              <a:t>Accessing electronic information</a:t>
            </a:r>
          </a:p>
          <a:p>
            <a:pPr lvl="1"/>
            <a:r>
              <a:rPr lang="en-US" sz="3400" dirty="0"/>
              <a:t>Communicating through writing</a:t>
            </a:r>
          </a:p>
          <a:p>
            <a:pPr lvl="1"/>
            <a:r>
              <a:rPr lang="en-US" sz="3400" dirty="0"/>
              <a:t>Producing materials in alternate formats</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 calcmode="lin" valueType="num">
                                      <p:cBhvr>
                                        <p:cTn id="7" dur="1000" fill="hold"/>
                                        <p:tgtEl>
                                          <p:spTgt spid="2201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201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016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20163">
                                            <p:txEl>
                                              <p:pRg st="1" end="1"/>
                                            </p:txEl>
                                          </p:spTgt>
                                        </p:tgtEl>
                                        <p:attrNameLst>
                                          <p:attrName>style.visibility</p:attrName>
                                        </p:attrNameLst>
                                      </p:cBhvr>
                                      <p:to>
                                        <p:strVal val="visible"/>
                                      </p:to>
                                    </p:set>
                                    <p:anim calcmode="lin" valueType="num">
                                      <p:cBhvr>
                                        <p:cTn id="13" dur="500" fill="hold"/>
                                        <p:tgtEl>
                                          <p:spTgt spid="220163">
                                            <p:txEl>
                                              <p:pRg st="1" end="1"/>
                                            </p:txEl>
                                          </p:spTgt>
                                        </p:tgtEl>
                                        <p:attrNameLst>
                                          <p:attrName>ppt_w</p:attrName>
                                        </p:attrNameLst>
                                      </p:cBhvr>
                                      <p:tavLst>
                                        <p:tav tm="0">
                                          <p:val>
                                            <p:strVal val="#ppt_w*0.70"/>
                                          </p:val>
                                        </p:tav>
                                        <p:tav tm="100000">
                                          <p:val>
                                            <p:strVal val="#ppt_w"/>
                                          </p:val>
                                        </p:tav>
                                      </p:tavLst>
                                    </p:anim>
                                    <p:anim calcmode="lin" valueType="num">
                                      <p:cBhvr>
                                        <p:cTn id="14" dur="500" fill="hold"/>
                                        <p:tgtEl>
                                          <p:spTgt spid="220163">
                                            <p:txEl>
                                              <p:pRg st="1" end="1"/>
                                            </p:txEl>
                                          </p:spTgt>
                                        </p:tgtEl>
                                        <p:attrNameLst>
                                          <p:attrName>ppt_h</p:attrName>
                                        </p:attrNameLst>
                                      </p:cBhvr>
                                      <p:tavLst>
                                        <p:tav tm="0">
                                          <p:val>
                                            <p:strVal val="#ppt_h"/>
                                          </p:val>
                                        </p:tav>
                                        <p:tav tm="100000">
                                          <p:val>
                                            <p:strVal val="#ppt_h"/>
                                          </p:val>
                                        </p:tav>
                                      </p:tavLst>
                                    </p:anim>
                                    <p:animEffect transition="in" filter="fade">
                                      <p:cBhvr>
                                        <p:cTn id="15" dur="500"/>
                                        <p:tgtEl>
                                          <p:spTgt spid="220163">
                                            <p:txEl>
                                              <p:pRg st="1" end="1"/>
                                            </p:txEl>
                                          </p:spTgt>
                                        </p:tgtEl>
                                      </p:cBhvr>
                                    </p:animEffect>
                                  </p:childTnLst>
                                </p:cTn>
                              </p:par>
                            </p:childTnLst>
                          </p:cTn>
                        </p:par>
                        <p:par>
                          <p:cTn id="16" fill="hold">
                            <p:stCondLst>
                              <p:cond delay="1500"/>
                            </p:stCondLst>
                            <p:childTnLst>
                              <p:par>
                                <p:cTn id="17" presetID="55" presetClass="entr" presetSubtype="0" fill="hold" grpId="0" nodeType="afterEffect">
                                  <p:stCondLst>
                                    <p:cond delay="500"/>
                                  </p:stCondLst>
                                  <p:childTnLst>
                                    <p:set>
                                      <p:cBhvr>
                                        <p:cTn id="18" dur="1" fill="hold">
                                          <p:stCondLst>
                                            <p:cond delay="0"/>
                                          </p:stCondLst>
                                        </p:cTn>
                                        <p:tgtEl>
                                          <p:spTgt spid="220163">
                                            <p:txEl>
                                              <p:pRg st="2" end="2"/>
                                            </p:txEl>
                                          </p:spTgt>
                                        </p:tgtEl>
                                        <p:attrNameLst>
                                          <p:attrName>style.visibility</p:attrName>
                                        </p:attrNameLst>
                                      </p:cBhvr>
                                      <p:to>
                                        <p:strVal val="visible"/>
                                      </p:to>
                                    </p:set>
                                    <p:anim calcmode="lin" valueType="num">
                                      <p:cBhvr>
                                        <p:cTn id="19" dur="500" fill="hold"/>
                                        <p:tgtEl>
                                          <p:spTgt spid="220163">
                                            <p:txEl>
                                              <p:pRg st="2" end="2"/>
                                            </p:txEl>
                                          </p:spTgt>
                                        </p:tgtEl>
                                        <p:attrNameLst>
                                          <p:attrName>ppt_w</p:attrName>
                                        </p:attrNameLst>
                                      </p:cBhvr>
                                      <p:tavLst>
                                        <p:tav tm="0">
                                          <p:val>
                                            <p:strVal val="#ppt_w*0.70"/>
                                          </p:val>
                                        </p:tav>
                                        <p:tav tm="100000">
                                          <p:val>
                                            <p:strVal val="#ppt_w"/>
                                          </p:val>
                                        </p:tav>
                                      </p:tavLst>
                                    </p:anim>
                                    <p:anim calcmode="lin" valueType="num">
                                      <p:cBhvr>
                                        <p:cTn id="20" dur="500" fill="hold"/>
                                        <p:tgtEl>
                                          <p:spTgt spid="220163">
                                            <p:txEl>
                                              <p:pRg st="2" end="2"/>
                                            </p:txEl>
                                          </p:spTgt>
                                        </p:tgtEl>
                                        <p:attrNameLst>
                                          <p:attrName>ppt_h</p:attrName>
                                        </p:attrNameLst>
                                      </p:cBhvr>
                                      <p:tavLst>
                                        <p:tav tm="0">
                                          <p:val>
                                            <p:strVal val="#ppt_h"/>
                                          </p:val>
                                        </p:tav>
                                        <p:tav tm="100000">
                                          <p:val>
                                            <p:strVal val="#ppt_h"/>
                                          </p:val>
                                        </p:tav>
                                      </p:tavLst>
                                    </p:anim>
                                    <p:animEffect transition="in" filter="fade">
                                      <p:cBhvr>
                                        <p:cTn id="21" dur="500"/>
                                        <p:tgtEl>
                                          <p:spTgt spid="220163">
                                            <p:txEl>
                                              <p:pRg st="2" end="2"/>
                                            </p:txEl>
                                          </p:spTgt>
                                        </p:tgtEl>
                                      </p:cBhvr>
                                    </p:animEffect>
                                  </p:childTnLst>
                                </p:cTn>
                              </p:par>
                            </p:childTnLst>
                          </p:cTn>
                        </p:par>
                        <p:par>
                          <p:cTn id="22" fill="hold">
                            <p:stCondLst>
                              <p:cond delay="2500"/>
                            </p:stCondLst>
                            <p:childTnLst>
                              <p:par>
                                <p:cTn id="23" presetID="55" presetClass="entr" presetSubtype="0" fill="hold" grpId="0" nodeType="afterEffect">
                                  <p:stCondLst>
                                    <p:cond delay="1000"/>
                                  </p:stCondLst>
                                  <p:childTnLst>
                                    <p:set>
                                      <p:cBhvr>
                                        <p:cTn id="24" dur="1" fill="hold">
                                          <p:stCondLst>
                                            <p:cond delay="0"/>
                                          </p:stCondLst>
                                        </p:cTn>
                                        <p:tgtEl>
                                          <p:spTgt spid="220163">
                                            <p:txEl>
                                              <p:pRg st="3" end="3"/>
                                            </p:txEl>
                                          </p:spTgt>
                                        </p:tgtEl>
                                        <p:attrNameLst>
                                          <p:attrName>style.visibility</p:attrName>
                                        </p:attrNameLst>
                                      </p:cBhvr>
                                      <p:to>
                                        <p:strVal val="visible"/>
                                      </p:to>
                                    </p:set>
                                    <p:anim calcmode="lin" valueType="num">
                                      <p:cBhvr>
                                        <p:cTn id="25" dur="500" fill="hold"/>
                                        <p:tgtEl>
                                          <p:spTgt spid="220163">
                                            <p:txEl>
                                              <p:pRg st="3" end="3"/>
                                            </p:txEl>
                                          </p:spTgt>
                                        </p:tgtEl>
                                        <p:attrNameLst>
                                          <p:attrName>ppt_w</p:attrName>
                                        </p:attrNameLst>
                                      </p:cBhvr>
                                      <p:tavLst>
                                        <p:tav tm="0">
                                          <p:val>
                                            <p:strVal val="#ppt_w*0.70"/>
                                          </p:val>
                                        </p:tav>
                                        <p:tav tm="100000">
                                          <p:val>
                                            <p:strVal val="#ppt_w"/>
                                          </p:val>
                                        </p:tav>
                                      </p:tavLst>
                                    </p:anim>
                                    <p:anim calcmode="lin" valueType="num">
                                      <p:cBhvr>
                                        <p:cTn id="26" dur="500" fill="hold"/>
                                        <p:tgtEl>
                                          <p:spTgt spid="220163">
                                            <p:txEl>
                                              <p:pRg st="3" end="3"/>
                                            </p:txEl>
                                          </p:spTgt>
                                        </p:tgtEl>
                                        <p:attrNameLst>
                                          <p:attrName>ppt_h</p:attrName>
                                        </p:attrNameLst>
                                      </p:cBhvr>
                                      <p:tavLst>
                                        <p:tav tm="0">
                                          <p:val>
                                            <p:strVal val="#ppt_h"/>
                                          </p:val>
                                        </p:tav>
                                        <p:tav tm="100000">
                                          <p:val>
                                            <p:strVal val="#ppt_h"/>
                                          </p:val>
                                        </p:tav>
                                      </p:tavLst>
                                    </p:anim>
                                    <p:animEffect transition="in" filter="fade">
                                      <p:cBhvr>
                                        <p:cTn id="27" dur="500"/>
                                        <p:tgtEl>
                                          <p:spTgt spid="22016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1000"/>
                                  </p:stCondLst>
                                  <p:childTnLst>
                                    <p:set>
                                      <p:cBhvr>
                                        <p:cTn id="30" dur="1" fill="hold">
                                          <p:stCondLst>
                                            <p:cond delay="0"/>
                                          </p:stCondLst>
                                        </p:cTn>
                                        <p:tgtEl>
                                          <p:spTgt spid="220163">
                                            <p:txEl>
                                              <p:pRg st="4" end="4"/>
                                            </p:txEl>
                                          </p:spTgt>
                                        </p:tgtEl>
                                        <p:attrNameLst>
                                          <p:attrName>style.visibility</p:attrName>
                                        </p:attrNameLst>
                                      </p:cBhvr>
                                      <p:to>
                                        <p:strVal val="visible"/>
                                      </p:to>
                                    </p:set>
                                    <p:anim calcmode="lin" valueType="num">
                                      <p:cBhvr>
                                        <p:cTn id="31" dur="500" fill="hold"/>
                                        <p:tgtEl>
                                          <p:spTgt spid="220163">
                                            <p:txEl>
                                              <p:pRg st="4" end="4"/>
                                            </p:txEl>
                                          </p:spTgt>
                                        </p:tgtEl>
                                        <p:attrNameLst>
                                          <p:attrName>ppt_w</p:attrName>
                                        </p:attrNameLst>
                                      </p:cBhvr>
                                      <p:tavLst>
                                        <p:tav tm="0">
                                          <p:val>
                                            <p:strVal val="#ppt_w*0.70"/>
                                          </p:val>
                                        </p:tav>
                                        <p:tav tm="100000">
                                          <p:val>
                                            <p:strVal val="#ppt_w"/>
                                          </p:val>
                                        </p:tav>
                                      </p:tavLst>
                                    </p:anim>
                                    <p:anim calcmode="lin" valueType="num">
                                      <p:cBhvr>
                                        <p:cTn id="32" dur="500" fill="hold"/>
                                        <p:tgtEl>
                                          <p:spTgt spid="220163">
                                            <p:txEl>
                                              <p:pRg st="4" end="4"/>
                                            </p:txEl>
                                          </p:spTgt>
                                        </p:tgtEl>
                                        <p:attrNameLst>
                                          <p:attrName>ppt_h</p:attrName>
                                        </p:attrNameLst>
                                      </p:cBhvr>
                                      <p:tavLst>
                                        <p:tav tm="0">
                                          <p:val>
                                            <p:strVal val="#ppt_h"/>
                                          </p:val>
                                        </p:tav>
                                        <p:tav tm="100000">
                                          <p:val>
                                            <p:strVal val="#ppt_h"/>
                                          </p:val>
                                        </p:tav>
                                      </p:tavLst>
                                    </p:anim>
                                    <p:animEffect transition="in" filter="fade">
                                      <p:cBhvr>
                                        <p:cTn id="33" dur="500"/>
                                        <p:tgtEl>
                                          <p:spTgt spid="220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Optical Devices</a:t>
            </a:r>
          </a:p>
        </p:txBody>
      </p:sp>
      <p:sp>
        <p:nvSpPr>
          <p:cNvPr id="207875" name="Rectangle 3"/>
          <p:cNvSpPr>
            <a:spLocks noGrp="1" noChangeArrowheads="1"/>
          </p:cNvSpPr>
          <p:nvPr>
            <p:ph type="body" idx="1"/>
          </p:nvPr>
        </p:nvSpPr>
        <p:spPr/>
        <p:txBody>
          <a:bodyPr/>
          <a:lstStyle/>
          <a:p>
            <a:r>
              <a:rPr lang="en-US" sz="4000"/>
              <a:t>Telescopes</a:t>
            </a:r>
          </a:p>
          <a:p>
            <a:pPr lvl="1"/>
            <a:r>
              <a:rPr lang="en-US" sz="3600"/>
              <a:t>Hand-held</a:t>
            </a:r>
          </a:p>
          <a:p>
            <a:pPr lvl="1"/>
            <a:r>
              <a:rPr lang="en-US" sz="3600"/>
              <a:t>Clip-on</a:t>
            </a:r>
          </a:p>
          <a:p>
            <a:pPr lvl="1"/>
            <a:r>
              <a:rPr lang="en-US" sz="3600"/>
              <a:t>Spectacle mounted</a:t>
            </a:r>
          </a:p>
        </p:txBody>
      </p:sp>
      <p:pic>
        <p:nvPicPr>
          <p:cNvPr id="207876" name="Picture 4" descr="Photograph of a 2.8X spectacle mounted telescope."/>
          <p:cNvPicPr>
            <a:picLocks noChangeAspect="1" noChangeArrowheads="1"/>
          </p:cNvPicPr>
          <p:nvPr/>
        </p:nvPicPr>
        <p:blipFill>
          <a:blip r:embed="rId4"/>
          <a:srcRect/>
          <a:stretch>
            <a:fillRect/>
          </a:stretch>
        </p:blipFill>
        <p:spPr bwMode="auto">
          <a:xfrm>
            <a:off x="6477000" y="1676400"/>
            <a:ext cx="2438400" cy="2505075"/>
          </a:xfrm>
          <a:prstGeom prst="rect">
            <a:avLst/>
          </a:prstGeom>
          <a:noFill/>
        </p:spPr>
      </p:pic>
      <p:pic>
        <p:nvPicPr>
          <p:cNvPr id="207877" name="Picture 5" descr="Photograph of 5 different sizes of Specwell hand- held telescopes."/>
          <p:cNvPicPr>
            <a:picLocks noChangeAspect="1" noChangeArrowheads="1"/>
          </p:cNvPicPr>
          <p:nvPr/>
        </p:nvPicPr>
        <p:blipFill>
          <a:blip r:embed="rId5"/>
          <a:srcRect/>
          <a:stretch>
            <a:fillRect/>
          </a:stretch>
        </p:blipFill>
        <p:spPr bwMode="auto">
          <a:xfrm>
            <a:off x="228600" y="4495800"/>
            <a:ext cx="3333750" cy="2066925"/>
          </a:xfrm>
          <a:prstGeom prst="rect">
            <a:avLst/>
          </a:prstGeom>
          <a:noFill/>
        </p:spPr>
      </p:pic>
      <p:pic>
        <p:nvPicPr>
          <p:cNvPr id="207878" name="Picture 6" descr="Photograph of a Bandit 8x25 mm Monocular">
            <a:hlinkClick r:id="rId6"/>
          </p:cNvPr>
          <p:cNvPicPr>
            <a:picLocks noChangeAspect="1" noChangeArrowheads="1"/>
          </p:cNvPicPr>
          <p:nvPr/>
        </p:nvPicPr>
        <p:blipFill>
          <a:blip r:embed="rId7"/>
          <a:srcRect/>
          <a:stretch>
            <a:fillRect/>
          </a:stretch>
        </p:blipFill>
        <p:spPr bwMode="auto">
          <a:xfrm>
            <a:off x="3810000" y="4648200"/>
            <a:ext cx="2133600" cy="2133600"/>
          </a:xfrm>
          <a:prstGeom prst="rect">
            <a:avLst/>
          </a:prstGeom>
          <a:noFill/>
        </p:spPr>
      </p:pic>
      <p:pic>
        <p:nvPicPr>
          <p:cNvPr id="207879" name="Picture 7" descr="Photograph of a 2.8X Clip-On telescope">
            <a:hlinkClick r:id="rId8"/>
          </p:cNvPr>
          <p:cNvPicPr>
            <a:picLocks noChangeAspect="1" noChangeArrowheads="1"/>
          </p:cNvPicPr>
          <p:nvPr/>
        </p:nvPicPr>
        <p:blipFill>
          <a:blip r:embed="rId9"/>
          <a:srcRect/>
          <a:stretch>
            <a:fillRect/>
          </a:stretch>
        </p:blipFill>
        <p:spPr bwMode="auto">
          <a:xfrm>
            <a:off x="6477000" y="4419600"/>
            <a:ext cx="2324100" cy="23241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Effect transition="in" filter="dissolve">
                                      <p:cBhvr>
                                        <p:cTn id="7" dur="500"/>
                                        <p:tgtEl>
                                          <p:spTgt spid="2078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7875">
                                            <p:txEl>
                                              <p:pRg st="1" end="1"/>
                                            </p:txEl>
                                          </p:spTgt>
                                        </p:tgtEl>
                                        <p:attrNameLst>
                                          <p:attrName>style.visibility</p:attrName>
                                        </p:attrNameLst>
                                      </p:cBhvr>
                                      <p:to>
                                        <p:strVal val="visible"/>
                                      </p:to>
                                    </p:set>
                                    <p:animEffect transition="in" filter="dissolve">
                                      <p:cBhvr>
                                        <p:cTn id="10" dur="500"/>
                                        <p:tgtEl>
                                          <p:spTgt spid="207875">
                                            <p:txEl>
                                              <p:pRg st="1" end="1"/>
                                            </p:txEl>
                                          </p:spTgt>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207877"/>
                                        </p:tgtEl>
                                        <p:attrNameLst>
                                          <p:attrName>style.visibility</p:attrName>
                                        </p:attrNameLst>
                                      </p:cBhvr>
                                      <p:to>
                                        <p:strVal val="visible"/>
                                      </p:to>
                                    </p:set>
                                    <p:anim calcmode="lin" valueType="num">
                                      <p:cBhvr>
                                        <p:cTn id="14" dur="1000" fill="hold"/>
                                        <p:tgtEl>
                                          <p:spTgt spid="207877"/>
                                        </p:tgtEl>
                                        <p:attrNameLst>
                                          <p:attrName>ppt_w</p:attrName>
                                        </p:attrNameLst>
                                      </p:cBhvr>
                                      <p:tavLst>
                                        <p:tav tm="0">
                                          <p:val>
                                            <p:strVal val="#ppt_w*0.70"/>
                                          </p:val>
                                        </p:tav>
                                        <p:tav tm="100000">
                                          <p:val>
                                            <p:strVal val="#ppt_w"/>
                                          </p:val>
                                        </p:tav>
                                      </p:tavLst>
                                    </p:anim>
                                    <p:anim calcmode="lin" valueType="num">
                                      <p:cBhvr>
                                        <p:cTn id="15" dur="1000" fill="hold"/>
                                        <p:tgtEl>
                                          <p:spTgt spid="207877"/>
                                        </p:tgtEl>
                                        <p:attrNameLst>
                                          <p:attrName>ppt_h</p:attrName>
                                        </p:attrNameLst>
                                      </p:cBhvr>
                                      <p:tavLst>
                                        <p:tav tm="0">
                                          <p:val>
                                            <p:strVal val="#ppt_h"/>
                                          </p:val>
                                        </p:tav>
                                        <p:tav tm="100000">
                                          <p:val>
                                            <p:strVal val="#ppt_h"/>
                                          </p:val>
                                        </p:tav>
                                      </p:tavLst>
                                    </p:anim>
                                    <p:animEffect transition="in" filter="fade">
                                      <p:cBhvr>
                                        <p:cTn id="16" dur="1000"/>
                                        <p:tgtEl>
                                          <p:spTgt spid="207877"/>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07878"/>
                                        </p:tgtEl>
                                        <p:attrNameLst>
                                          <p:attrName>style.visibility</p:attrName>
                                        </p:attrNameLst>
                                      </p:cBhvr>
                                      <p:to>
                                        <p:strVal val="visible"/>
                                      </p:to>
                                    </p:set>
                                    <p:animEffect transition="in" filter="dissolve">
                                      <p:cBhvr>
                                        <p:cTn id="20" dur="1000"/>
                                        <p:tgtEl>
                                          <p:spTgt spid="207878"/>
                                        </p:tgtEl>
                                      </p:cBhvr>
                                    </p:animEffect>
                                  </p:childTnLst>
                                </p:cTn>
                              </p:par>
                            </p:childTnLst>
                          </p:cTn>
                        </p:par>
                        <p:par>
                          <p:cTn id="21" fill="hold">
                            <p:stCondLst>
                              <p:cond delay="2500"/>
                            </p:stCondLst>
                            <p:childTnLst>
                              <p:par>
                                <p:cTn id="22" presetID="9" presetClass="entr" presetSubtype="0" fill="hold" grpId="0" nodeType="afterEffect">
                                  <p:stCondLst>
                                    <p:cond delay="0"/>
                                  </p:stCondLst>
                                  <p:childTnLst>
                                    <p:set>
                                      <p:cBhvr>
                                        <p:cTn id="23" dur="1" fill="hold">
                                          <p:stCondLst>
                                            <p:cond delay="0"/>
                                          </p:stCondLst>
                                        </p:cTn>
                                        <p:tgtEl>
                                          <p:spTgt spid="207875">
                                            <p:txEl>
                                              <p:pRg st="2" end="2"/>
                                            </p:txEl>
                                          </p:spTgt>
                                        </p:tgtEl>
                                        <p:attrNameLst>
                                          <p:attrName>style.visibility</p:attrName>
                                        </p:attrNameLst>
                                      </p:cBhvr>
                                      <p:to>
                                        <p:strVal val="visible"/>
                                      </p:to>
                                    </p:set>
                                    <p:animEffect transition="in" filter="dissolve">
                                      <p:cBhvr>
                                        <p:cTn id="24" dur="500"/>
                                        <p:tgtEl>
                                          <p:spTgt spid="207875">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207879"/>
                                        </p:tgtEl>
                                        <p:attrNameLst>
                                          <p:attrName>style.visibility</p:attrName>
                                        </p:attrNameLst>
                                      </p:cBhvr>
                                      <p:to>
                                        <p:strVal val="visible"/>
                                      </p:to>
                                    </p:set>
                                    <p:animEffect transition="in" filter="dissolve">
                                      <p:cBhvr>
                                        <p:cTn id="27" dur="1000"/>
                                        <p:tgtEl>
                                          <p:spTgt spid="207879"/>
                                        </p:tgtEl>
                                      </p:cBhvr>
                                    </p:animEffect>
                                  </p:childTnLst>
                                </p:cTn>
                              </p:par>
                            </p:childTnLst>
                          </p:cTn>
                        </p:par>
                        <p:par>
                          <p:cTn id="28" fill="hold">
                            <p:stCondLst>
                              <p:cond delay="3500"/>
                            </p:stCondLst>
                            <p:childTnLst>
                              <p:par>
                                <p:cTn id="29" presetID="9" presetClass="entr" presetSubtype="0" fill="hold" grpId="0" nodeType="afterEffect">
                                  <p:stCondLst>
                                    <p:cond delay="0"/>
                                  </p:stCondLst>
                                  <p:childTnLst>
                                    <p:set>
                                      <p:cBhvr>
                                        <p:cTn id="30" dur="1" fill="hold">
                                          <p:stCondLst>
                                            <p:cond delay="0"/>
                                          </p:stCondLst>
                                        </p:cTn>
                                        <p:tgtEl>
                                          <p:spTgt spid="207875">
                                            <p:txEl>
                                              <p:pRg st="3" end="3"/>
                                            </p:txEl>
                                          </p:spTgt>
                                        </p:tgtEl>
                                        <p:attrNameLst>
                                          <p:attrName>style.visibility</p:attrName>
                                        </p:attrNameLst>
                                      </p:cBhvr>
                                      <p:to>
                                        <p:strVal val="visible"/>
                                      </p:to>
                                    </p:set>
                                    <p:animEffect transition="in" filter="dissolve">
                                      <p:cBhvr>
                                        <p:cTn id="31" dur="500"/>
                                        <p:tgtEl>
                                          <p:spTgt spid="207875">
                                            <p:txEl>
                                              <p:pRg st="3" end="3"/>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207876"/>
                                        </p:tgtEl>
                                        <p:attrNameLst>
                                          <p:attrName>style.visibility</p:attrName>
                                        </p:attrNameLst>
                                      </p:cBhvr>
                                      <p:to>
                                        <p:strVal val="visible"/>
                                      </p:to>
                                    </p:set>
                                    <p:animEffect transition="in" filter="dissolve">
                                      <p:cBhvr>
                                        <p:cTn id="34" dur="1000"/>
                                        <p:tgtEl>
                                          <p:spTgt spid="207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Video Magnifiers</a:t>
            </a:r>
          </a:p>
        </p:txBody>
      </p:sp>
      <p:sp>
        <p:nvSpPr>
          <p:cNvPr id="153603" name="Rectangle 3"/>
          <p:cNvSpPr>
            <a:spLocks noGrp="1" noChangeArrowheads="1"/>
          </p:cNvSpPr>
          <p:nvPr>
            <p:ph type="body" idx="1"/>
          </p:nvPr>
        </p:nvSpPr>
        <p:spPr>
          <a:xfrm>
            <a:off x="-76200" y="1295400"/>
            <a:ext cx="9220200" cy="5257800"/>
          </a:xfrm>
        </p:spPr>
        <p:txBody>
          <a:bodyPr/>
          <a:lstStyle/>
          <a:p>
            <a:r>
              <a:rPr lang="en-US"/>
              <a:t>Been around since the ’70s (CCTV)</a:t>
            </a:r>
          </a:p>
          <a:p>
            <a:r>
              <a:rPr lang="en-US"/>
              <a:t>Video Magnifier – more descriptive</a:t>
            </a:r>
          </a:p>
          <a:p>
            <a:r>
              <a:rPr lang="en-US"/>
              <a:t>Relatively easy to use</a:t>
            </a:r>
          </a:p>
          <a:p>
            <a:pPr lvl="1"/>
            <a:r>
              <a:rPr lang="en-US"/>
              <a:t>Training will improve efficiency</a:t>
            </a:r>
          </a:p>
          <a:p>
            <a:pPr lvl="1"/>
            <a:r>
              <a:rPr lang="en-US"/>
              <a:t>Key to training; start with high-interest materials</a:t>
            </a:r>
          </a:p>
          <a:p>
            <a:r>
              <a:rPr lang="en-US"/>
              <a:t>Basic components</a:t>
            </a:r>
          </a:p>
          <a:p>
            <a:pPr lvl="1"/>
            <a:r>
              <a:rPr lang="en-US"/>
              <a:t>Camera</a:t>
            </a:r>
          </a:p>
          <a:p>
            <a:pPr lvl="1"/>
            <a:r>
              <a:rPr lang="en-US"/>
              <a:t>Display</a:t>
            </a:r>
          </a:p>
          <a:p>
            <a:pPr lvl="1"/>
            <a:r>
              <a:rPr lang="en-US"/>
              <a:t>X/Y table ???</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dissolve">
                                      <p:cBhvr>
                                        <p:cTn id="7" dur="500"/>
                                        <p:tgtEl>
                                          <p:spTgt spid="15360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53603">
                                            <p:txEl>
                                              <p:pRg st="1" end="1"/>
                                            </p:txEl>
                                          </p:spTgt>
                                        </p:tgtEl>
                                        <p:attrNameLst>
                                          <p:attrName>style.visibility</p:attrName>
                                        </p:attrNameLst>
                                      </p:cBhvr>
                                      <p:to>
                                        <p:strVal val="visible"/>
                                      </p:to>
                                    </p:set>
                                    <p:animEffect transition="in" filter="dissolve">
                                      <p:cBhvr>
                                        <p:cTn id="11" dur="500"/>
                                        <p:tgtEl>
                                          <p:spTgt spid="15360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3603">
                                            <p:txEl>
                                              <p:pRg st="2" end="2"/>
                                            </p:txEl>
                                          </p:spTgt>
                                        </p:tgtEl>
                                        <p:attrNameLst>
                                          <p:attrName>style.visibility</p:attrName>
                                        </p:attrNameLst>
                                      </p:cBhvr>
                                      <p:to>
                                        <p:strVal val="visible"/>
                                      </p:to>
                                    </p:set>
                                    <p:animEffect transition="in" filter="dissolve">
                                      <p:cBhvr>
                                        <p:cTn id="16" dur="500"/>
                                        <p:tgtEl>
                                          <p:spTgt spid="153603">
                                            <p:txEl>
                                              <p:pRg st="2" end="2"/>
                                            </p:txEl>
                                          </p:spTgt>
                                        </p:tgtEl>
                                      </p:cBhvr>
                                    </p:animEffect>
                                  </p:childTnLst>
                                </p:cTn>
                              </p:par>
                            </p:childTnLst>
                          </p:cTn>
                        </p:par>
                        <p:par>
                          <p:cTn id="17" fill="hold">
                            <p:stCondLst>
                              <p:cond delay="500"/>
                            </p:stCondLst>
                            <p:childTnLst>
                              <p:par>
                                <p:cTn id="18" presetID="9" presetClass="entr" presetSubtype="0" fill="hold" grpId="0" nodeType="afterEffect">
                                  <p:stCondLst>
                                    <p:cond delay="1500"/>
                                  </p:stCondLst>
                                  <p:childTnLst>
                                    <p:set>
                                      <p:cBhvr>
                                        <p:cTn id="19" dur="1" fill="hold">
                                          <p:stCondLst>
                                            <p:cond delay="0"/>
                                          </p:stCondLst>
                                        </p:cTn>
                                        <p:tgtEl>
                                          <p:spTgt spid="153603">
                                            <p:txEl>
                                              <p:pRg st="3" end="3"/>
                                            </p:txEl>
                                          </p:spTgt>
                                        </p:tgtEl>
                                        <p:attrNameLst>
                                          <p:attrName>style.visibility</p:attrName>
                                        </p:attrNameLst>
                                      </p:cBhvr>
                                      <p:to>
                                        <p:strVal val="visible"/>
                                      </p:to>
                                    </p:set>
                                    <p:animEffect transition="in" filter="dissolve">
                                      <p:cBhvr>
                                        <p:cTn id="20" dur="500"/>
                                        <p:tgtEl>
                                          <p:spTgt spid="153603">
                                            <p:txEl>
                                              <p:pRg st="3" end="3"/>
                                            </p:txEl>
                                          </p:spTgt>
                                        </p:tgtEl>
                                      </p:cBhvr>
                                    </p:animEffect>
                                  </p:childTnLst>
                                </p:cTn>
                              </p:par>
                            </p:childTnLst>
                          </p:cTn>
                        </p:par>
                        <p:par>
                          <p:cTn id="21" fill="hold">
                            <p:stCondLst>
                              <p:cond delay="2500"/>
                            </p:stCondLst>
                            <p:childTnLst>
                              <p:par>
                                <p:cTn id="22" presetID="9" presetClass="entr" presetSubtype="0" fill="hold" grpId="0" nodeType="afterEffect">
                                  <p:stCondLst>
                                    <p:cond delay="2000"/>
                                  </p:stCondLst>
                                  <p:childTnLst>
                                    <p:set>
                                      <p:cBhvr>
                                        <p:cTn id="23" dur="1" fill="hold">
                                          <p:stCondLst>
                                            <p:cond delay="0"/>
                                          </p:stCondLst>
                                        </p:cTn>
                                        <p:tgtEl>
                                          <p:spTgt spid="153603">
                                            <p:txEl>
                                              <p:pRg st="4" end="4"/>
                                            </p:txEl>
                                          </p:spTgt>
                                        </p:tgtEl>
                                        <p:attrNameLst>
                                          <p:attrName>style.visibility</p:attrName>
                                        </p:attrNameLst>
                                      </p:cBhvr>
                                      <p:to>
                                        <p:strVal val="visible"/>
                                      </p:to>
                                    </p:set>
                                    <p:animEffect transition="in" filter="dissolve">
                                      <p:cBhvr>
                                        <p:cTn id="24" dur="500"/>
                                        <p:tgtEl>
                                          <p:spTgt spid="15360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53603">
                                            <p:txEl>
                                              <p:pRg st="5" end="5"/>
                                            </p:txEl>
                                          </p:spTgt>
                                        </p:tgtEl>
                                        <p:attrNameLst>
                                          <p:attrName>style.visibility</p:attrName>
                                        </p:attrNameLst>
                                      </p:cBhvr>
                                      <p:to>
                                        <p:strVal val="visible"/>
                                      </p:to>
                                    </p:set>
                                    <p:animEffect transition="in" filter="dissolve">
                                      <p:cBhvr>
                                        <p:cTn id="29" dur="500"/>
                                        <p:tgtEl>
                                          <p:spTgt spid="153603">
                                            <p:txEl>
                                              <p:pRg st="5" end="5"/>
                                            </p:txEl>
                                          </p:spTgt>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53603">
                                            <p:txEl>
                                              <p:pRg st="6" end="6"/>
                                            </p:txEl>
                                          </p:spTgt>
                                        </p:tgtEl>
                                        <p:attrNameLst>
                                          <p:attrName>style.visibility</p:attrName>
                                        </p:attrNameLst>
                                      </p:cBhvr>
                                      <p:to>
                                        <p:strVal val="visible"/>
                                      </p:to>
                                    </p:set>
                                    <p:animEffect transition="in" filter="dissolve">
                                      <p:cBhvr>
                                        <p:cTn id="33" dur="500"/>
                                        <p:tgtEl>
                                          <p:spTgt spid="153603">
                                            <p:txEl>
                                              <p:pRg st="6" end="6"/>
                                            </p:txEl>
                                          </p:spTgt>
                                        </p:tgtEl>
                                      </p:cBhvr>
                                    </p:animEffect>
                                  </p:childTnLst>
                                </p:cTn>
                              </p:par>
                            </p:childTnLst>
                          </p:cTn>
                        </p:par>
                        <p:par>
                          <p:cTn id="34" fill="hold">
                            <p:stCondLst>
                              <p:cond delay="1000"/>
                            </p:stCondLst>
                            <p:childTnLst>
                              <p:par>
                                <p:cTn id="35" presetID="9" presetClass="entr" presetSubtype="0" fill="hold" grpId="0" nodeType="afterEffect">
                                  <p:stCondLst>
                                    <p:cond delay="0"/>
                                  </p:stCondLst>
                                  <p:childTnLst>
                                    <p:set>
                                      <p:cBhvr>
                                        <p:cTn id="36" dur="1" fill="hold">
                                          <p:stCondLst>
                                            <p:cond delay="0"/>
                                          </p:stCondLst>
                                        </p:cTn>
                                        <p:tgtEl>
                                          <p:spTgt spid="153603">
                                            <p:txEl>
                                              <p:pRg st="7" end="7"/>
                                            </p:txEl>
                                          </p:spTgt>
                                        </p:tgtEl>
                                        <p:attrNameLst>
                                          <p:attrName>style.visibility</p:attrName>
                                        </p:attrNameLst>
                                      </p:cBhvr>
                                      <p:to>
                                        <p:strVal val="visible"/>
                                      </p:to>
                                    </p:set>
                                    <p:animEffect transition="in" filter="dissolve">
                                      <p:cBhvr>
                                        <p:cTn id="37" dur="500"/>
                                        <p:tgtEl>
                                          <p:spTgt spid="153603">
                                            <p:txEl>
                                              <p:pRg st="7" end="7"/>
                                            </p:txEl>
                                          </p:spTgt>
                                        </p:tgtEl>
                                      </p:cBhvr>
                                    </p:animEffect>
                                  </p:childTnLst>
                                </p:cTn>
                              </p:par>
                            </p:childTnLst>
                          </p:cTn>
                        </p:par>
                        <p:par>
                          <p:cTn id="38" fill="hold">
                            <p:stCondLst>
                              <p:cond delay="1500"/>
                            </p:stCondLst>
                            <p:childTnLst>
                              <p:par>
                                <p:cTn id="39" presetID="9" presetClass="entr" presetSubtype="0" fill="hold" grpId="0" nodeType="afterEffect">
                                  <p:stCondLst>
                                    <p:cond delay="0"/>
                                  </p:stCondLst>
                                  <p:childTnLst>
                                    <p:set>
                                      <p:cBhvr>
                                        <p:cTn id="40" dur="1" fill="hold">
                                          <p:stCondLst>
                                            <p:cond delay="0"/>
                                          </p:stCondLst>
                                        </p:cTn>
                                        <p:tgtEl>
                                          <p:spTgt spid="153603">
                                            <p:txEl>
                                              <p:pRg st="8" end="8"/>
                                            </p:txEl>
                                          </p:spTgt>
                                        </p:tgtEl>
                                        <p:attrNameLst>
                                          <p:attrName>style.visibility</p:attrName>
                                        </p:attrNameLst>
                                      </p:cBhvr>
                                      <p:to>
                                        <p:strVal val="visible"/>
                                      </p:to>
                                    </p:set>
                                    <p:animEffect transition="in" filter="dissolve">
                                      <p:cBhvr>
                                        <p:cTn id="41" dur="500"/>
                                        <p:tgtEl>
                                          <p:spTgt spid="153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0"/>
            <a:ext cx="9144000" cy="1139825"/>
          </a:xfrm>
        </p:spPr>
        <p:txBody>
          <a:bodyPr/>
          <a:lstStyle/>
          <a:p>
            <a:r>
              <a:rPr lang="en-US"/>
              <a:t>Types of Video Magnifiers</a:t>
            </a:r>
          </a:p>
        </p:txBody>
      </p:sp>
      <p:sp>
        <p:nvSpPr>
          <p:cNvPr id="56323" name="Rectangle 3"/>
          <p:cNvSpPr>
            <a:spLocks noGrp="1" noChangeArrowheads="1"/>
          </p:cNvSpPr>
          <p:nvPr>
            <p:ph type="body" idx="1"/>
          </p:nvPr>
        </p:nvSpPr>
        <p:spPr>
          <a:xfrm>
            <a:off x="-76200" y="990600"/>
            <a:ext cx="9220200" cy="5867400"/>
          </a:xfrm>
        </p:spPr>
        <p:txBody>
          <a:bodyPr/>
          <a:lstStyle/>
          <a:p>
            <a:r>
              <a:rPr lang="en-US" sz="3000"/>
              <a:t>Desktop models, $1,500 – 4,000</a:t>
            </a:r>
          </a:p>
          <a:p>
            <a:r>
              <a:rPr lang="en-US" sz="3000"/>
              <a:t>Flex-arm camera models, </a:t>
            </a:r>
          </a:p>
          <a:p>
            <a:pPr>
              <a:buFont typeface="Wingdings" pitchFamily="2" charset="2"/>
              <a:buNone/>
            </a:pPr>
            <a:r>
              <a:rPr lang="en-US" sz="3000"/>
              <a:t>	$2,000 – 4,000</a:t>
            </a:r>
          </a:p>
          <a:p>
            <a:r>
              <a:rPr lang="en-US" sz="3000"/>
              <a:t>Portable models with hand held cameras,  $40 – 1,000</a:t>
            </a:r>
          </a:p>
          <a:p>
            <a:r>
              <a:rPr lang="en-US" sz="3000"/>
              <a:t>Electronic pocket models, </a:t>
            </a:r>
          </a:p>
          <a:p>
            <a:pPr>
              <a:buFont typeface="Wingdings" pitchFamily="2" charset="2"/>
              <a:buNone/>
            </a:pPr>
            <a:r>
              <a:rPr lang="en-US" sz="3000"/>
              <a:t>	$250 – 2,100</a:t>
            </a:r>
          </a:p>
          <a:p>
            <a:r>
              <a:rPr lang="en-US" sz="3000"/>
              <a:t>Head mounted display models, </a:t>
            </a:r>
          </a:p>
          <a:p>
            <a:pPr>
              <a:buFont typeface="Wingdings" pitchFamily="2" charset="2"/>
              <a:buNone/>
            </a:pPr>
            <a:r>
              <a:rPr lang="en-US" sz="3000"/>
              <a:t>	$2,000 – 4,000</a:t>
            </a:r>
          </a:p>
          <a:p>
            <a:r>
              <a:rPr lang="en-US" sz="3000"/>
              <a:t>Digital imaging systems,</a:t>
            </a:r>
          </a:p>
          <a:p>
            <a:pPr>
              <a:buFont typeface="Wingdings" pitchFamily="2" charset="2"/>
              <a:buNone/>
            </a:pPr>
            <a:r>
              <a:rPr lang="en-US" sz="3000"/>
              <a:t>	$2,500 – 5,500</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dissolve">
                                      <p:cBhvr>
                                        <p:cTn id="7" dur="500"/>
                                        <p:tgtEl>
                                          <p:spTgt spid="56323">
                                            <p:txEl>
                                              <p:pRg st="0" end="0"/>
                                            </p:txEl>
                                          </p:spTgt>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56323">
                                            <p:txEl>
                                              <p:pRg st="1" end="1"/>
                                            </p:txEl>
                                          </p:spTgt>
                                        </p:tgtEl>
                                        <p:attrNameLst>
                                          <p:attrName>style.visibility</p:attrName>
                                        </p:attrNameLst>
                                      </p:cBhvr>
                                      <p:to>
                                        <p:strVal val="visible"/>
                                      </p:to>
                                    </p:set>
                                    <p:animEffect transition="in" filter="dissolve">
                                      <p:cBhvr>
                                        <p:cTn id="11" dur="500"/>
                                        <p:tgtEl>
                                          <p:spTgt spid="56323">
                                            <p:txEl>
                                              <p:pRg st="1" end="1"/>
                                            </p:txEl>
                                          </p:spTgt>
                                        </p:tgtEl>
                                      </p:cBhvr>
                                    </p:animEffect>
                                  </p:childTnLst>
                                </p:cTn>
                              </p:par>
                            </p:childTnLst>
                          </p:cTn>
                        </p:par>
                        <p:par>
                          <p:cTn id="12" fill="hold">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56323">
                                            <p:txEl>
                                              <p:pRg st="2" end="2"/>
                                            </p:txEl>
                                          </p:spTgt>
                                        </p:tgtEl>
                                        <p:attrNameLst>
                                          <p:attrName>style.visibility</p:attrName>
                                        </p:attrNameLst>
                                      </p:cBhvr>
                                      <p:to>
                                        <p:strVal val="visible"/>
                                      </p:to>
                                    </p:set>
                                    <p:animEffect transition="in" filter="dissolve">
                                      <p:cBhvr>
                                        <p:cTn id="15" dur="500"/>
                                        <p:tgtEl>
                                          <p:spTgt spid="56323">
                                            <p:txEl>
                                              <p:pRg st="2" end="2"/>
                                            </p:txEl>
                                          </p:spTgt>
                                        </p:tgtEl>
                                      </p:cBhvr>
                                    </p:animEffect>
                                  </p:childTnLst>
                                </p:cTn>
                              </p:par>
                            </p:childTnLst>
                          </p:cTn>
                        </p:par>
                        <p:par>
                          <p:cTn id="16" fill="hold">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56323">
                                            <p:txEl>
                                              <p:pRg st="3" end="3"/>
                                            </p:txEl>
                                          </p:spTgt>
                                        </p:tgtEl>
                                        <p:attrNameLst>
                                          <p:attrName>style.visibility</p:attrName>
                                        </p:attrNameLst>
                                      </p:cBhvr>
                                      <p:to>
                                        <p:strVal val="visible"/>
                                      </p:to>
                                    </p:set>
                                    <p:animEffect transition="in" filter="dissolve">
                                      <p:cBhvr>
                                        <p:cTn id="19" dur="500"/>
                                        <p:tgtEl>
                                          <p:spTgt spid="56323">
                                            <p:txEl>
                                              <p:pRg st="3" end="3"/>
                                            </p:txEl>
                                          </p:spTgt>
                                        </p:tgtEl>
                                      </p:cBhvr>
                                    </p:animEffect>
                                  </p:childTnLst>
                                </p:cTn>
                              </p:par>
                            </p:childTnLst>
                          </p:cTn>
                        </p:par>
                        <p:par>
                          <p:cTn id="20" fill="hold">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56323">
                                            <p:txEl>
                                              <p:pRg st="4" end="4"/>
                                            </p:txEl>
                                          </p:spTgt>
                                        </p:tgtEl>
                                        <p:attrNameLst>
                                          <p:attrName>style.visibility</p:attrName>
                                        </p:attrNameLst>
                                      </p:cBhvr>
                                      <p:to>
                                        <p:strVal val="visible"/>
                                      </p:to>
                                    </p:set>
                                    <p:animEffect transition="in" filter="dissolve">
                                      <p:cBhvr>
                                        <p:cTn id="23" dur="500"/>
                                        <p:tgtEl>
                                          <p:spTgt spid="56323">
                                            <p:txEl>
                                              <p:pRg st="4" end="4"/>
                                            </p:txEl>
                                          </p:spTgt>
                                        </p:tgtEl>
                                      </p:cBhvr>
                                    </p:animEffect>
                                  </p:childTnLst>
                                </p:cTn>
                              </p:par>
                            </p:childTnLst>
                          </p:cTn>
                        </p:par>
                        <p:par>
                          <p:cTn id="24" fill="hold">
                            <p:stCondLst>
                              <p:cond delay="7500"/>
                            </p:stCondLst>
                            <p:childTnLst>
                              <p:par>
                                <p:cTn id="25" presetID="9" presetClass="entr" presetSubtype="0" fill="hold" grpId="0" nodeType="afterEffect">
                                  <p:stCondLst>
                                    <p:cond delay="1000"/>
                                  </p:stCondLst>
                                  <p:childTnLst>
                                    <p:set>
                                      <p:cBhvr>
                                        <p:cTn id="26" dur="1" fill="hold">
                                          <p:stCondLst>
                                            <p:cond delay="0"/>
                                          </p:stCondLst>
                                        </p:cTn>
                                        <p:tgtEl>
                                          <p:spTgt spid="56323">
                                            <p:txEl>
                                              <p:pRg st="5" end="5"/>
                                            </p:txEl>
                                          </p:spTgt>
                                        </p:tgtEl>
                                        <p:attrNameLst>
                                          <p:attrName>style.visibility</p:attrName>
                                        </p:attrNameLst>
                                      </p:cBhvr>
                                      <p:to>
                                        <p:strVal val="visible"/>
                                      </p:to>
                                    </p:set>
                                    <p:animEffect transition="in" filter="dissolve">
                                      <p:cBhvr>
                                        <p:cTn id="27" dur="500"/>
                                        <p:tgtEl>
                                          <p:spTgt spid="56323">
                                            <p:txEl>
                                              <p:pRg st="5" end="5"/>
                                            </p:txEl>
                                          </p:spTgt>
                                        </p:tgtEl>
                                      </p:cBhvr>
                                    </p:animEffect>
                                  </p:childTnLst>
                                </p:cTn>
                              </p:par>
                            </p:childTnLst>
                          </p:cTn>
                        </p:par>
                        <p:par>
                          <p:cTn id="28" fill="hold">
                            <p:stCondLst>
                              <p:cond delay="9000"/>
                            </p:stCondLst>
                            <p:childTnLst>
                              <p:par>
                                <p:cTn id="29" presetID="9" presetClass="entr" presetSubtype="0" fill="hold" grpId="0" nodeType="afterEffect">
                                  <p:stCondLst>
                                    <p:cond delay="1000"/>
                                  </p:stCondLst>
                                  <p:childTnLst>
                                    <p:set>
                                      <p:cBhvr>
                                        <p:cTn id="30" dur="1" fill="hold">
                                          <p:stCondLst>
                                            <p:cond delay="0"/>
                                          </p:stCondLst>
                                        </p:cTn>
                                        <p:tgtEl>
                                          <p:spTgt spid="56323">
                                            <p:txEl>
                                              <p:pRg st="6" end="6"/>
                                            </p:txEl>
                                          </p:spTgt>
                                        </p:tgtEl>
                                        <p:attrNameLst>
                                          <p:attrName>style.visibility</p:attrName>
                                        </p:attrNameLst>
                                      </p:cBhvr>
                                      <p:to>
                                        <p:strVal val="visible"/>
                                      </p:to>
                                    </p:set>
                                    <p:animEffect transition="in" filter="dissolve">
                                      <p:cBhvr>
                                        <p:cTn id="31" dur="500"/>
                                        <p:tgtEl>
                                          <p:spTgt spid="56323">
                                            <p:txEl>
                                              <p:pRg st="6" end="6"/>
                                            </p:txEl>
                                          </p:spTgt>
                                        </p:tgtEl>
                                      </p:cBhvr>
                                    </p:animEffect>
                                  </p:childTnLst>
                                </p:cTn>
                              </p:par>
                            </p:childTnLst>
                          </p:cTn>
                        </p:par>
                        <p:par>
                          <p:cTn id="32" fill="hold">
                            <p:stCondLst>
                              <p:cond delay="10500"/>
                            </p:stCondLst>
                            <p:childTnLst>
                              <p:par>
                                <p:cTn id="33" presetID="9" presetClass="entr" presetSubtype="0" fill="hold" grpId="0" nodeType="afterEffect">
                                  <p:stCondLst>
                                    <p:cond delay="1000"/>
                                  </p:stCondLst>
                                  <p:childTnLst>
                                    <p:set>
                                      <p:cBhvr>
                                        <p:cTn id="34" dur="1" fill="hold">
                                          <p:stCondLst>
                                            <p:cond delay="0"/>
                                          </p:stCondLst>
                                        </p:cTn>
                                        <p:tgtEl>
                                          <p:spTgt spid="56323">
                                            <p:txEl>
                                              <p:pRg st="7" end="7"/>
                                            </p:txEl>
                                          </p:spTgt>
                                        </p:tgtEl>
                                        <p:attrNameLst>
                                          <p:attrName>style.visibility</p:attrName>
                                        </p:attrNameLst>
                                      </p:cBhvr>
                                      <p:to>
                                        <p:strVal val="visible"/>
                                      </p:to>
                                    </p:set>
                                    <p:animEffect transition="in" filter="dissolve">
                                      <p:cBhvr>
                                        <p:cTn id="35" dur="500"/>
                                        <p:tgtEl>
                                          <p:spTgt spid="56323">
                                            <p:txEl>
                                              <p:pRg st="7" end="7"/>
                                            </p:txEl>
                                          </p:spTgt>
                                        </p:tgtEl>
                                      </p:cBhvr>
                                    </p:animEffect>
                                  </p:childTnLst>
                                </p:cTn>
                              </p:par>
                            </p:childTnLst>
                          </p:cTn>
                        </p:par>
                        <p:par>
                          <p:cTn id="36" fill="hold">
                            <p:stCondLst>
                              <p:cond delay="12000"/>
                            </p:stCondLst>
                            <p:childTnLst>
                              <p:par>
                                <p:cTn id="37" presetID="9" presetClass="entr" presetSubtype="0" fill="hold" grpId="0" nodeType="afterEffect">
                                  <p:stCondLst>
                                    <p:cond delay="1000"/>
                                  </p:stCondLst>
                                  <p:childTnLst>
                                    <p:set>
                                      <p:cBhvr>
                                        <p:cTn id="38" dur="1" fill="hold">
                                          <p:stCondLst>
                                            <p:cond delay="0"/>
                                          </p:stCondLst>
                                        </p:cTn>
                                        <p:tgtEl>
                                          <p:spTgt spid="56323">
                                            <p:txEl>
                                              <p:pRg st="8" end="8"/>
                                            </p:txEl>
                                          </p:spTgt>
                                        </p:tgtEl>
                                        <p:attrNameLst>
                                          <p:attrName>style.visibility</p:attrName>
                                        </p:attrNameLst>
                                      </p:cBhvr>
                                      <p:to>
                                        <p:strVal val="visible"/>
                                      </p:to>
                                    </p:set>
                                    <p:animEffect transition="in" filter="dissolve">
                                      <p:cBhvr>
                                        <p:cTn id="39" dur="500"/>
                                        <p:tgtEl>
                                          <p:spTgt spid="56323">
                                            <p:txEl>
                                              <p:pRg st="8" end="8"/>
                                            </p:txEl>
                                          </p:spTgt>
                                        </p:tgtEl>
                                      </p:cBhvr>
                                    </p:animEffect>
                                  </p:childTnLst>
                                </p:cTn>
                              </p:par>
                            </p:childTnLst>
                          </p:cTn>
                        </p:par>
                        <p:par>
                          <p:cTn id="40" fill="hold">
                            <p:stCondLst>
                              <p:cond delay="13500"/>
                            </p:stCondLst>
                            <p:childTnLst>
                              <p:par>
                                <p:cTn id="41" presetID="9" presetClass="entr" presetSubtype="0" fill="hold" grpId="0" nodeType="afterEffect">
                                  <p:stCondLst>
                                    <p:cond delay="1000"/>
                                  </p:stCondLst>
                                  <p:childTnLst>
                                    <p:set>
                                      <p:cBhvr>
                                        <p:cTn id="42" dur="1" fill="hold">
                                          <p:stCondLst>
                                            <p:cond delay="0"/>
                                          </p:stCondLst>
                                        </p:cTn>
                                        <p:tgtEl>
                                          <p:spTgt spid="56323">
                                            <p:txEl>
                                              <p:pRg st="9" end="9"/>
                                            </p:txEl>
                                          </p:spTgt>
                                        </p:tgtEl>
                                        <p:attrNameLst>
                                          <p:attrName>style.visibility</p:attrName>
                                        </p:attrNameLst>
                                      </p:cBhvr>
                                      <p:to>
                                        <p:strVal val="visible"/>
                                      </p:to>
                                    </p:set>
                                    <p:animEffect transition="in" filter="dissolve">
                                      <p:cBhvr>
                                        <p:cTn id="43" dur="500"/>
                                        <p:tgtEl>
                                          <p:spTgt spid="563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 y="152400"/>
            <a:ext cx="8229600" cy="1139825"/>
          </a:xfrm>
        </p:spPr>
        <p:txBody>
          <a:bodyPr/>
          <a:lstStyle/>
          <a:p>
            <a:r>
              <a:rPr lang="en-US" sz="4000"/>
              <a:t>Video Magnifiers</a:t>
            </a:r>
            <a:br>
              <a:rPr lang="en-US" sz="4000"/>
            </a:br>
            <a:r>
              <a:rPr lang="en-US" sz="4600">
                <a:solidFill>
                  <a:srgbClr val="FF6F17"/>
                </a:solidFill>
              </a:rPr>
              <a:t>Desktop models</a:t>
            </a:r>
          </a:p>
        </p:txBody>
      </p:sp>
      <p:sp>
        <p:nvSpPr>
          <p:cNvPr id="3075" name="Rectangle 3"/>
          <p:cNvSpPr>
            <a:spLocks noGrp="1" noChangeArrowheads="1"/>
          </p:cNvSpPr>
          <p:nvPr>
            <p:ph type="body" idx="1"/>
          </p:nvPr>
        </p:nvSpPr>
        <p:spPr>
          <a:xfrm>
            <a:off x="-76200" y="1295400"/>
            <a:ext cx="8077200" cy="6096000"/>
          </a:xfrm>
        </p:spPr>
        <p:txBody>
          <a:bodyPr/>
          <a:lstStyle/>
          <a:p>
            <a:r>
              <a:rPr lang="en-US"/>
              <a:t>Advantages</a:t>
            </a:r>
          </a:p>
          <a:p>
            <a:pPr lvl="1"/>
            <a:r>
              <a:rPr lang="en-US"/>
              <a:t>Good for continuous text reading</a:t>
            </a:r>
          </a:p>
          <a:p>
            <a:pPr lvl="1"/>
            <a:r>
              <a:rPr lang="en-US"/>
              <a:t>Easier for handwriting</a:t>
            </a:r>
          </a:p>
          <a:p>
            <a:pPr lvl="2"/>
            <a:r>
              <a:rPr lang="en-US"/>
              <a:t>Working in two planes?</a:t>
            </a:r>
          </a:p>
          <a:p>
            <a:pPr lvl="1"/>
            <a:r>
              <a:rPr lang="en-US"/>
              <a:t>Highest magnification</a:t>
            </a:r>
          </a:p>
          <a:p>
            <a:pPr lvl="2"/>
            <a:r>
              <a:rPr lang="en-US"/>
              <a:t>Continuous zoom</a:t>
            </a:r>
          </a:p>
          <a:p>
            <a:pPr lvl="1"/>
            <a:r>
              <a:rPr lang="en-US"/>
              <a:t>Polarity / Color </a:t>
            </a:r>
          </a:p>
          <a:p>
            <a:pPr lvl="1"/>
            <a:r>
              <a:rPr lang="en-US"/>
              <a:t>Masks/Occluders</a:t>
            </a:r>
          </a:p>
          <a:p>
            <a:pPr lvl="2"/>
            <a:r>
              <a:rPr lang="en-US"/>
              <a:t>Lines/Blinds</a:t>
            </a:r>
          </a:p>
          <a:p>
            <a:pPr lvl="1"/>
            <a:r>
              <a:rPr lang="en-US"/>
              <a:t>Friction brake</a:t>
            </a:r>
          </a:p>
          <a:p>
            <a:pPr lvl="1"/>
            <a:r>
              <a:rPr lang="en-US"/>
              <a:t>Margin stops</a:t>
            </a:r>
          </a:p>
        </p:txBody>
      </p:sp>
      <p:pic>
        <p:nvPicPr>
          <p:cNvPr id="3078" name="Picture 6" descr="Photograph of the Magnisight Auto Focus 20&quot; desktop video magnifier from Magnasight."/>
          <p:cNvPicPr>
            <a:picLocks noChangeAspect="1" noChangeArrowheads="1"/>
          </p:cNvPicPr>
          <p:nvPr/>
        </p:nvPicPr>
        <p:blipFill>
          <a:blip r:embed="rId4"/>
          <a:srcRect/>
          <a:stretch>
            <a:fillRect/>
          </a:stretch>
        </p:blipFill>
        <p:spPr bwMode="auto">
          <a:xfrm>
            <a:off x="5722938" y="2438400"/>
            <a:ext cx="3344862" cy="43434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dissolve">
                                      <p:cBhvr>
                                        <p:cTn id="7" dur="500"/>
                                        <p:tgtEl>
                                          <p:spTgt spid="307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dissolve">
                                      <p:cBhvr>
                                        <p:cTn id="11" dur="500"/>
                                        <p:tgtEl>
                                          <p:spTgt spid="3075">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dissolve">
                                      <p:cBhvr>
                                        <p:cTn id="14" dur="500"/>
                                        <p:tgtEl>
                                          <p:spTgt spid="3075">
                                            <p:txEl>
                                              <p:pRg st="1" end="1"/>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ssolve">
                                      <p:cBhvr>
                                        <p:cTn id="17" dur="500"/>
                                        <p:tgtEl>
                                          <p:spTgt spid="3075">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dissolve">
                                      <p:cBhvr>
                                        <p:cTn id="20" dur="500"/>
                                        <p:tgtEl>
                                          <p:spTgt spid="307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Effect transition="in" filter="dissolve">
                                      <p:cBhvr>
                                        <p:cTn id="25" dur="500"/>
                                        <p:tgtEl>
                                          <p:spTgt spid="3075">
                                            <p:txEl>
                                              <p:pRg st="4" end="4"/>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075">
                                            <p:txEl>
                                              <p:pRg st="5" end="5"/>
                                            </p:txEl>
                                          </p:spTgt>
                                        </p:tgtEl>
                                        <p:attrNameLst>
                                          <p:attrName>style.visibility</p:attrName>
                                        </p:attrNameLst>
                                      </p:cBhvr>
                                      <p:to>
                                        <p:strVal val="visible"/>
                                      </p:to>
                                    </p:set>
                                    <p:animEffect transition="in" filter="dissolve">
                                      <p:cBhvr>
                                        <p:cTn id="28" dur="500"/>
                                        <p:tgtEl>
                                          <p:spTgt spid="307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075">
                                            <p:txEl>
                                              <p:pRg st="6" end="6"/>
                                            </p:txEl>
                                          </p:spTgt>
                                        </p:tgtEl>
                                        <p:attrNameLst>
                                          <p:attrName>style.visibility</p:attrName>
                                        </p:attrNameLst>
                                      </p:cBhvr>
                                      <p:to>
                                        <p:strVal val="visible"/>
                                      </p:to>
                                    </p:set>
                                    <p:animEffect transition="in" filter="dissolve">
                                      <p:cBhvr>
                                        <p:cTn id="33" dur="500"/>
                                        <p:tgtEl>
                                          <p:spTgt spid="307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075">
                                            <p:txEl>
                                              <p:pRg st="7" end="7"/>
                                            </p:txEl>
                                          </p:spTgt>
                                        </p:tgtEl>
                                        <p:attrNameLst>
                                          <p:attrName>style.visibility</p:attrName>
                                        </p:attrNameLst>
                                      </p:cBhvr>
                                      <p:to>
                                        <p:strVal val="visible"/>
                                      </p:to>
                                    </p:set>
                                    <p:animEffect transition="in" filter="dissolve">
                                      <p:cBhvr>
                                        <p:cTn id="38" dur="500"/>
                                        <p:tgtEl>
                                          <p:spTgt spid="3075">
                                            <p:txEl>
                                              <p:pRg st="7" end="7"/>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075">
                                            <p:txEl>
                                              <p:pRg st="8" end="8"/>
                                            </p:txEl>
                                          </p:spTgt>
                                        </p:tgtEl>
                                        <p:attrNameLst>
                                          <p:attrName>style.visibility</p:attrName>
                                        </p:attrNameLst>
                                      </p:cBhvr>
                                      <p:to>
                                        <p:strVal val="visible"/>
                                      </p:to>
                                    </p:set>
                                    <p:animEffect transition="in" filter="dissolve">
                                      <p:cBhvr>
                                        <p:cTn id="41" dur="500"/>
                                        <p:tgtEl>
                                          <p:spTgt spid="3075">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3075">
                                            <p:txEl>
                                              <p:pRg st="9" end="9"/>
                                            </p:txEl>
                                          </p:spTgt>
                                        </p:tgtEl>
                                        <p:attrNameLst>
                                          <p:attrName>style.visibility</p:attrName>
                                        </p:attrNameLst>
                                      </p:cBhvr>
                                      <p:to>
                                        <p:strVal val="visible"/>
                                      </p:to>
                                    </p:set>
                                    <p:animEffect transition="in" filter="dissolve">
                                      <p:cBhvr>
                                        <p:cTn id="46" dur="500"/>
                                        <p:tgtEl>
                                          <p:spTgt spid="3075">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075">
                                            <p:txEl>
                                              <p:pRg st="10" end="10"/>
                                            </p:txEl>
                                          </p:spTgt>
                                        </p:tgtEl>
                                        <p:attrNameLst>
                                          <p:attrName>style.visibility</p:attrName>
                                        </p:attrNameLst>
                                      </p:cBhvr>
                                      <p:to>
                                        <p:strVal val="visible"/>
                                      </p:to>
                                    </p:set>
                                    <p:animEffect transition="in" filter="dissolve">
                                      <p:cBhvr>
                                        <p:cTn id="51" dur="500"/>
                                        <p:tgtEl>
                                          <p:spTgt spid="30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p:txBody>
          <a:bodyPr/>
          <a:lstStyle/>
          <a:p>
            <a:r>
              <a:rPr lang="en-US" sz="4000"/>
              <a:t>Video Magnifiers</a:t>
            </a:r>
            <a:br>
              <a:rPr lang="en-US" sz="4000"/>
            </a:br>
            <a:r>
              <a:rPr lang="en-US" sz="4600">
                <a:solidFill>
                  <a:srgbClr val="FF6F17"/>
                </a:solidFill>
              </a:rPr>
              <a:t>Desktop models</a:t>
            </a:r>
          </a:p>
        </p:txBody>
      </p:sp>
      <p:sp>
        <p:nvSpPr>
          <p:cNvPr id="4100" name="Rectangle 4"/>
          <p:cNvSpPr>
            <a:spLocks noGrp="1" noChangeArrowheads="1"/>
          </p:cNvSpPr>
          <p:nvPr>
            <p:ph type="body" sz="half" idx="1"/>
          </p:nvPr>
        </p:nvSpPr>
        <p:spPr>
          <a:xfrm>
            <a:off x="457200" y="1600200"/>
            <a:ext cx="6019800" cy="2286000"/>
          </a:xfrm>
        </p:spPr>
        <p:txBody>
          <a:bodyPr/>
          <a:lstStyle/>
          <a:p>
            <a:r>
              <a:rPr lang="en-US" sz="3400"/>
              <a:t>Disadvantages</a:t>
            </a:r>
          </a:p>
          <a:p>
            <a:pPr lvl="1"/>
            <a:r>
              <a:rPr lang="en-US"/>
              <a:t>Lack of portability</a:t>
            </a:r>
          </a:p>
          <a:p>
            <a:pPr lvl="1"/>
            <a:r>
              <a:rPr lang="en-US"/>
              <a:t>Space requirement</a:t>
            </a:r>
          </a:p>
          <a:p>
            <a:pPr lvl="1"/>
            <a:r>
              <a:rPr lang="en-US"/>
              <a:t>No distance viewing</a:t>
            </a:r>
          </a:p>
          <a:p>
            <a:pPr>
              <a:buFont typeface="Wingdings" pitchFamily="2" charset="2"/>
              <a:buNone/>
            </a:pPr>
            <a:endParaRPr lang="en-US"/>
          </a:p>
          <a:p>
            <a:pPr>
              <a:buFont typeface="Wingdings" pitchFamily="2" charset="2"/>
              <a:buNone/>
            </a:pPr>
            <a:endParaRPr lang="en-US"/>
          </a:p>
        </p:txBody>
      </p:sp>
      <p:pic>
        <p:nvPicPr>
          <p:cNvPr id="4115" name="Picture 19" descr="Photograph of Merlin LCD from Enhanced Vision. A woman is reading a book to a child sitting in her lap."/>
          <p:cNvPicPr>
            <a:picLocks noChangeAspect="1" noChangeArrowheads="1"/>
          </p:cNvPicPr>
          <p:nvPr/>
        </p:nvPicPr>
        <p:blipFill>
          <a:blip r:embed="rId4"/>
          <a:srcRect/>
          <a:stretch>
            <a:fillRect/>
          </a:stretch>
        </p:blipFill>
        <p:spPr bwMode="auto">
          <a:xfrm>
            <a:off x="152400" y="3810000"/>
            <a:ext cx="3124200" cy="2667000"/>
          </a:xfrm>
          <a:prstGeom prst="rect">
            <a:avLst/>
          </a:prstGeom>
          <a:noFill/>
        </p:spPr>
      </p:pic>
      <p:pic>
        <p:nvPicPr>
          <p:cNvPr id="4117" name="Picture 21" descr="Photograph of the Clarity Discovery desktop video magnifier"/>
          <p:cNvPicPr>
            <a:picLocks noChangeAspect="1" noChangeArrowheads="1"/>
          </p:cNvPicPr>
          <p:nvPr/>
        </p:nvPicPr>
        <p:blipFill>
          <a:blip r:embed="rId5"/>
          <a:srcRect/>
          <a:stretch>
            <a:fillRect/>
          </a:stretch>
        </p:blipFill>
        <p:spPr bwMode="auto">
          <a:xfrm>
            <a:off x="6629400" y="1600200"/>
            <a:ext cx="2857500" cy="3810000"/>
          </a:xfrm>
          <a:prstGeom prst="rect">
            <a:avLst/>
          </a:prstGeom>
          <a:noFill/>
        </p:spPr>
      </p:pic>
      <p:pic>
        <p:nvPicPr>
          <p:cNvPr id="4121" name="Picture 25" descr="Photograph of the Topaz from Freedom Scientific. A woman is using the device to complete a cross word puzzle."/>
          <p:cNvPicPr>
            <a:picLocks noChangeAspect="1" noChangeArrowheads="1"/>
          </p:cNvPicPr>
          <p:nvPr/>
        </p:nvPicPr>
        <p:blipFill>
          <a:blip r:embed="rId6"/>
          <a:srcRect/>
          <a:stretch>
            <a:fillRect/>
          </a:stretch>
        </p:blipFill>
        <p:spPr bwMode="auto">
          <a:xfrm>
            <a:off x="3733800" y="4114800"/>
            <a:ext cx="2714625" cy="252412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dissolve">
                                      <p:cBhvr>
                                        <p:cTn id="7" dur="500"/>
                                        <p:tgtEl>
                                          <p:spTgt spid="4100">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animEffect transition="in" filter="dissolve">
                                      <p:cBhvr>
                                        <p:cTn id="11" dur="500"/>
                                        <p:tgtEl>
                                          <p:spTgt spid="4100">
                                            <p:txEl>
                                              <p:pRg st="1" end="1"/>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4117"/>
                                        </p:tgtEl>
                                        <p:attrNameLst>
                                          <p:attrName>style.visibility</p:attrName>
                                        </p:attrNameLst>
                                      </p:cBhvr>
                                      <p:to>
                                        <p:strVal val="visible"/>
                                      </p:to>
                                    </p:set>
                                    <p:animEffect transition="in" filter="dissolve">
                                      <p:cBhvr>
                                        <p:cTn id="14" dur="500"/>
                                        <p:tgtEl>
                                          <p:spTgt spid="4117"/>
                                        </p:tgtEl>
                                      </p:cBhvr>
                                    </p:animEffect>
                                  </p:childTnLst>
                                </p:cTn>
                              </p:par>
                            </p:childTnLst>
                          </p:cTn>
                        </p:par>
                        <p:par>
                          <p:cTn id="15" fill="hold">
                            <p:stCondLst>
                              <p:cond delay="1000"/>
                            </p:stCondLst>
                            <p:childTnLst>
                              <p:par>
                                <p:cTn id="16" presetID="9" presetClass="entr" presetSubtype="0" fill="hold" grpId="0" nodeType="afterEffect">
                                  <p:stCondLst>
                                    <p:cond delay="500"/>
                                  </p:stCondLst>
                                  <p:childTnLst>
                                    <p:set>
                                      <p:cBhvr>
                                        <p:cTn id="17" dur="1" fill="hold">
                                          <p:stCondLst>
                                            <p:cond delay="0"/>
                                          </p:stCondLst>
                                        </p:cTn>
                                        <p:tgtEl>
                                          <p:spTgt spid="4100">
                                            <p:txEl>
                                              <p:pRg st="2" end="2"/>
                                            </p:txEl>
                                          </p:spTgt>
                                        </p:tgtEl>
                                        <p:attrNameLst>
                                          <p:attrName>style.visibility</p:attrName>
                                        </p:attrNameLst>
                                      </p:cBhvr>
                                      <p:to>
                                        <p:strVal val="visible"/>
                                      </p:to>
                                    </p:set>
                                    <p:animEffect transition="in" filter="dissolve">
                                      <p:cBhvr>
                                        <p:cTn id="18" dur="500"/>
                                        <p:tgtEl>
                                          <p:spTgt spid="4100">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115"/>
                                        </p:tgtEl>
                                        <p:attrNameLst>
                                          <p:attrName>style.visibility</p:attrName>
                                        </p:attrNameLst>
                                      </p:cBhvr>
                                      <p:to>
                                        <p:strVal val="visible"/>
                                      </p:to>
                                    </p:set>
                                    <p:animEffect transition="in" filter="dissolve">
                                      <p:cBhvr>
                                        <p:cTn id="21" dur="500"/>
                                        <p:tgtEl>
                                          <p:spTgt spid="4115"/>
                                        </p:tgtEl>
                                      </p:cBhvr>
                                    </p:animEffect>
                                  </p:childTnLst>
                                </p:cTn>
                              </p:par>
                            </p:childTnLst>
                          </p:cTn>
                        </p:par>
                        <p:par>
                          <p:cTn id="22" fill="hold">
                            <p:stCondLst>
                              <p:cond delay="2000"/>
                            </p:stCondLst>
                            <p:childTnLst>
                              <p:par>
                                <p:cTn id="23" presetID="9" presetClass="entr" presetSubtype="0" fill="hold" grpId="0" nodeType="afterEffect">
                                  <p:stCondLst>
                                    <p:cond delay="500"/>
                                  </p:stCondLst>
                                  <p:childTnLst>
                                    <p:set>
                                      <p:cBhvr>
                                        <p:cTn id="24" dur="1" fill="hold">
                                          <p:stCondLst>
                                            <p:cond delay="0"/>
                                          </p:stCondLst>
                                        </p:cTn>
                                        <p:tgtEl>
                                          <p:spTgt spid="4100">
                                            <p:txEl>
                                              <p:pRg st="3" end="3"/>
                                            </p:txEl>
                                          </p:spTgt>
                                        </p:tgtEl>
                                        <p:attrNameLst>
                                          <p:attrName>style.visibility</p:attrName>
                                        </p:attrNameLst>
                                      </p:cBhvr>
                                      <p:to>
                                        <p:strVal val="visible"/>
                                      </p:to>
                                    </p:set>
                                    <p:animEffect transition="in" filter="dissolve">
                                      <p:cBhvr>
                                        <p:cTn id="25" dur="500"/>
                                        <p:tgtEl>
                                          <p:spTgt spid="4100">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4121"/>
                                        </p:tgtEl>
                                        <p:attrNameLst>
                                          <p:attrName>style.visibility</p:attrName>
                                        </p:attrNameLst>
                                      </p:cBhvr>
                                      <p:to>
                                        <p:strVal val="visible"/>
                                      </p:to>
                                    </p:set>
                                    <p:animEffect transition="in" filter="dissolve">
                                      <p:cBhvr>
                                        <p:cTn id="28" dur="500"/>
                                        <p:tgtEl>
                                          <p:spTgt spid="4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76200" y="76200"/>
            <a:ext cx="9067800" cy="1752600"/>
          </a:xfrm>
        </p:spPr>
        <p:txBody>
          <a:bodyPr/>
          <a:lstStyle/>
          <a:p>
            <a:r>
              <a:rPr lang="en-US" sz="4000"/>
              <a:t>Video Magnifiers</a:t>
            </a:r>
            <a:br>
              <a:rPr lang="en-US" sz="4000"/>
            </a:br>
            <a:r>
              <a:rPr lang="en-US" sz="4000">
                <a:solidFill>
                  <a:srgbClr val="FF6F17"/>
                </a:solidFill>
              </a:rPr>
              <a:t>Desktop / Flex-arm camera models</a:t>
            </a:r>
          </a:p>
        </p:txBody>
      </p:sp>
      <p:sp>
        <p:nvSpPr>
          <p:cNvPr id="136195" name="Rectangle 3"/>
          <p:cNvSpPr>
            <a:spLocks noGrp="1" noChangeArrowheads="1"/>
          </p:cNvSpPr>
          <p:nvPr>
            <p:ph type="body" sz="half" idx="1"/>
          </p:nvPr>
        </p:nvSpPr>
        <p:spPr>
          <a:xfrm>
            <a:off x="-76200" y="1828800"/>
            <a:ext cx="8991600" cy="2209800"/>
          </a:xfrm>
        </p:spPr>
        <p:txBody>
          <a:bodyPr/>
          <a:lstStyle/>
          <a:p>
            <a:pPr>
              <a:buFont typeface="Wingdings" pitchFamily="2" charset="2"/>
              <a:buNone/>
            </a:pPr>
            <a:r>
              <a:rPr lang="en-US" sz="2800"/>
              <a:t>Near, intermediate and </a:t>
            </a:r>
          </a:p>
          <a:p>
            <a:pPr lvl="1">
              <a:buFont typeface="Wingdings" pitchFamily="2" charset="2"/>
              <a:buNone/>
            </a:pPr>
            <a:r>
              <a:rPr lang="en-US"/>
              <a:t>distance viewing</a:t>
            </a:r>
          </a:p>
          <a:p>
            <a:pPr>
              <a:buFont typeface="Wingdings" pitchFamily="2" charset="2"/>
              <a:buNone/>
            </a:pPr>
            <a:r>
              <a:rPr lang="en-US" sz="2800"/>
              <a:t>Acrobat LCD, Enhanced Vision</a:t>
            </a:r>
          </a:p>
          <a:p>
            <a:pPr>
              <a:buFont typeface="Wingdings" pitchFamily="2" charset="2"/>
              <a:buNone/>
            </a:pPr>
            <a:r>
              <a:rPr lang="en-US" sz="2800"/>
              <a:t>SmarView 360, HumanWare</a:t>
            </a:r>
          </a:p>
        </p:txBody>
      </p:sp>
      <p:pic>
        <p:nvPicPr>
          <p:cNvPr id="136198" name="Picture 6" descr="Photograph of the Acrobat LCD from Enhanced Vision being used by a woman to apply make-up in the portrait mode "/>
          <p:cNvPicPr>
            <a:picLocks noChangeAspect="1" noChangeArrowheads="1"/>
          </p:cNvPicPr>
          <p:nvPr/>
        </p:nvPicPr>
        <p:blipFill>
          <a:blip r:embed="rId4"/>
          <a:srcRect/>
          <a:stretch>
            <a:fillRect/>
          </a:stretch>
        </p:blipFill>
        <p:spPr bwMode="auto">
          <a:xfrm>
            <a:off x="152400" y="4170363"/>
            <a:ext cx="2819400" cy="2565400"/>
          </a:xfrm>
          <a:prstGeom prst="rect">
            <a:avLst/>
          </a:prstGeom>
          <a:noFill/>
        </p:spPr>
      </p:pic>
      <p:pic>
        <p:nvPicPr>
          <p:cNvPr id="136202" name="Picture 10" descr="Photograph of a woman using the near viewing feature of the Acrobat LCD from Enhanced Vision to thread a needle."/>
          <p:cNvPicPr>
            <a:picLocks noChangeAspect="1" noChangeArrowheads="1"/>
          </p:cNvPicPr>
          <p:nvPr/>
        </p:nvPicPr>
        <p:blipFill>
          <a:blip r:embed="rId5"/>
          <a:srcRect/>
          <a:stretch>
            <a:fillRect/>
          </a:stretch>
        </p:blipFill>
        <p:spPr bwMode="auto">
          <a:xfrm>
            <a:off x="6781800" y="4427538"/>
            <a:ext cx="2362200" cy="2125662"/>
          </a:xfrm>
          <a:prstGeom prst="rect">
            <a:avLst/>
          </a:prstGeom>
          <a:noFill/>
          <a:ln w="9525" algn="ctr">
            <a:noFill/>
            <a:miter lim="800000"/>
            <a:headEnd/>
            <a:tailEnd/>
          </a:ln>
          <a:effectLst/>
        </p:spPr>
      </p:pic>
      <p:pic>
        <p:nvPicPr>
          <p:cNvPr id="136203" name="Picture 11" descr="Photograph of a man using the near viewing feature of the Acrobat LCD from Enhanced Vision to strip the insulation off a wire for an electronic project."/>
          <p:cNvPicPr>
            <a:picLocks noChangeAspect="1" noChangeArrowheads="1"/>
          </p:cNvPicPr>
          <p:nvPr/>
        </p:nvPicPr>
        <p:blipFill>
          <a:blip r:embed="rId6"/>
          <a:srcRect/>
          <a:stretch>
            <a:fillRect/>
          </a:stretch>
        </p:blipFill>
        <p:spPr bwMode="auto">
          <a:xfrm>
            <a:off x="3048000" y="4267200"/>
            <a:ext cx="3619500" cy="2381250"/>
          </a:xfrm>
          <a:prstGeom prst="rect">
            <a:avLst/>
          </a:prstGeom>
          <a:noFill/>
          <a:ln w="9525" algn="ctr">
            <a:noFill/>
            <a:miter lim="800000"/>
            <a:headEnd/>
            <a:tailEnd/>
          </a:ln>
          <a:effectLst/>
        </p:spPr>
      </p:pic>
      <p:pic>
        <p:nvPicPr>
          <p:cNvPr id="136204" name="Picture 12" descr="Photograph of the SmartView 360 from HumanWare"/>
          <p:cNvPicPr>
            <a:picLocks noChangeAspect="1" noChangeArrowheads="1"/>
          </p:cNvPicPr>
          <p:nvPr/>
        </p:nvPicPr>
        <p:blipFill>
          <a:blip r:embed="rId7"/>
          <a:srcRect/>
          <a:stretch>
            <a:fillRect/>
          </a:stretch>
        </p:blipFill>
        <p:spPr bwMode="auto">
          <a:xfrm>
            <a:off x="6096000" y="1395413"/>
            <a:ext cx="3048000" cy="2566987"/>
          </a:xfrm>
          <a:prstGeom prst="rect">
            <a:avLst/>
          </a:prstGeom>
          <a:noFill/>
          <a:ln w="9525" algn="ctr">
            <a:noFill/>
            <a:miter lim="800000"/>
            <a:headEnd/>
            <a:tailEnd/>
          </a:ln>
          <a:effectLst/>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dissolve">
                                      <p:cBhvr>
                                        <p:cTn id="7" dur="500"/>
                                        <p:tgtEl>
                                          <p:spTgt spid="1361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6195">
                                            <p:txEl>
                                              <p:pRg st="1" end="1"/>
                                            </p:txEl>
                                          </p:spTgt>
                                        </p:tgtEl>
                                        <p:attrNameLst>
                                          <p:attrName>style.visibility</p:attrName>
                                        </p:attrNameLst>
                                      </p:cBhvr>
                                      <p:to>
                                        <p:strVal val="visible"/>
                                      </p:to>
                                    </p:set>
                                    <p:animEffect transition="in" filter="dissolve">
                                      <p:cBhvr>
                                        <p:cTn id="10" dur="500"/>
                                        <p:tgtEl>
                                          <p:spTgt spid="1361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6195">
                                            <p:txEl>
                                              <p:pRg st="2" end="2"/>
                                            </p:txEl>
                                          </p:spTgt>
                                        </p:tgtEl>
                                        <p:attrNameLst>
                                          <p:attrName>style.visibility</p:attrName>
                                        </p:attrNameLst>
                                      </p:cBhvr>
                                      <p:to>
                                        <p:strVal val="visible"/>
                                      </p:to>
                                    </p:set>
                                    <p:animEffect transition="in" filter="dissolve">
                                      <p:cBhvr>
                                        <p:cTn id="15" dur="500"/>
                                        <p:tgtEl>
                                          <p:spTgt spid="1361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6195">
                                            <p:txEl>
                                              <p:pRg st="3" end="3"/>
                                            </p:txEl>
                                          </p:spTgt>
                                        </p:tgtEl>
                                        <p:attrNameLst>
                                          <p:attrName>style.visibility</p:attrName>
                                        </p:attrNameLst>
                                      </p:cBhvr>
                                      <p:to>
                                        <p:strVal val="visible"/>
                                      </p:to>
                                    </p:set>
                                    <p:animEffect transition="in" filter="dissolve">
                                      <p:cBhvr>
                                        <p:cTn id="20" dur="500"/>
                                        <p:tgtEl>
                                          <p:spTgt spid="136195">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36198"/>
                                        </p:tgtEl>
                                        <p:attrNameLst>
                                          <p:attrName>style.visibility</p:attrName>
                                        </p:attrNameLst>
                                      </p:cBhvr>
                                      <p:to>
                                        <p:strVal val="visible"/>
                                      </p:to>
                                    </p:set>
                                    <p:animEffect transition="in" filter="checkerboard(across)">
                                      <p:cBhvr>
                                        <p:cTn id="23" dur="500"/>
                                        <p:tgtEl>
                                          <p:spTgt spid="136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 y="182563"/>
            <a:ext cx="9067800" cy="1722437"/>
          </a:xfrm>
        </p:spPr>
        <p:txBody>
          <a:bodyPr/>
          <a:lstStyle/>
          <a:p>
            <a:r>
              <a:rPr lang="en-US" sz="4000"/>
              <a:t>Video Magnifiers</a:t>
            </a:r>
            <a:br>
              <a:rPr lang="en-US" sz="4000"/>
            </a:br>
            <a:r>
              <a:rPr lang="en-US" sz="4000">
                <a:solidFill>
                  <a:srgbClr val="FF6F17"/>
                </a:solidFill>
              </a:rPr>
              <a:t>Desktop / Flex-arm camera models</a:t>
            </a:r>
          </a:p>
        </p:txBody>
      </p:sp>
      <p:sp>
        <p:nvSpPr>
          <p:cNvPr id="178179" name="Rectangle 3"/>
          <p:cNvSpPr>
            <a:spLocks noGrp="1" noChangeArrowheads="1"/>
          </p:cNvSpPr>
          <p:nvPr>
            <p:ph type="body" sz="half" idx="1"/>
          </p:nvPr>
        </p:nvSpPr>
        <p:spPr>
          <a:xfrm>
            <a:off x="-457200" y="2209800"/>
            <a:ext cx="9448800" cy="4495800"/>
          </a:xfrm>
        </p:spPr>
        <p:txBody>
          <a:bodyPr/>
          <a:lstStyle/>
          <a:p>
            <a:pPr lvl="1">
              <a:buFont typeface="Wingdings" pitchFamily="2" charset="2"/>
              <a:buNone/>
            </a:pPr>
            <a:r>
              <a:rPr lang="en-US" sz="3000"/>
              <a:t>Near-Intermediate-Distance</a:t>
            </a:r>
          </a:p>
          <a:p>
            <a:pPr lvl="1">
              <a:buFont typeface="Wingdings" pitchFamily="2" charset="2"/>
              <a:buNone/>
            </a:pPr>
            <a:r>
              <a:rPr lang="en-US" sz="3000"/>
              <a:t>SmartView </a:t>
            </a:r>
          </a:p>
          <a:p>
            <a:pPr lvl="1">
              <a:buFont typeface="Wingdings" pitchFamily="2" charset="2"/>
              <a:buNone/>
            </a:pPr>
            <a:r>
              <a:rPr lang="en-US" sz="3000"/>
              <a:t>Graduate</a:t>
            </a:r>
          </a:p>
          <a:p>
            <a:pPr lvl="1">
              <a:buFont typeface="Wingdings" pitchFamily="2" charset="2"/>
              <a:buNone/>
            </a:pPr>
            <a:r>
              <a:rPr lang="en-US" sz="3000"/>
              <a:t>	HumanWare</a:t>
            </a:r>
          </a:p>
          <a:p>
            <a:pPr lvl="1">
              <a:buFont typeface="Wingdings" pitchFamily="2" charset="2"/>
              <a:buNone/>
            </a:pPr>
            <a:r>
              <a:rPr lang="en-US" sz="3000"/>
              <a:t>Aumax VG</a:t>
            </a:r>
          </a:p>
          <a:p>
            <a:pPr lvl="1">
              <a:buFont typeface="Wingdings" pitchFamily="2" charset="2"/>
              <a:buNone/>
            </a:pPr>
            <a:r>
              <a:rPr lang="en-US" sz="3000"/>
              <a:t>	Aumed</a:t>
            </a:r>
          </a:p>
          <a:p>
            <a:pPr lvl="1">
              <a:buFont typeface="Wingdings" pitchFamily="2" charset="2"/>
              <a:buNone/>
            </a:pPr>
            <a:r>
              <a:rPr lang="en-US" sz="3000"/>
              <a:t>MultiView</a:t>
            </a:r>
          </a:p>
          <a:p>
            <a:pPr lvl="1">
              <a:buFont typeface="Wingdings" pitchFamily="2" charset="2"/>
              <a:buNone/>
            </a:pPr>
            <a:r>
              <a:rPr lang="en-US" sz="3000"/>
              <a:t>	Optelec</a:t>
            </a:r>
          </a:p>
        </p:txBody>
      </p:sp>
      <p:pic>
        <p:nvPicPr>
          <p:cNvPr id="178193" name="Picture 17" descr="PHotograph of the SmartView Graduate from HumanWare."/>
          <p:cNvPicPr>
            <a:picLocks noChangeAspect="1" noChangeArrowheads="1"/>
          </p:cNvPicPr>
          <p:nvPr/>
        </p:nvPicPr>
        <p:blipFill>
          <a:blip r:embed="rId4"/>
          <a:srcRect/>
          <a:stretch>
            <a:fillRect/>
          </a:stretch>
        </p:blipFill>
        <p:spPr bwMode="auto">
          <a:xfrm>
            <a:off x="5181600" y="3927475"/>
            <a:ext cx="3886200" cy="2930525"/>
          </a:xfrm>
          <a:prstGeom prst="rect">
            <a:avLst/>
          </a:prstGeom>
          <a:noFill/>
          <a:ln w="9525" algn="ctr">
            <a:noFill/>
            <a:miter lim="800000"/>
            <a:headEnd/>
            <a:tailEnd/>
          </a:ln>
          <a:effectLst/>
        </p:spPr>
      </p:pic>
      <p:pic>
        <p:nvPicPr>
          <p:cNvPr id="178194" name="Picture 18" descr="Photograph of a woman inserting an ear ring using the MultiView from Optelec."/>
          <p:cNvPicPr>
            <a:picLocks noChangeAspect="1" noChangeArrowheads="1" noCrop="1"/>
          </p:cNvPicPr>
          <p:nvPr/>
        </p:nvPicPr>
        <p:blipFill>
          <a:blip r:embed="rId5" cstate="print"/>
          <a:srcRect/>
          <a:stretch>
            <a:fillRect/>
          </a:stretch>
        </p:blipFill>
        <p:spPr bwMode="auto">
          <a:xfrm>
            <a:off x="2362200" y="4502150"/>
            <a:ext cx="2667000" cy="2127250"/>
          </a:xfrm>
          <a:prstGeom prst="rect">
            <a:avLst/>
          </a:prstGeom>
          <a:noFill/>
          <a:ln w="9525">
            <a:noFill/>
            <a:miter lim="800000"/>
            <a:headEnd/>
            <a:tailEnd/>
          </a:ln>
        </p:spPr>
      </p:pic>
      <p:pic>
        <p:nvPicPr>
          <p:cNvPr id="178195" name="Picture 19" descr="Photograph of the Aumed VGA illustrating its distance viewing feature showing a clock on the wall."/>
          <p:cNvPicPr>
            <a:picLocks noChangeAspect="1" noChangeArrowheads="1"/>
          </p:cNvPicPr>
          <p:nvPr/>
        </p:nvPicPr>
        <p:blipFill>
          <a:blip r:embed="rId6"/>
          <a:srcRect/>
          <a:stretch>
            <a:fillRect/>
          </a:stretch>
        </p:blipFill>
        <p:spPr bwMode="auto">
          <a:xfrm>
            <a:off x="6324600" y="1447800"/>
            <a:ext cx="2743200" cy="2149475"/>
          </a:xfrm>
          <a:prstGeom prst="rect">
            <a:avLst/>
          </a:prstGeom>
          <a:noFill/>
          <a:ln w="9525" algn="ctr">
            <a:noFill/>
            <a:miter lim="800000"/>
            <a:headEnd/>
            <a:tailEnd/>
          </a:ln>
          <a:effectLst/>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8179">
                                            <p:txEl>
                                              <p:pRg st="0" end="0"/>
                                            </p:txEl>
                                          </p:spTgt>
                                        </p:tgtEl>
                                        <p:attrNameLst>
                                          <p:attrName>style.visibility</p:attrName>
                                        </p:attrNameLst>
                                      </p:cBhvr>
                                      <p:to>
                                        <p:strVal val="visible"/>
                                      </p:to>
                                    </p:set>
                                    <p:animEffect transition="in" filter="dissolve">
                                      <p:cBhvr>
                                        <p:cTn id="7" dur="500"/>
                                        <p:tgtEl>
                                          <p:spTgt spid="1781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8179">
                                            <p:txEl>
                                              <p:pRg st="1" end="1"/>
                                            </p:txEl>
                                          </p:spTgt>
                                        </p:tgtEl>
                                        <p:attrNameLst>
                                          <p:attrName>style.visibility</p:attrName>
                                        </p:attrNameLst>
                                      </p:cBhvr>
                                      <p:to>
                                        <p:strVal val="visible"/>
                                      </p:to>
                                    </p:set>
                                    <p:animEffect transition="in" filter="dissolve">
                                      <p:cBhvr>
                                        <p:cTn id="10" dur="500"/>
                                        <p:tgtEl>
                                          <p:spTgt spid="17817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8179">
                                            <p:txEl>
                                              <p:pRg st="2" end="2"/>
                                            </p:txEl>
                                          </p:spTgt>
                                        </p:tgtEl>
                                        <p:attrNameLst>
                                          <p:attrName>style.visibility</p:attrName>
                                        </p:attrNameLst>
                                      </p:cBhvr>
                                      <p:to>
                                        <p:strVal val="visible"/>
                                      </p:to>
                                    </p:set>
                                    <p:animEffect transition="in" filter="dissolve">
                                      <p:cBhvr>
                                        <p:cTn id="13" dur="500"/>
                                        <p:tgtEl>
                                          <p:spTgt spid="17817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8179">
                                            <p:txEl>
                                              <p:pRg st="3" end="3"/>
                                            </p:txEl>
                                          </p:spTgt>
                                        </p:tgtEl>
                                        <p:attrNameLst>
                                          <p:attrName>style.visibility</p:attrName>
                                        </p:attrNameLst>
                                      </p:cBhvr>
                                      <p:to>
                                        <p:strVal val="visible"/>
                                      </p:to>
                                    </p:set>
                                    <p:animEffect transition="in" filter="dissolve">
                                      <p:cBhvr>
                                        <p:cTn id="16" dur="500"/>
                                        <p:tgtEl>
                                          <p:spTgt spid="17817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8179">
                                            <p:txEl>
                                              <p:pRg st="4" end="4"/>
                                            </p:txEl>
                                          </p:spTgt>
                                        </p:tgtEl>
                                        <p:attrNameLst>
                                          <p:attrName>style.visibility</p:attrName>
                                        </p:attrNameLst>
                                      </p:cBhvr>
                                      <p:to>
                                        <p:strVal val="visible"/>
                                      </p:to>
                                    </p:set>
                                    <p:animEffect transition="in" filter="dissolve">
                                      <p:cBhvr>
                                        <p:cTn id="19" dur="500"/>
                                        <p:tgtEl>
                                          <p:spTgt spid="178179">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8179">
                                            <p:txEl>
                                              <p:pRg st="5" end="5"/>
                                            </p:txEl>
                                          </p:spTgt>
                                        </p:tgtEl>
                                        <p:attrNameLst>
                                          <p:attrName>style.visibility</p:attrName>
                                        </p:attrNameLst>
                                      </p:cBhvr>
                                      <p:to>
                                        <p:strVal val="visible"/>
                                      </p:to>
                                    </p:set>
                                    <p:animEffect transition="in" filter="dissolve">
                                      <p:cBhvr>
                                        <p:cTn id="22" dur="500"/>
                                        <p:tgtEl>
                                          <p:spTgt spid="178179">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8179">
                                            <p:txEl>
                                              <p:pRg st="6" end="6"/>
                                            </p:txEl>
                                          </p:spTgt>
                                        </p:tgtEl>
                                        <p:attrNameLst>
                                          <p:attrName>style.visibility</p:attrName>
                                        </p:attrNameLst>
                                      </p:cBhvr>
                                      <p:to>
                                        <p:strVal val="visible"/>
                                      </p:to>
                                    </p:set>
                                    <p:animEffect transition="in" filter="dissolve">
                                      <p:cBhvr>
                                        <p:cTn id="25" dur="500"/>
                                        <p:tgtEl>
                                          <p:spTgt spid="178179">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8179">
                                            <p:txEl>
                                              <p:pRg st="7" end="7"/>
                                            </p:txEl>
                                          </p:spTgt>
                                        </p:tgtEl>
                                        <p:attrNameLst>
                                          <p:attrName>style.visibility</p:attrName>
                                        </p:attrNameLst>
                                      </p:cBhvr>
                                      <p:to>
                                        <p:strVal val="visible"/>
                                      </p:to>
                                    </p:set>
                                    <p:animEffect transition="in" filter="dissolve">
                                      <p:cBhvr>
                                        <p:cTn id="28" dur="500"/>
                                        <p:tgtEl>
                                          <p:spTgt spid="178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77813"/>
            <a:ext cx="9144000" cy="1139825"/>
          </a:xfrm>
        </p:spPr>
        <p:txBody>
          <a:bodyPr/>
          <a:lstStyle/>
          <a:p>
            <a:r>
              <a:rPr lang="en-US" sz="4000"/>
              <a:t>Video Magnifiers</a:t>
            </a:r>
            <a:br>
              <a:rPr lang="en-US" sz="4000"/>
            </a:br>
            <a:r>
              <a:rPr lang="en-US" sz="4600">
                <a:solidFill>
                  <a:srgbClr val="FF6F17"/>
                </a:solidFill>
              </a:rPr>
              <a:t>Flex-arm camera models</a:t>
            </a:r>
          </a:p>
        </p:txBody>
      </p:sp>
      <p:sp>
        <p:nvSpPr>
          <p:cNvPr id="5123" name="Rectangle 3"/>
          <p:cNvSpPr>
            <a:spLocks noGrp="1" noChangeArrowheads="1"/>
          </p:cNvSpPr>
          <p:nvPr>
            <p:ph type="body" sz="half" idx="1"/>
          </p:nvPr>
        </p:nvSpPr>
        <p:spPr>
          <a:xfrm>
            <a:off x="-76200" y="1600200"/>
            <a:ext cx="5638800" cy="1371600"/>
          </a:xfrm>
        </p:spPr>
        <p:txBody>
          <a:bodyPr/>
          <a:lstStyle/>
          <a:p>
            <a:r>
              <a:rPr lang="en-US"/>
              <a:t>Advantages</a:t>
            </a:r>
          </a:p>
          <a:p>
            <a:pPr lvl="1"/>
            <a:r>
              <a:rPr lang="en-US"/>
              <a:t>Distance/near viewing</a:t>
            </a:r>
          </a:p>
          <a:p>
            <a:pPr lvl="1"/>
            <a:r>
              <a:rPr lang="en-US"/>
              <a:t>Color / reverse polarity</a:t>
            </a:r>
          </a:p>
        </p:txBody>
      </p:sp>
      <p:pic>
        <p:nvPicPr>
          <p:cNvPr id="5137" name="Picture 17" descr="Photograph of OVAC Flex-Eye Autofocus Color Flexarm video magnifier."/>
          <p:cNvPicPr>
            <a:picLocks noGrp="1" noChangeAspect="1" noChangeArrowheads="1"/>
          </p:cNvPicPr>
          <p:nvPr>
            <p:ph sz="quarter" idx="2"/>
          </p:nvPr>
        </p:nvPicPr>
        <p:blipFill>
          <a:blip r:embed="rId4"/>
          <a:srcRect/>
          <a:stretch>
            <a:fillRect/>
          </a:stretch>
        </p:blipFill>
        <p:spPr>
          <a:xfrm>
            <a:off x="249238" y="3505200"/>
            <a:ext cx="2879725" cy="3048000"/>
          </a:xfrm>
          <a:noFill/>
          <a:ln/>
        </p:spPr>
      </p:pic>
      <p:pic>
        <p:nvPicPr>
          <p:cNvPr id="5145" name="Picture 25" descr="Photograph of the OPti Verso from Freedom Vision (www.freedomvision.net) with camera base under a laptop computer and the camera on a stand pointing toward a map on the wall. The map is displayed on the laptop monitor."/>
          <p:cNvPicPr>
            <a:picLocks noChangeAspect="1" noChangeArrowheads="1"/>
          </p:cNvPicPr>
          <p:nvPr/>
        </p:nvPicPr>
        <p:blipFill>
          <a:blip r:embed="rId5"/>
          <a:srcRect/>
          <a:stretch>
            <a:fillRect/>
          </a:stretch>
        </p:blipFill>
        <p:spPr bwMode="auto">
          <a:xfrm>
            <a:off x="3581400" y="3551238"/>
            <a:ext cx="4038600" cy="3001962"/>
          </a:xfrm>
          <a:prstGeom prst="rect">
            <a:avLst/>
          </a:prstGeom>
          <a:noFill/>
        </p:spPr>
      </p:pic>
      <p:pic>
        <p:nvPicPr>
          <p:cNvPr id="5147" name="Picture 27" descr="Photograph of the Deskmate Duo from Clarity"/>
          <p:cNvPicPr>
            <a:picLocks noChangeAspect="1" noChangeArrowheads="1"/>
          </p:cNvPicPr>
          <p:nvPr/>
        </p:nvPicPr>
        <p:blipFill>
          <a:blip r:embed="rId6"/>
          <a:srcRect/>
          <a:stretch>
            <a:fillRect/>
          </a:stretch>
        </p:blipFill>
        <p:spPr bwMode="auto">
          <a:xfrm>
            <a:off x="5600700" y="1638300"/>
            <a:ext cx="2857500" cy="1790700"/>
          </a:xfrm>
          <a:prstGeom prst="rect">
            <a:avLst/>
          </a:prstGeom>
          <a:solidFill>
            <a:schemeClr val="tx1"/>
          </a:solid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dissolve">
                                      <p:cBhvr>
                                        <p:cTn id="7" dur="500"/>
                                        <p:tgtEl>
                                          <p:spTgt spid="51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dissolve">
                                      <p:cBhvr>
                                        <p:cTn id="10" dur="500"/>
                                        <p:tgtEl>
                                          <p:spTgt spid="51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Effect transition="in" filter="dissolve">
                                      <p:cBhvr>
                                        <p:cTn id="13" dur="500"/>
                                        <p:tgtEl>
                                          <p:spTgt spid="5123">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5137"/>
                                        </p:tgtEl>
                                        <p:attrNameLst>
                                          <p:attrName>style.visibility</p:attrName>
                                        </p:attrNameLst>
                                      </p:cBhvr>
                                      <p:to>
                                        <p:strVal val="visible"/>
                                      </p:to>
                                    </p:set>
                                    <p:animEffect transition="in" filter="fade">
                                      <p:cBhvr>
                                        <p:cTn id="17" dur="1000"/>
                                        <p:tgtEl>
                                          <p:spTgt spid="5137"/>
                                        </p:tgtEl>
                                      </p:cBhvr>
                                    </p:animEffect>
                                  </p:childTnLst>
                                </p:cTn>
                              </p:par>
                              <p:par>
                                <p:cTn id="18" presetID="10" presetClass="entr" presetSubtype="0" fill="hold" nodeType="withEffect">
                                  <p:stCondLst>
                                    <p:cond delay="0"/>
                                  </p:stCondLst>
                                  <p:childTnLst>
                                    <p:set>
                                      <p:cBhvr>
                                        <p:cTn id="19" dur="1" fill="hold">
                                          <p:stCondLst>
                                            <p:cond delay="0"/>
                                          </p:stCondLst>
                                        </p:cTn>
                                        <p:tgtEl>
                                          <p:spTgt spid="5145"/>
                                        </p:tgtEl>
                                        <p:attrNameLst>
                                          <p:attrName>style.visibility</p:attrName>
                                        </p:attrNameLst>
                                      </p:cBhvr>
                                      <p:to>
                                        <p:strVal val="visible"/>
                                      </p:to>
                                    </p:set>
                                    <p:animEffect transition="in" filter="fade">
                                      <p:cBhvr>
                                        <p:cTn id="20" dur="2000"/>
                                        <p:tgtEl>
                                          <p:spTgt spid="5145"/>
                                        </p:tgtEl>
                                      </p:cBhvr>
                                    </p:animEffect>
                                  </p:childTnLst>
                                </p:cTn>
                              </p:par>
                              <p:par>
                                <p:cTn id="21" presetID="10" presetClass="entr" presetSubtype="0" fill="hold" nodeType="withEffect">
                                  <p:stCondLst>
                                    <p:cond delay="0"/>
                                  </p:stCondLst>
                                  <p:childTnLst>
                                    <p:set>
                                      <p:cBhvr>
                                        <p:cTn id="22" dur="1" fill="hold">
                                          <p:stCondLst>
                                            <p:cond delay="0"/>
                                          </p:stCondLst>
                                        </p:cTn>
                                        <p:tgtEl>
                                          <p:spTgt spid="5147"/>
                                        </p:tgtEl>
                                        <p:attrNameLst>
                                          <p:attrName>style.visibility</p:attrName>
                                        </p:attrNameLst>
                                      </p:cBhvr>
                                      <p:to>
                                        <p:strVal val="visible"/>
                                      </p:to>
                                    </p:set>
                                    <p:animEffect transition="in" filter="fade">
                                      <p:cBhvr>
                                        <p:cTn id="23" dur="2000"/>
                                        <p:tgtEl>
                                          <p:spTgt spid="5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77813"/>
            <a:ext cx="9144000" cy="1139825"/>
          </a:xfrm>
        </p:spPr>
        <p:txBody>
          <a:bodyPr/>
          <a:lstStyle/>
          <a:p>
            <a:r>
              <a:rPr lang="en-US" sz="4000"/>
              <a:t>Video Magnifiers</a:t>
            </a:r>
            <a:br>
              <a:rPr lang="en-US" sz="4000"/>
            </a:br>
            <a:r>
              <a:rPr lang="en-US" sz="4600">
                <a:solidFill>
                  <a:srgbClr val="FF6F17"/>
                </a:solidFill>
              </a:rPr>
              <a:t>Flex-arm camera models</a:t>
            </a:r>
          </a:p>
        </p:txBody>
      </p:sp>
      <p:sp>
        <p:nvSpPr>
          <p:cNvPr id="65552" name="Rectangle 16"/>
          <p:cNvSpPr>
            <a:spLocks noGrp="1" noChangeArrowheads="1"/>
          </p:cNvSpPr>
          <p:nvPr>
            <p:ph type="body" sz="half" idx="1"/>
          </p:nvPr>
        </p:nvSpPr>
        <p:spPr>
          <a:xfrm>
            <a:off x="0" y="1600200"/>
            <a:ext cx="4495800" cy="1219200"/>
          </a:xfrm>
          <a:noFill/>
          <a:ln/>
        </p:spPr>
        <p:txBody>
          <a:bodyPr/>
          <a:lstStyle/>
          <a:p>
            <a:r>
              <a:rPr lang="en-US"/>
              <a:t>Advantages</a:t>
            </a:r>
          </a:p>
          <a:p>
            <a:pPr lvl="1"/>
            <a:r>
              <a:rPr lang="en-US"/>
              <a:t>Some portability</a:t>
            </a:r>
          </a:p>
        </p:txBody>
      </p:sp>
      <p:pic>
        <p:nvPicPr>
          <p:cNvPr id="65542" name="Picture 6" descr="Photograph of the Flipper Port flex-arm video magnifier."/>
          <p:cNvPicPr>
            <a:picLocks noChangeAspect="1" noChangeArrowheads="1"/>
          </p:cNvPicPr>
          <p:nvPr/>
        </p:nvPicPr>
        <p:blipFill>
          <a:blip r:embed="rId4"/>
          <a:srcRect/>
          <a:stretch>
            <a:fillRect/>
          </a:stretch>
        </p:blipFill>
        <p:spPr bwMode="auto">
          <a:xfrm>
            <a:off x="152400" y="3319463"/>
            <a:ext cx="4191000" cy="3081337"/>
          </a:xfrm>
          <a:prstGeom prst="rect">
            <a:avLst/>
          </a:prstGeom>
          <a:noFill/>
        </p:spPr>
      </p:pic>
      <p:pic>
        <p:nvPicPr>
          <p:cNvPr id="65557" name="Picture 21" descr="Photograph of the ONYX Flexible-arm PC Edition (Freedom Scientific) magnifying a blueprint on a laptop computer"/>
          <p:cNvPicPr>
            <a:picLocks noChangeAspect="1" noChangeArrowheads="1"/>
          </p:cNvPicPr>
          <p:nvPr/>
        </p:nvPicPr>
        <p:blipFill>
          <a:blip r:embed="rId5"/>
          <a:srcRect/>
          <a:stretch>
            <a:fillRect/>
          </a:stretch>
        </p:blipFill>
        <p:spPr bwMode="auto">
          <a:xfrm>
            <a:off x="4648200" y="2057400"/>
            <a:ext cx="4495800" cy="40386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5552">
                                            <p:txEl>
                                              <p:pRg st="0" end="0"/>
                                            </p:txEl>
                                          </p:spTgt>
                                        </p:tgtEl>
                                        <p:attrNameLst>
                                          <p:attrName>style.visibility</p:attrName>
                                        </p:attrNameLst>
                                      </p:cBhvr>
                                      <p:to>
                                        <p:strVal val="visible"/>
                                      </p:to>
                                    </p:set>
                                    <p:animEffect transition="in" filter="dissolve">
                                      <p:cBhvr>
                                        <p:cTn id="7" dur="500"/>
                                        <p:tgtEl>
                                          <p:spTgt spid="6555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542"/>
                                        </p:tgtEl>
                                        <p:attrNameLst>
                                          <p:attrName>style.visibility</p:attrName>
                                        </p:attrNameLst>
                                      </p:cBhvr>
                                      <p:to>
                                        <p:strVal val="visible"/>
                                      </p:to>
                                    </p:set>
                                    <p:animEffect transition="in" filter="fade">
                                      <p:cBhvr>
                                        <p:cTn id="11" dur="1000"/>
                                        <p:tgtEl>
                                          <p:spTgt spid="6554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5552">
                                            <p:txEl>
                                              <p:pRg st="1" end="1"/>
                                            </p:txEl>
                                          </p:spTgt>
                                        </p:tgtEl>
                                        <p:attrNameLst>
                                          <p:attrName>style.visibility</p:attrName>
                                        </p:attrNameLst>
                                      </p:cBhvr>
                                      <p:to>
                                        <p:strVal val="visible"/>
                                      </p:to>
                                    </p:set>
                                    <p:animEffect transition="in" filter="dissolve">
                                      <p:cBhvr>
                                        <p:cTn id="14" dur="500"/>
                                        <p:tgtEl>
                                          <p:spTgt spid="65552">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65557"/>
                                        </p:tgtEl>
                                        <p:attrNameLst>
                                          <p:attrName>style.visibility</p:attrName>
                                        </p:attrNameLst>
                                      </p:cBhvr>
                                      <p:to>
                                        <p:strVal val="visible"/>
                                      </p:to>
                                    </p:set>
                                    <p:animEffect transition="in" filter="fade">
                                      <p:cBhvr>
                                        <p:cTn id="17" dur="2000"/>
                                        <p:tgtEl>
                                          <p:spTgt spid="65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7813"/>
            <a:ext cx="8915400" cy="1139825"/>
          </a:xfrm>
        </p:spPr>
        <p:txBody>
          <a:bodyPr/>
          <a:lstStyle/>
          <a:p>
            <a:r>
              <a:rPr lang="en-US" sz="4000"/>
              <a:t>Video Magnifiers</a:t>
            </a:r>
            <a:br>
              <a:rPr lang="en-US" sz="4000"/>
            </a:br>
            <a:r>
              <a:rPr lang="en-US" sz="4600">
                <a:solidFill>
                  <a:srgbClr val="FF6F17"/>
                </a:solidFill>
              </a:rPr>
              <a:t>Flex-arm camera models</a:t>
            </a:r>
          </a:p>
        </p:txBody>
      </p:sp>
      <p:sp>
        <p:nvSpPr>
          <p:cNvPr id="6147" name="Rectangle 3"/>
          <p:cNvSpPr>
            <a:spLocks noGrp="1" noChangeArrowheads="1"/>
          </p:cNvSpPr>
          <p:nvPr>
            <p:ph type="body" sz="half" idx="1"/>
          </p:nvPr>
        </p:nvSpPr>
        <p:spPr>
          <a:xfrm>
            <a:off x="457200" y="1828800"/>
            <a:ext cx="4419600" cy="1600200"/>
          </a:xfrm>
        </p:spPr>
        <p:txBody>
          <a:bodyPr/>
          <a:lstStyle/>
          <a:p>
            <a:r>
              <a:rPr lang="en-US"/>
              <a:t>Advantages</a:t>
            </a:r>
          </a:p>
          <a:p>
            <a:pPr lvl="1"/>
            <a:r>
              <a:rPr lang="en-US"/>
              <a:t>Smaller footprint</a:t>
            </a:r>
          </a:p>
        </p:txBody>
      </p:sp>
      <p:pic>
        <p:nvPicPr>
          <p:cNvPr id="6150" name="Picture 6" descr="Photograph of the MLS Student Edition video magnifier from Low Vision International with the camera mounted on a stand that fits under a laptop and pointing at a map in the distance. The map is displayed on the laptop monitor."/>
          <p:cNvPicPr>
            <a:picLocks noChangeAspect="1" noChangeArrowheads="1"/>
          </p:cNvPicPr>
          <p:nvPr/>
        </p:nvPicPr>
        <p:blipFill>
          <a:blip r:embed="rId4"/>
          <a:srcRect/>
          <a:stretch>
            <a:fillRect/>
          </a:stretch>
        </p:blipFill>
        <p:spPr bwMode="auto">
          <a:xfrm>
            <a:off x="5334000" y="2251075"/>
            <a:ext cx="3581400" cy="3419475"/>
          </a:xfrm>
          <a:prstGeom prst="rect">
            <a:avLst/>
          </a:prstGeom>
          <a:noFill/>
        </p:spPr>
      </p:pic>
      <p:pic>
        <p:nvPicPr>
          <p:cNvPr id="6158" name="Picture 14" descr="Photograph of the iDex-Reading system from Foci"/>
          <p:cNvPicPr>
            <a:picLocks noChangeAspect="1" noChangeArrowheads="1"/>
          </p:cNvPicPr>
          <p:nvPr/>
        </p:nvPicPr>
        <p:blipFill>
          <a:blip r:embed="rId5"/>
          <a:srcRect/>
          <a:stretch>
            <a:fillRect/>
          </a:stretch>
        </p:blipFill>
        <p:spPr bwMode="auto">
          <a:xfrm>
            <a:off x="76200" y="4419600"/>
            <a:ext cx="2514600" cy="2368550"/>
          </a:xfrm>
          <a:prstGeom prst="rect">
            <a:avLst/>
          </a:prstGeom>
          <a:noFill/>
        </p:spPr>
      </p:pic>
      <p:pic>
        <p:nvPicPr>
          <p:cNvPr id="6162" name="Picture 18" descr="Photograph of the Clarity Flexmate."/>
          <p:cNvPicPr>
            <a:picLocks noChangeAspect="1" noChangeArrowheads="1"/>
          </p:cNvPicPr>
          <p:nvPr/>
        </p:nvPicPr>
        <p:blipFill>
          <a:blip r:embed="rId6"/>
          <a:srcRect/>
          <a:stretch>
            <a:fillRect/>
          </a:stretch>
        </p:blipFill>
        <p:spPr bwMode="auto">
          <a:xfrm>
            <a:off x="2667000" y="4048125"/>
            <a:ext cx="2514600" cy="2124075"/>
          </a:xfrm>
          <a:prstGeom prst="rect">
            <a:avLst/>
          </a:prstGeom>
          <a:solidFill>
            <a:srgbClr val="CCFF99"/>
          </a:solidFill>
          <a:ln w="9525" algn="ctr">
            <a:noFill/>
            <a:miter lim="800000"/>
            <a:headEnd/>
            <a:tailEnd/>
          </a:ln>
          <a:effectLst/>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dissolve">
                                      <p:cBhvr>
                                        <p:cTn id="10" dur="500"/>
                                        <p:tgtEl>
                                          <p:spTgt spid="6147">
                                            <p:txEl>
                                              <p:pRg st="1" end="1"/>
                                            </p:txEl>
                                          </p:spTgt>
                                        </p:tgtEl>
                                      </p:cBhvr>
                                    </p:animEffect>
                                  </p:childTnLst>
                                </p:cTn>
                              </p:par>
                            </p:childTnLst>
                          </p:cTn>
                        </p:par>
                        <p:par>
                          <p:cTn id="11" fill="hold">
                            <p:stCondLst>
                              <p:cond delay="500"/>
                            </p:stCondLst>
                            <p:childTnLst>
                              <p:par>
                                <p:cTn id="12" presetID="30" presetClass="entr" presetSubtype="0" fill="hold" nodeType="afterEffect">
                                  <p:stCondLst>
                                    <p:cond delay="0"/>
                                  </p:stCondLst>
                                  <p:childTnLst>
                                    <p:set>
                                      <p:cBhvr>
                                        <p:cTn id="13" dur="1" fill="hold">
                                          <p:stCondLst>
                                            <p:cond delay="0"/>
                                          </p:stCondLst>
                                        </p:cTn>
                                        <p:tgtEl>
                                          <p:spTgt spid="6150"/>
                                        </p:tgtEl>
                                        <p:attrNameLst>
                                          <p:attrName>style.visibility</p:attrName>
                                        </p:attrNameLst>
                                      </p:cBhvr>
                                      <p:to>
                                        <p:strVal val="visible"/>
                                      </p:to>
                                    </p:set>
                                    <p:animEffect transition="in" filter="fade">
                                      <p:cBhvr>
                                        <p:cTn id="14" dur="800" decel="100000"/>
                                        <p:tgtEl>
                                          <p:spTgt spid="6150"/>
                                        </p:tgtEl>
                                      </p:cBhvr>
                                    </p:animEffect>
                                    <p:anim calcmode="lin" valueType="num">
                                      <p:cBhvr>
                                        <p:cTn id="15" dur="800" decel="100000" fill="hold"/>
                                        <p:tgtEl>
                                          <p:spTgt spid="6150"/>
                                        </p:tgtEl>
                                        <p:attrNameLst>
                                          <p:attrName>style.rotation</p:attrName>
                                        </p:attrNameLst>
                                      </p:cBhvr>
                                      <p:tavLst>
                                        <p:tav tm="0">
                                          <p:val>
                                            <p:fltVal val="-90"/>
                                          </p:val>
                                        </p:tav>
                                        <p:tav tm="100000">
                                          <p:val>
                                            <p:fltVal val="0"/>
                                          </p:val>
                                        </p:tav>
                                      </p:tavLst>
                                    </p:anim>
                                    <p:anim calcmode="lin" valueType="num">
                                      <p:cBhvr>
                                        <p:cTn id="16" dur="800" decel="100000" fill="hold"/>
                                        <p:tgtEl>
                                          <p:spTgt spid="6150"/>
                                        </p:tgtEl>
                                        <p:attrNameLst>
                                          <p:attrName>ppt_x</p:attrName>
                                        </p:attrNameLst>
                                      </p:cBhvr>
                                      <p:tavLst>
                                        <p:tav tm="0">
                                          <p:val>
                                            <p:strVal val="#ppt_x+0.4"/>
                                          </p:val>
                                        </p:tav>
                                        <p:tav tm="100000">
                                          <p:val>
                                            <p:strVal val="#ppt_x-0.05"/>
                                          </p:val>
                                        </p:tav>
                                      </p:tavLst>
                                    </p:anim>
                                    <p:anim calcmode="lin" valueType="num">
                                      <p:cBhvr>
                                        <p:cTn id="17" dur="800" decel="100000" fill="hold"/>
                                        <p:tgtEl>
                                          <p:spTgt spid="6150"/>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150"/>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150"/>
                                        </p:tgtEl>
                                        <p:attrNameLst>
                                          <p:attrName>ppt_y</p:attrName>
                                        </p:attrNameLst>
                                      </p:cBhvr>
                                      <p:tavLst>
                                        <p:tav tm="0">
                                          <p:val>
                                            <p:strVal val="#ppt_y+0.1"/>
                                          </p:val>
                                        </p:tav>
                                        <p:tav tm="100000">
                                          <p:val>
                                            <p:strVal val="#ppt_y"/>
                                          </p:val>
                                        </p:tav>
                                      </p:tavLst>
                                    </p:anim>
                                  </p:childTnLst>
                                </p:cTn>
                              </p:par>
                              <p:par>
                                <p:cTn id="20" presetID="30" presetClass="entr" presetSubtype="0" fill="hold" nodeType="withEffect">
                                  <p:stCondLst>
                                    <p:cond delay="0"/>
                                  </p:stCondLst>
                                  <p:childTnLst>
                                    <p:set>
                                      <p:cBhvr>
                                        <p:cTn id="21" dur="1" fill="hold">
                                          <p:stCondLst>
                                            <p:cond delay="0"/>
                                          </p:stCondLst>
                                        </p:cTn>
                                        <p:tgtEl>
                                          <p:spTgt spid="6158"/>
                                        </p:tgtEl>
                                        <p:attrNameLst>
                                          <p:attrName>style.visibility</p:attrName>
                                        </p:attrNameLst>
                                      </p:cBhvr>
                                      <p:to>
                                        <p:strVal val="visible"/>
                                      </p:to>
                                    </p:set>
                                    <p:animEffect transition="in" filter="fade">
                                      <p:cBhvr>
                                        <p:cTn id="22" dur="800" decel="100000"/>
                                        <p:tgtEl>
                                          <p:spTgt spid="6158"/>
                                        </p:tgtEl>
                                      </p:cBhvr>
                                    </p:animEffect>
                                    <p:anim calcmode="lin" valueType="num">
                                      <p:cBhvr>
                                        <p:cTn id="23" dur="800" decel="100000" fill="hold"/>
                                        <p:tgtEl>
                                          <p:spTgt spid="6158"/>
                                        </p:tgtEl>
                                        <p:attrNameLst>
                                          <p:attrName>style.rotation</p:attrName>
                                        </p:attrNameLst>
                                      </p:cBhvr>
                                      <p:tavLst>
                                        <p:tav tm="0">
                                          <p:val>
                                            <p:fltVal val="-90"/>
                                          </p:val>
                                        </p:tav>
                                        <p:tav tm="100000">
                                          <p:val>
                                            <p:fltVal val="0"/>
                                          </p:val>
                                        </p:tav>
                                      </p:tavLst>
                                    </p:anim>
                                    <p:anim calcmode="lin" valueType="num">
                                      <p:cBhvr>
                                        <p:cTn id="24" dur="800" decel="100000" fill="hold"/>
                                        <p:tgtEl>
                                          <p:spTgt spid="6158"/>
                                        </p:tgtEl>
                                        <p:attrNameLst>
                                          <p:attrName>ppt_x</p:attrName>
                                        </p:attrNameLst>
                                      </p:cBhvr>
                                      <p:tavLst>
                                        <p:tav tm="0">
                                          <p:val>
                                            <p:strVal val="#ppt_x+0.4"/>
                                          </p:val>
                                        </p:tav>
                                        <p:tav tm="100000">
                                          <p:val>
                                            <p:strVal val="#ppt_x-0.05"/>
                                          </p:val>
                                        </p:tav>
                                      </p:tavLst>
                                    </p:anim>
                                    <p:anim calcmode="lin" valueType="num">
                                      <p:cBhvr>
                                        <p:cTn id="25" dur="800" decel="100000" fill="hold"/>
                                        <p:tgtEl>
                                          <p:spTgt spid="6158"/>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6158"/>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615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US" dirty="0"/>
              <a:t>Factors to Consider:</a:t>
            </a:r>
          </a:p>
        </p:txBody>
      </p:sp>
      <p:sp>
        <p:nvSpPr>
          <p:cNvPr id="435203" name="Rectangle 3"/>
          <p:cNvSpPr>
            <a:spLocks noGrp="1" noChangeArrowheads="1"/>
          </p:cNvSpPr>
          <p:nvPr>
            <p:ph type="body" idx="1"/>
          </p:nvPr>
        </p:nvSpPr>
        <p:spPr/>
        <p:txBody>
          <a:bodyPr/>
          <a:lstStyle/>
          <a:p>
            <a:r>
              <a:rPr lang="en-US" dirty="0"/>
              <a:t>Vision diagnosis	</a:t>
            </a:r>
          </a:p>
          <a:p>
            <a:pPr lvl="1"/>
            <a:r>
              <a:rPr lang="en-US" dirty="0"/>
              <a:t>Acuity measure (near &amp; distance)</a:t>
            </a:r>
          </a:p>
          <a:p>
            <a:pPr lvl="1"/>
            <a:r>
              <a:rPr lang="en-US" dirty="0"/>
              <a:t>Contrast sensitivity</a:t>
            </a:r>
          </a:p>
          <a:p>
            <a:pPr lvl="1"/>
            <a:r>
              <a:rPr lang="en-US" dirty="0"/>
              <a:t>Field loss</a:t>
            </a:r>
          </a:p>
          <a:p>
            <a:pPr lvl="1"/>
            <a:r>
              <a:rPr lang="en-US" dirty="0"/>
              <a:t>Visual attention/fixation</a:t>
            </a:r>
          </a:p>
          <a:p>
            <a:pPr lvl="1"/>
            <a:r>
              <a:rPr lang="en-US" dirty="0"/>
              <a:t>Cortical Vision impairment</a:t>
            </a:r>
          </a:p>
          <a:p>
            <a:pPr lvl="1"/>
            <a:r>
              <a:rPr lang="en-US" dirty="0"/>
              <a:t>Secondary factors such as </a:t>
            </a:r>
            <a:r>
              <a:rPr lang="en-US" dirty="0" err="1"/>
              <a:t>nystagmus</a:t>
            </a:r>
            <a:endParaRPr lang="en-US" dirty="0"/>
          </a:p>
          <a:p>
            <a:pPr lvl="1"/>
            <a:endParaRPr lang="en-US" dirty="0"/>
          </a:p>
          <a:p>
            <a:pPr lvl="1">
              <a:buFont typeface="Wingdings" pitchFamily="2" charset="2"/>
              <a:buNone/>
            </a:pPr>
            <a:endParaRPr lang="en-US" dirty="0"/>
          </a:p>
          <a:p>
            <a:pPr>
              <a:buFont typeface="Wingdings" pitchFamily="2" charset="2"/>
              <a:buNone/>
            </a:pPr>
            <a:endParaRPr lang="en-US" dirty="0"/>
          </a:p>
          <a:p>
            <a:endParaRPr lang="en-US" dirty="0"/>
          </a:p>
        </p:txBody>
      </p:sp>
    </p:spTree>
  </p:cSld>
  <p:clrMapOvr>
    <a:masterClrMapping/>
  </p:clrMapOvr>
  <p:transition>
    <p:sndAc>
      <p:stSnd>
        <p:snd r:embed="rId3" name="click.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77813"/>
            <a:ext cx="8915400" cy="1139825"/>
          </a:xfrm>
        </p:spPr>
        <p:txBody>
          <a:bodyPr/>
          <a:lstStyle/>
          <a:p>
            <a:r>
              <a:rPr lang="en-US" sz="4000"/>
              <a:t>Video Magnifiers</a:t>
            </a:r>
            <a:br>
              <a:rPr lang="en-US" sz="4000"/>
            </a:br>
            <a:r>
              <a:rPr lang="en-US" sz="4600">
                <a:solidFill>
                  <a:srgbClr val="FF6F17"/>
                </a:solidFill>
              </a:rPr>
              <a:t>Flex-arm camera models</a:t>
            </a:r>
          </a:p>
        </p:txBody>
      </p:sp>
      <p:sp>
        <p:nvSpPr>
          <p:cNvPr id="71683" name="Rectangle 3"/>
          <p:cNvSpPr>
            <a:spLocks noGrp="1" noChangeArrowheads="1"/>
          </p:cNvSpPr>
          <p:nvPr>
            <p:ph type="body" idx="1"/>
          </p:nvPr>
        </p:nvSpPr>
        <p:spPr>
          <a:xfrm>
            <a:off x="152400" y="1600200"/>
            <a:ext cx="4724400" cy="2362200"/>
          </a:xfrm>
        </p:spPr>
        <p:txBody>
          <a:bodyPr/>
          <a:lstStyle/>
          <a:p>
            <a:r>
              <a:rPr lang="en-US"/>
              <a:t>Disadvantages</a:t>
            </a:r>
          </a:p>
          <a:p>
            <a:pPr lvl="1"/>
            <a:r>
              <a:rPr lang="en-US"/>
              <a:t>Set-up time</a:t>
            </a:r>
          </a:p>
          <a:p>
            <a:pPr lvl="1"/>
            <a:r>
              <a:rPr lang="en-US"/>
              <a:t>Lack of X/Y table</a:t>
            </a:r>
          </a:p>
          <a:p>
            <a:pPr lvl="1"/>
            <a:r>
              <a:rPr lang="en-US"/>
              <a:t>Require monitor</a:t>
            </a:r>
          </a:p>
        </p:txBody>
      </p:sp>
      <p:pic>
        <p:nvPicPr>
          <p:cNvPr id="71691" name="Picture 11" descr="Photograph of the Prisma video magnifier from Freedom Vision."/>
          <p:cNvPicPr>
            <a:picLocks noChangeAspect="1" noChangeArrowheads="1"/>
          </p:cNvPicPr>
          <p:nvPr/>
        </p:nvPicPr>
        <p:blipFill>
          <a:blip r:embed="rId4"/>
          <a:srcRect/>
          <a:stretch>
            <a:fillRect/>
          </a:stretch>
        </p:blipFill>
        <p:spPr bwMode="auto">
          <a:xfrm>
            <a:off x="4648200" y="3876675"/>
            <a:ext cx="2819400" cy="2676525"/>
          </a:xfrm>
          <a:prstGeom prst="rect">
            <a:avLst/>
          </a:prstGeom>
          <a:noFill/>
        </p:spPr>
      </p:pic>
      <p:pic>
        <p:nvPicPr>
          <p:cNvPr id="71692" name="Picture 12" descr="Photograph of the Clarity PCMate flex-arm video magnifier."/>
          <p:cNvPicPr>
            <a:picLocks noChangeAspect="1" noChangeArrowheads="1"/>
          </p:cNvPicPr>
          <p:nvPr/>
        </p:nvPicPr>
        <p:blipFill>
          <a:blip r:embed="rId5"/>
          <a:srcRect/>
          <a:stretch>
            <a:fillRect/>
          </a:stretch>
        </p:blipFill>
        <p:spPr bwMode="auto">
          <a:xfrm>
            <a:off x="228600" y="4038600"/>
            <a:ext cx="3733800" cy="2514600"/>
          </a:xfrm>
          <a:prstGeom prst="rect">
            <a:avLst/>
          </a:prstGeom>
          <a:noFill/>
        </p:spPr>
      </p:pic>
      <p:pic>
        <p:nvPicPr>
          <p:cNvPr id="71694" name="Picture 14" descr="Photograph of the Lynx from Clarity"/>
          <p:cNvPicPr>
            <a:picLocks noChangeAspect="1" noChangeArrowheads="1"/>
          </p:cNvPicPr>
          <p:nvPr/>
        </p:nvPicPr>
        <p:blipFill>
          <a:blip r:embed="rId6"/>
          <a:srcRect/>
          <a:stretch>
            <a:fillRect/>
          </a:stretch>
        </p:blipFill>
        <p:spPr bwMode="auto">
          <a:xfrm>
            <a:off x="6324600" y="1676400"/>
            <a:ext cx="2667000" cy="2000250"/>
          </a:xfrm>
          <a:prstGeom prst="rect">
            <a:avLst/>
          </a:prstGeom>
          <a:solidFill>
            <a:schemeClr val="tx1"/>
          </a:solid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dissolve">
                                      <p:cBhvr>
                                        <p:cTn id="7" dur="500"/>
                                        <p:tgtEl>
                                          <p:spTgt spid="7168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683">
                                            <p:txEl>
                                              <p:pRg st="1" end="1"/>
                                            </p:txEl>
                                          </p:spTgt>
                                        </p:tgtEl>
                                        <p:attrNameLst>
                                          <p:attrName>style.visibility</p:attrName>
                                        </p:attrNameLst>
                                      </p:cBhvr>
                                      <p:to>
                                        <p:strVal val="visible"/>
                                      </p:to>
                                    </p:set>
                                    <p:animEffect transition="in" filter="dissolve">
                                      <p:cBhvr>
                                        <p:cTn id="10" dur="500"/>
                                        <p:tgtEl>
                                          <p:spTgt spid="71683">
                                            <p:txEl>
                                              <p:pRg st="1" end="1"/>
                                            </p:txEl>
                                          </p:spTgt>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71683">
                                            <p:txEl>
                                              <p:pRg st="2" end="2"/>
                                            </p:txEl>
                                          </p:spTgt>
                                        </p:tgtEl>
                                        <p:attrNameLst>
                                          <p:attrName>style.visibility</p:attrName>
                                        </p:attrNameLst>
                                      </p:cBhvr>
                                      <p:to>
                                        <p:strVal val="visible"/>
                                      </p:to>
                                    </p:set>
                                    <p:animEffect transition="in" filter="dissolve">
                                      <p:cBhvr>
                                        <p:cTn id="14" dur="500"/>
                                        <p:tgtEl>
                                          <p:spTgt spid="71683">
                                            <p:txEl>
                                              <p:pRg st="2" end="2"/>
                                            </p:txEl>
                                          </p:spTgt>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71683">
                                            <p:txEl>
                                              <p:pRg st="3" end="3"/>
                                            </p:txEl>
                                          </p:spTgt>
                                        </p:tgtEl>
                                        <p:attrNameLst>
                                          <p:attrName>style.visibility</p:attrName>
                                        </p:attrNameLst>
                                      </p:cBhvr>
                                      <p:to>
                                        <p:strVal val="visible"/>
                                      </p:to>
                                    </p:set>
                                    <p:animEffect transition="in" filter="dissolve">
                                      <p:cBhvr>
                                        <p:cTn id="18" dur="500"/>
                                        <p:tgtEl>
                                          <p:spTgt spid="71683">
                                            <p:txEl>
                                              <p:pRg st="3" end="3"/>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1692"/>
                                        </p:tgtEl>
                                        <p:attrNameLst>
                                          <p:attrName>style.visibility</p:attrName>
                                        </p:attrNameLst>
                                      </p:cBhvr>
                                      <p:to>
                                        <p:strVal val="visible"/>
                                      </p:to>
                                    </p:set>
                                    <p:animEffect transition="in" filter="fade">
                                      <p:cBhvr>
                                        <p:cTn id="22" dur="1000"/>
                                        <p:tgtEl>
                                          <p:spTgt spid="71692"/>
                                        </p:tgtEl>
                                      </p:cBhvr>
                                    </p:animEffect>
                                  </p:childTnLst>
                                </p:cTn>
                              </p:par>
                            </p:childTnLst>
                          </p:cTn>
                        </p:par>
                        <p:par>
                          <p:cTn id="23" fill="hold">
                            <p:stCondLst>
                              <p:cond delay="2500"/>
                            </p:stCondLst>
                            <p:childTnLst>
                              <p:par>
                                <p:cTn id="24" presetID="30" presetClass="entr" presetSubtype="0" fill="hold" nodeType="afterEffect">
                                  <p:stCondLst>
                                    <p:cond delay="0"/>
                                  </p:stCondLst>
                                  <p:childTnLst>
                                    <p:set>
                                      <p:cBhvr>
                                        <p:cTn id="25" dur="1" fill="hold">
                                          <p:stCondLst>
                                            <p:cond delay="0"/>
                                          </p:stCondLst>
                                        </p:cTn>
                                        <p:tgtEl>
                                          <p:spTgt spid="71694"/>
                                        </p:tgtEl>
                                        <p:attrNameLst>
                                          <p:attrName>style.visibility</p:attrName>
                                        </p:attrNameLst>
                                      </p:cBhvr>
                                      <p:to>
                                        <p:strVal val="visible"/>
                                      </p:to>
                                    </p:set>
                                    <p:animEffect transition="in" filter="fade">
                                      <p:cBhvr>
                                        <p:cTn id="26" dur="800" decel="100000"/>
                                        <p:tgtEl>
                                          <p:spTgt spid="71694"/>
                                        </p:tgtEl>
                                      </p:cBhvr>
                                    </p:animEffect>
                                    <p:anim calcmode="lin" valueType="num">
                                      <p:cBhvr>
                                        <p:cTn id="27" dur="800" decel="100000" fill="hold"/>
                                        <p:tgtEl>
                                          <p:spTgt spid="71694"/>
                                        </p:tgtEl>
                                        <p:attrNameLst>
                                          <p:attrName>style.rotation</p:attrName>
                                        </p:attrNameLst>
                                      </p:cBhvr>
                                      <p:tavLst>
                                        <p:tav tm="0">
                                          <p:val>
                                            <p:fltVal val="-90"/>
                                          </p:val>
                                        </p:tav>
                                        <p:tav tm="100000">
                                          <p:val>
                                            <p:fltVal val="0"/>
                                          </p:val>
                                        </p:tav>
                                      </p:tavLst>
                                    </p:anim>
                                    <p:anim calcmode="lin" valueType="num">
                                      <p:cBhvr>
                                        <p:cTn id="28" dur="800" decel="100000" fill="hold"/>
                                        <p:tgtEl>
                                          <p:spTgt spid="71694"/>
                                        </p:tgtEl>
                                        <p:attrNameLst>
                                          <p:attrName>ppt_x</p:attrName>
                                        </p:attrNameLst>
                                      </p:cBhvr>
                                      <p:tavLst>
                                        <p:tav tm="0">
                                          <p:val>
                                            <p:strVal val="#ppt_x+0.4"/>
                                          </p:val>
                                        </p:tav>
                                        <p:tav tm="100000">
                                          <p:val>
                                            <p:strVal val="#ppt_x-0.05"/>
                                          </p:val>
                                        </p:tav>
                                      </p:tavLst>
                                    </p:anim>
                                    <p:anim calcmode="lin" valueType="num">
                                      <p:cBhvr>
                                        <p:cTn id="29" dur="800" decel="100000" fill="hold"/>
                                        <p:tgtEl>
                                          <p:spTgt spid="7169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169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169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6200" y="76200"/>
            <a:ext cx="9067800" cy="1981200"/>
          </a:xfrm>
        </p:spPr>
        <p:txBody>
          <a:bodyPr/>
          <a:lstStyle/>
          <a:p>
            <a:r>
              <a:rPr lang="en-US" sz="4000"/>
              <a:t>Video Magnifiers</a:t>
            </a:r>
            <a:br>
              <a:rPr lang="en-US" sz="4000"/>
            </a:br>
            <a:r>
              <a:rPr lang="en-US" sz="4600">
                <a:solidFill>
                  <a:srgbClr val="FF6F17"/>
                </a:solidFill>
              </a:rPr>
              <a:t>Portable models with hand held cameras</a:t>
            </a:r>
          </a:p>
        </p:txBody>
      </p:sp>
      <p:sp>
        <p:nvSpPr>
          <p:cNvPr id="7171" name="Rectangle 3"/>
          <p:cNvSpPr>
            <a:spLocks noGrp="1" noChangeArrowheads="1"/>
          </p:cNvSpPr>
          <p:nvPr>
            <p:ph type="body" idx="1"/>
          </p:nvPr>
        </p:nvSpPr>
        <p:spPr>
          <a:xfrm>
            <a:off x="-76200" y="2174875"/>
            <a:ext cx="6400800" cy="4530725"/>
          </a:xfrm>
        </p:spPr>
        <p:txBody>
          <a:bodyPr/>
          <a:lstStyle/>
          <a:p>
            <a:r>
              <a:rPr lang="en-US"/>
              <a:t>Advantages</a:t>
            </a:r>
          </a:p>
          <a:p>
            <a:pPr lvl="1"/>
            <a:r>
              <a:rPr lang="en-US"/>
              <a:t>Better for short reading task/spot reading</a:t>
            </a:r>
          </a:p>
        </p:txBody>
      </p:sp>
      <p:pic>
        <p:nvPicPr>
          <p:cNvPr id="7180" name="Picture 12" descr="Photograph of the Liberty Solo from Freedom Vision."/>
          <p:cNvPicPr>
            <a:picLocks noChangeAspect="1" noChangeArrowheads="1"/>
          </p:cNvPicPr>
          <p:nvPr/>
        </p:nvPicPr>
        <p:blipFill>
          <a:blip r:embed="rId4"/>
          <a:srcRect/>
          <a:stretch>
            <a:fillRect/>
          </a:stretch>
        </p:blipFill>
        <p:spPr bwMode="auto">
          <a:xfrm>
            <a:off x="3352800" y="4181475"/>
            <a:ext cx="3048000" cy="2600325"/>
          </a:xfrm>
          <a:prstGeom prst="rect">
            <a:avLst/>
          </a:prstGeom>
          <a:noFill/>
        </p:spPr>
      </p:pic>
      <p:pic>
        <p:nvPicPr>
          <p:cNvPr id="7187" name="Picture 19" descr="Photograph of the Max Digital Handheld portable video magnifier."/>
          <p:cNvPicPr>
            <a:picLocks noChangeAspect="1" noChangeArrowheads="1"/>
          </p:cNvPicPr>
          <p:nvPr/>
        </p:nvPicPr>
        <p:blipFill>
          <a:blip r:embed="rId5"/>
          <a:srcRect/>
          <a:stretch>
            <a:fillRect/>
          </a:stretch>
        </p:blipFill>
        <p:spPr bwMode="auto">
          <a:xfrm>
            <a:off x="6553200" y="2362200"/>
            <a:ext cx="2438400" cy="2438400"/>
          </a:xfrm>
          <a:prstGeom prst="rect">
            <a:avLst/>
          </a:prstGeom>
          <a:noFill/>
        </p:spPr>
      </p:pic>
      <p:pic>
        <p:nvPicPr>
          <p:cNvPr id="7188" name="Picture 20" descr="Photograph of the Primer camera connected to a TV from MaxiAids.">
            <a:hlinkClick r:id="rId6"/>
          </p:cNvPr>
          <p:cNvPicPr>
            <a:picLocks noChangeAspect="1" noChangeArrowheads="1"/>
          </p:cNvPicPr>
          <p:nvPr/>
        </p:nvPicPr>
        <p:blipFill>
          <a:blip r:embed="rId7"/>
          <a:srcRect/>
          <a:stretch>
            <a:fillRect/>
          </a:stretch>
        </p:blipFill>
        <p:spPr bwMode="auto">
          <a:xfrm>
            <a:off x="304800" y="4191000"/>
            <a:ext cx="2514600" cy="25146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dissolve">
                                      <p:cBhvr>
                                        <p:cTn id="10" dur="500"/>
                                        <p:tgtEl>
                                          <p:spTgt spid="717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7187"/>
                                        </p:tgtEl>
                                        <p:attrNameLst>
                                          <p:attrName>style.visibility</p:attrName>
                                        </p:attrNameLst>
                                      </p:cBhvr>
                                      <p:to>
                                        <p:strVal val="visible"/>
                                      </p:to>
                                    </p:set>
                                    <p:animEffect transition="in" filter="dissolve">
                                      <p:cBhvr>
                                        <p:cTn id="13" dur="500"/>
                                        <p:tgtEl>
                                          <p:spTgt spid="7187"/>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7180"/>
                                        </p:tgtEl>
                                        <p:attrNameLst>
                                          <p:attrName>style.visibility</p:attrName>
                                        </p:attrNameLst>
                                      </p:cBhvr>
                                      <p:to>
                                        <p:strVal val="visible"/>
                                      </p:to>
                                    </p:set>
                                    <p:animEffect transition="in" filter="dissolve">
                                      <p:cBhvr>
                                        <p:cTn id="17" dur="500"/>
                                        <p:tgtEl>
                                          <p:spTgt spid="7180"/>
                                        </p:tgtEl>
                                      </p:cBhvr>
                                    </p:animEffect>
                                  </p:childTnLst>
                                </p:cTn>
                              </p:par>
                              <p:par>
                                <p:cTn id="18" presetID="9" presetClass="entr" presetSubtype="0" fill="hold" nodeType="withEffect">
                                  <p:stCondLst>
                                    <p:cond delay="0"/>
                                  </p:stCondLst>
                                  <p:childTnLst>
                                    <p:set>
                                      <p:cBhvr>
                                        <p:cTn id="19" dur="1" fill="hold">
                                          <p:stCondLst>
                                            <p:cond delay="0"/>
                                          </p:stCondLst>
                                        </p:cTn>
                                        <p:tgtEl>
                                          <p:spTgt spid="7188"/>
                                        </p:tgtEl>
                                        <p:attrNameLst>
                                          <p:attrName>style.visibility</p:attrName>
                                        </p:attrNameLst>
                                      </p:cBhvr>
                                      <p:to>
                                        <p:strVal val="visible"/>
                                      </p:to>
                                    </p:set>
                                    <p:animEffect transition="in" filter="dissolve">
                                      <p:cBhvr>
                                        <p:cTn id="20" dur="500"/>
                                        <p:tgtEl>
                                          <p:spTgt spid="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76200"/>
            <a:ext cx="8229600" cy="1981200"/>
          </a:xfrm>
        </p:spPr>
        <p:txBody>
          <a:bodyPr/>
          <a:lstStyle/>
          <a:p>
            <a:r>
              <a:rPr lang="en-US" sz="4000"/>
              <a:t>Video Magnifiers</a:t>
            </a:r>
            <a:br>
              <a:rPr lang="en-US" sz="4000"/>
            </a:br>
            <a:r>
              <a:rPr lang="en-US" sz="4600">
                <a:solidFill>
                  <a:srgbClr val="FF6F17"/>
                </a:solidFill>
              </a:rPr>
              <a:t>Portable models with hand held cameras</a:t>
            </a:r>
          </a:p>
        </p:txBody>
      </p:sp>
      <p:sp>
        <p:nvSpPr>
          <p:cNvPr id="74755" name="Rectangle 3"/>
          <p:cNvSpPr>
            <a:spLocks noGrp="1" noChangeArrowheads="1"/>
          </p:cNvSpPr>
          <p:nvPr>
            <p:ph type="body" idx="1"/>
          </p:nvPr>
        </p:nvSpPr>
        <p:spPr>
          <a:xfrm>
            <a:off x="381000" y="2209800"/>
            <a:ext cx="6553200" cy="2133600"/>
          </a:xfrm>
        </p:spPr>
        <p:txBody>
          <a:bodyPr/>
          <a:lstStyle/>
          <a:p>
            <a:r>
              <a:rPr lang="en-US"/>
              <a:t>Advantages</a:t>
            </a:r>
          </a:p>
          <a:p>
            <a:pPr lvl="1"/>
            <a:r>
              <a:rPr lang="en-US"/>
              <a:t>Lightweight / Easily transported </a:t>
            </a:r>
          </a:p>
        </p:txBody>
      </p:sp>
      <p:pic>
        <p:nvPicPr>
          <p:cNvPr id="74761" name="Picture 9" descr="Photograph of the Videomatic Lupo CCTV from LS&amp;S.">
            <a:hlinkClick r:id="rId4"/>
          </p:cNvPr>
          <p:cNvPicPr>
            <a:picLocks noChangeAspect="1" noChangeArrowheads="1"/>
          </p:cNvPicPr>
          <p:nvPr/>
        </p:nvPicPr>
        <p:blipFill>
          <a:blip r:embed="rId5"/>
          <a:srcRect/>
          <a:stretch>
            <a:fillRect/>
          </a:stretch>
        </p:blipFill>
        <p:spPr bwMode="auto">
          <a:xfrm>
            <a:off x="3276600" y="4191000"/>
            <a:ext cx="3124200" cy="2465388"/>
          </a:xfrm>
          <a:prstGeom prst="rect">
            <a:avLst/>
          </a:prstGeom>
          <a:noFill/>
        </p:spPr>
      </p:pic>
      <p:pic>
        <p:nvPicPr>
          <p:cNvPr id="74764" name="Picture 12" descr="Photograph of the TVI Zoom Handheld Video Magnifier from Freedom Vision"/>
          <p:cNvPicPr>
            <a:picLocks noChangeAspect="1" noChangeArrowheads="1"/>
          </p:cNvPicPr>
          <p:nvPr/>
        </p:nvPicPr>
        <p:blipFill>
          <a:blip r:embed="rId6"/>
          <a:srcRect/>
          <a:stretch>
            <a:fillRect/>
          </a:stretch>
        </p:blipFill>
        <p:spPr bwMode="auto">
          <a:xfrm>
            <a:off x="6602413" y="2286000"/>
            <a:ext cx="2541587" cy="2819400"/>
          </a:xfrm>
          <a:prstGeom prst="rect">
            <a:avLst/>
          </a:prstGeom>
          <a:noFill/>
        </p:spPr>
      </p:pic>
      <p:pic>
        <p:nvPicPr>
          <p:cNvPr id="74766" name="Picture 14" descr="Photograph of the Liberty Color portable video magnifier from Freedom Vision"/>
          <p:cNvPicPr>
            <a:picLocks noChangeAspect="1" noChangeArrowheads="1"/>
          </p:cNvPicPr>
          <p:nvPr/>
        </p:nvPicPr>
        <p:blipFill>
          <a:blip r:embed="rId7"/>
          <a:srcRect/>
          <a:stretch>
            <a:fillRect/>
          </a:stretch>
        </p:blipFill>
        <p:spPr bwMode="auto">
          <a:xfrm>
            <a:off x="0" y="4341813"/>
            <a:ext cx="2895600" cy="2516187"/>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dissolve">
                                      <p:cBhvr>
                                        <p:cTn id="7" dur="500"/>
                                        <p:tgtEl>
                                          <p:spTgt spid="7475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4755">
                                            <p:txEl>
                                              <p:pRg st="1" end="1"/>
                                            </p:txEl>
                                          </p:spTgt>
                                        </p:tgtEl>
                                        <p:attrNameLst>
                                          <p:attrName>style.visibility</p:attrName>
                                        </p:attrNameLst>
                                      </p:cBhvr>
                                      <p:to>
                                        <p:strVal val="visible"/>
                                      </p:to>
                                    </p:set>
                                    <p:animEffect transition="in" filter="dissolve">
                                      <p:cBhvr>
                                        <p:cTn id="10" dur="500"/>
                                        <p:tgtEl>
                                          <p:spTgt spid="74755">
                                            <p:txEl>
                                              <p:pRg st="1" end="1"/>
                                            </p:txEl>
                                          </p:spTgt>
                                        </p:tgtEl>
                                      </p:cBhvr>
                                    </p:animEffect>
                                  </p:childTnLst>
                                </p:cTn>
                              </p:par>
                              <p:par>
                                <p:cTn id="11" presetID="8" presetClass="entr" presetSubtype="32" fill="hold" nodeType="withEffect">
                                  <p:stCondLst>
                                    <p:cond delay="0"/>
                                  </p:stCondLst>
                                  <p:childTnLst>
                                    <p:set>
                                      <p:cBhvr>
                                        <p:cTn id="12" dur="1" fill="hold">
                                          <p:stCondLst>
                                            <p:cond delay="0"/>
                                          </p:stCondLst>
                                        </p:cTn>
                                        <p:tgtEl>
                                          <p:spTgt spid="74766"/>
                                        </p:tgtEl>
                                        <p:attrNameLst>
                                          <p:attrName>style.visibility</p:attrName>
                                        </p:attrNameLst>
                                      </p:cBhvr>
                                      <p:to>
                                        <p:strVal val="visible"/>
                                      </p:to>
                                    </p:set>
                                    <p:animEffect transition="in" filter="diamond(out)">
                                      <p:cBhvr>
                                        <p:cTn id="13" dur="2000"/>
                                        <p:tgtEl>
                                          <p:spTgt spid="74766"/>
                                        </p:tgtEl>
                                      </p:cBhvr>
                                    </p:animEffect>
                                  </p:childTnLst>
                                </p:cTn>
                              </p:par>
                              <p:par>
                                <p:cTn id="14" presetID="49" presetClass="entr" presetSubtype="0" decel="100000" fill="hold" nodeType="withEffect">
                                  <p:stCondLst>
                                    <p:cond delay="0"/>
                                  </p:stCondLst>
                                  <p:childTnLst>
                                    <p:set>
                                      <p:cBhvr>
                                        <p:cTn id="15" dur="1" fill="hold">
                                          <p:stCondLst>
                                            <p:cond delay="0"/>
                                          </p:stCondLst>
                                        </p:cTn>
                                        <p:tgtEl>
                                          <p:spTgt spid="74764"/>
                                        </p:tgtEl>
                                        <p:attrNameLst>
                                          <p:attrName>style.visibility</p:attrName>
                                        </p:attrNameLst>
                                      </p:cBhvr>
                                      <p:to>
                                        <p:strVal val="visible"/>
                                      </p:to>
                                    </p:set>
                                    <p:anim calcmode="lin" valueType="num">
                                      <p:cBhvr>
                                        <p:cTn id="16" dur="500" fill="hold"/>
                                        <p:tgtEl>
                                          <p:spTgt spid="74764"/>
                                        </p:tgtEl>
                                        <p:attrNameLst>
                                          <p:attrName>ppt_w</p:attrName>
                                        </p:attrNameLst>
                                      </p:cBhvr>
                                      <p:tavLst>
                                        <p:tav tm="0">
                                          <p:val>
                                            <p:fltVal val="0"/>
                                          </p:val>
                                        </p:tav>
                                        <p:tav tm="100000">
                                          <p:val>
                                            <p:strVal val="#ppt_w"/>
                                          </p:val>
                                        </p:tav>
                                      </p:tavLst>
                                    </p:anim>
                                    <p:anim calcmode="lin" valueType="num">
                                      <p:cBhvr>
                                        <p:cTn id="17" dur="500" fill="hold"/>
                                        <p:tgtEl>
                                          <p:spTgt spid="74764"/>
                                        </p:tgtEl>
                                        <p:attrNameLst>
                                          <p:attrName>ppt_h</p:attrName>
                                        </p:attrNameLst>
                                      </p:cBhvr>
                                      <p:tavLst>
                                        <p:tav tm="0">
                                          <p:val>
                                            <p:fltVal val="0"/>
                                          </p:val>
                                        </p:tav>
                                        <p:tav tm="100000">
                                          <p:val>
                                            <p:strVal val="#ppt_h"/>
                                          </p:val>
                                        </p:tav>
                                      </p:tavLst>
                                    </p:anim>
                                    <p:anim calcmode="lin" valueType="num">
                                      <p:cBhvr>
                                        <p:cTn id="18" dur="500" fill="hold"/>
                                        <p:tgtEl>
                                          <p:spTgt spid="74764"/>
                                        </p:tgtEl>
                                        <p:attrNameLst>
                                          <p:attrName>style.rotation</p:attrName>
                                        </p:attrNameLst>
                                      </p:cBhvr>
                                      <p:tavLst>
                                        <p:tav tm="0">
                                          <p:val>
                                            <p:fltVal val="360"/>
                                          </p:val>
                                        </p:tav>
                                        <p:tav tm="100000">
                                          <p:val>
                                            <p:fltVal val="0"/>
                                          </p:val>
                                        </p:tav>
                                      </p:tavLst>
                                    </p:anim>
                                    <p:animEffect transition="in" filter="fade">
                                      <p:cBhvr>
                                        <p:cTn id="19" dur="500"/>
                                        <p:tgtEl>
                                          <p:spTgt spid="74764"/>
                                        </p:tgtEl>
                                      </p:cBhvr>
                                    </p:animEffect>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74761"/>
                                        </p:tgtEl>
                                        <p:attrNameLst>
                                          <p:attrName>style.visibility</p:attrName>
                                        </p:attrNameLst>
                                      </p:cBhvr>
                                      <p:to>
                                        <p:strVal val="visible"/>
                                      </p:to>
                                    </p:set>
                                    <p:anim calcmode="lin" valueType="num">
                                      <p:cBhvr>
                                        <p:cTn id="23" dur="500" fill="hold"/>
                                        <p:tgtEl>
                                          <p:spTgt spid="74761"/>
                                        </p:tgtEl>
                                        <p:attrNameLst>
                                          <p:attrName>ppt_w</p:attrName>
                                        </p:attrNameLst>
                                      </p:cBhvr>
                                      <p:tavLst>
                                        <p:tav tm="0">
                                          <p:val>
                                            <p:fltVal val="0"/>
                                          </p:val>
                                        </p:tav>
                                        <p:tav tm="100000">
                                          <p:val>
                                            <p:strVal val="#ppt_w"/>
                                          </p:val>
                                        </p:tav>
                                      </p:tavLst>
                                    </p:anim>
                                    <p:anim calcmode="lin" valueType="num">
                                      <p:cBhvr>
                                        <p:cTn id="24" dur="500" fill="hold"/>
                                        <p:tgtEl>
                                          <p:spTgt spid="74761"/>
                                        </p:tgtEl>
                                        <p:attrNameLst>
                                          <p:attrName>ppt_h</p:attrName>
                                        </p:attrNameLst>
                                      </p:cBhvr>
                                      <p:tavLst>
                                        <p:tav tm="0">
                                          <p:val>
                                            <p:fltVal val="0"/>
                                          </p:val>
                                        </p:tav>
                                        <p:tav tm="100000">
                                          <p:val>
                                            <p:strVal val="#ppt_h"/>
                                          </p:val>
                                        </p:tav>
                                      </p:tavLst>
                                    </p:anim>
                                    <p:anim calcmode="lin" valueType="num">
                                      <p:cBhvr>
                                        <p:cTn id="25" dur="500" fill="hold"/>
                                        <p:tgtEl>
                                          <p:spTgt spid="74761"/>
                                        </p:tgtEl>
                                        <p:attrNameLst>
                                          <p:attrName>style.rotation</p:attrName>
                                        </p:attrNameLst>
                                      </p:cBhvr>
                                      <p:tavLst>
                                        <p:tav tm="0">
                                          <p:val>
                                            <p:fltVal val="360"/>
                                          </p:val>
                                        </p:tav>
                                        <p:tav tm="100000">
                                          <p:val>
                                            <p:fltVal val="0"/>
                                          </p:val>
                                        </p:tav>
                                      </p:tavLst>
                                    </p:anim>
                                    <p:animEffect transition="in" filter="fade">
                                      <p:cBhvr>
                                        <p:cTn id="26" dur="5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6" name="Picture 10" descr="Photograph of the Vision Booster Magnifier for Low Vision: Zoom up to 24x from ILA, $40, connected to a computer displaying magnified image">
            <a:hlinkClick r:id="rId4"/>
          </p:cNvPr>
          <p:cNvPicPr>
            <a:picLocks noChangeAspect="1" noChangeArrowheads="1"/>
          </p:cNvPicPr>
          <p:nvPr/>
        </p:nvPicPr>
        <p:blipFill>
          <a:blip r:embed="rId5"/>
          <a:srcRect/>
          <a:stretch>
            <a:fillRect/>
          </a:stretch>
        </p:blipFill>
        <p:spPr bwMode="auto">
          <a:xfrm>
            <a:off x="2647950" y="4038600"/>
            <a:ext cx="2381250" cy="2381250"/>
          </a:xfrm>
          <a:prstGeom prst="rect">
            <a:avLst/>
          </a:prstGeom>
          <a:noFill/>
        </p:spPr>
      </p:pic>
      <p:sp>
        <p:nvSpPr>
          <p:cNvPr id="290818" name="Rectangle 2"/>
          <p:cNvSpPr>
            <a:spLocks noGrp="1" noChangeArrowheads="1"/>
          </p:cNvSpPr>
          <p:nvPr>
            <p:ph type="title"/>
          </p:nvPr>
        </p:nvSpPr>
        <p:spPr>
          <a:xfrm>
            <a:off x="457200" y="76200"/>
            <a:ext cx="8229600" cy="1981200"/>
          </a:xfrm>
        </p:spPr>
        <p:txBody>
          <a:bodyPr/>
          <a:lstStyle/>
          <a:p>
            <a:r>
              <a:rPr lang="en-US" sz="4000"/>
              <a:t>Video Magnifiers</a:t>
            </a:r>
            <a:br>
              <a:rPr lang="en-US" sz="4000"/>
            </a:br>
            <a:r>
              <a:rPr lang="en-US" sz="4600">
                <a:solidFill>
                  <a:srgbClr val="FF6F17"/>
                </a:solidFill>
              </a:rPr>
              <a:t>Portable models with hand held cameras</a:t>
            </a:r>
          </a:p>
        </p:txBody>
      </p:sp>
      <p:sp>
        <p:nvSpPr>
          <p:cNvPr id="290819" name="Rectangle 3"/>
          <p:cNvSpPr>
            <a:spLocks noGrp="1" noChangeArrowheads="1"/>
          </p:cNvSpPr>
          <p:nvPr>
            <p:ph type="body" idx="1"/>
          </p:nvPr>
        </p:nvSpPr>
        <p:spPr>
          <a:xfrm>
            <a:off x="76200" y="2286000"/>
            <a:ext cx="6553200" cy="2133600"/>
          </a:xfrm>
        </p:spPr>
        <p:txBody>
          <a:bodyPr/>
          <a:lstStyle/>
          <a:p>
            <a:r>
              <a:rPr lang="en-US"/>
              <a:t>Advantages</a:t>
            </a:r>
          </a:p>
          <a:p>
            <a:pPr lvl="1"/>
            <a:r>
              <a:rPr lang="en-US"/>
              <a:t>Connect to TV or computer</a:t>
            </a:r>
          </a:p>
          <a:p>
            <a:pPr lvl="1"/>
            <a:r>
              <a:rPr lang="en-US"/>
              <a:t>Often less expensive </a:t>
            </a:r>
          </a:p>
        </p:txBody>
      </p:sp>
      <p:pic>
        <p:nvPicPr>
          <p:cNvPr id="290824" name="Picture 8" descr="Photograph of the Vision Booster Magnifier for Low Vision: Zoom up to 24x from ILA, $40, connects to computer">
            <a:hlinkClick r:id="rId6"/>
          </p:cNvPr>
          <p:cNvPicPr>
            <a:picLocks noChangeAspect="1" noChangeArrowheads="1"/>
          </p:cNvPicPr>
          <p:nvPr/>
        </p:nvPicPr>
        <p:blipFill>
          <a:blip r:embed="rId7"/>
          <a:srcRect/>
          <a:stretch>
            <a:fillRect/>
          </a:stretch>
        </p:blipFill>
        <p:spPr bwMode="auto">
          <a:xfrm>
            <a:off x="57150" y="4476750"/>
            <a:ext cx="2381250" cy="2381250"/>
          </a:xfrm>
          <a:prstGeom prst="rect">
            <a:avLst/>
          </a:prstGeom>
          <a:noFill/>
        </p:spPr>
      </p:pic>
      <p:pic>
        <p:nvPicPr>
          <p:cNvPr id="290828" name="Picture 12" descr="PHotograph of the ezRead Electronic Magnifier - $99 from ILA, connected to a TV displaying magnified image">
            <a:hlinkClick r:id="rId8"/>
          </p:cNvPr>
          <p:cNvPicPr>
            <a:picLocks noChangeAspect="1" noChangeArrowheads="1"/>
          </p:cNvPicPr>
          <p:nvPr/>
        </p:nvPicPr>
        <p:blipFill>
          <a:blip r:embed="rId9"/>
          <a:srcRect/>
          <a:stretch>
            <a:fillRect/>
          </a:stretch>
        </p:blipFill>
        <p:spPr bwMode="auto">
          <a:xfrm>
            <a:off x="6457950" y="2114550"/>
            <a:ext cx="2381250" cy="2381250"/>
          </a:xfrm>
          <a:prstGeom prst="rect">
            <a:avLst/>
          </a:prstGeom>
          <a:noFill/>
        </p:spPr>
      </p:pic>
      <p:pic>
        <p:nvPicPr>
          <p:cNvPr id="290831" name="Picture 15" descr="Photograph of the wired Electronic Reading Aid and screen shots showing its various viewing modes from Mattingly Low Vision."/>
          <p:cNvPicPr>
            <a:picLocks noChangeAspect="1" noChangeArrowheads="1"/>
          </p:cNvPicPr>
          <p:nvPr/>
        </p:nvPicPr>
        <p:blipFill>
          <a:blip r:embed="rId10"/>
          <a:srcRect/>
          <a:stretch>
            <a:fillRect/>
          </a:stretch>
        </p:blipFill>
        <p:spPr bwMode="auto">
          <a:xfrm>
            <a:off x="5181600" y="4676775"/>
            <a:ext cx="3810000" cy="1952625"/>
          </a:xfrm>
          <a:prstGeom prst="rect">
            <a:avLst/>
          </a:prstGeom>
          <a:noFill/>
          <a:ln w="9525" algn="ctr">
            <a:noFill/>
            <a:miter lim="800000"/>
            <a:headEnd/>
            <a:tailEnd/>
          </a:ln>
          <a:effectLst/>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Effect transition="in" filter="dissolve">
                                      <p:cBhvr>
                                        <p:cTn id="7" dur="500"/>
                                        <p:tgtEl>
                                          <p:spTgt spid="29081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0819">
                                            <p:txEl>
                                              <p:pRg st="1" end="1"/>
                                            </p:txEl>
                                          </p:spTgt>
                                        </p:tgtEl>
                                        <p:attrNameLst>
                                          <p:attrName>style.visibility</p:attrName>
                                        </p:attrNameLst>
                                      </p:cBhvr>
                                      <p:to>
                                        <p:strVal val="visible"/>
                                      </p:to>
                                    </p:set>
                                    <p:animEffect transition="in" filter="dissolve">
                                      <p:cBhvr>
                                        <p:cTn id="11" dur="500"/>
                                        <p:tgtEl>
                                          <p:spTgt spid="290819">
                                            <p:txEl>
                                              <p:pRg st="1" end="1"/>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290826"/>
                                        </p:tgtEl>
                                        <p:attrNameLst>
                                          <p:attrName>style.visibility</p:attrName>
                                        </p:attrNameLst>
                                      </p:cBhvr>
                                      <p:to>
                                        <p:strVal val="visible"/>
                                      </p:to>
                                    </p:set>
                                    <p:animEffect transition="in" filter="checkerboard(across)">
                                      <p:cBhvr>
                                        <p:cTn id="14" dur="500"/>
                                        <p:tgtEl>
                                          <p:spTgt spid="290826"/>
                                        </p:tgtEl>
                                      </p:cBhvr>
                                    </p:animEffect>
                                  </p:childTnLst>
                                </p:cTn>
                              </p:par>
                              <p:par>
                                <p:cTn id="15" presetID="3" presetClass="entr" presetSubtype="10" fill="hold" nodeType="withEffect">
                                  <p:stCondLst>
                                    <p:cond delay="0"/>
                                  </p:stCondLst>
                                  <p:childTnLst>
                                    <p:set>
                                      <p:cBhvr>
                                        <p:cTn id="16" dur="1" fill="hold">
                                          <p:stCondLst>
                                            <p:cond delay="0"/>
                                          </p:stCondLst>
                                        </p:cTn>
                                        <p:tgtEl>
                                          <p:spTgt spid="290828"/>
                                        </p:tgtEl>
                                        <p:attrNameLst>
                                          <p:attrName>style.visibility</p:attrName>
                                        </p:attrNameLst>
                                      </p:cBhvr>
                                      <p:to>
                                        <p:strVal val="visible"/>
                                      </p:to>
                                    </p:set>
                                    <p:animEffect transition="in" filter="blinds(horizontal)">
                                      <p:cBhvr>
                                        <p:cTn id="17" dur="500"/>
                                        <p:tgtEl>
                                          <p:spTgt spid="290828"/>
                                        </p:tgtEl>
                                      </p:cBhvr>
                                    </p:animEffect>
                                  </p:childTnLst>
                                </p:cTn>
                              </p:par>
                            </p:childTnLst>
                          </p:cTn>
                        </p:par>
                        <p:par>
                          <p:cTn id="18" fill="hold">
                            <p:stCondLst>
                              <p:cond delay="1000"/>
                            </p:stCondLst>
                            <p:childTnLst>
                              <p:par>
                                <p:cTn id="19" presetID="9" presetClass="entr" presetSubtype="0" fill="hold" grpId="0" nodeType="afterEffect">
                                  <p:stCondLst>
                                    <p:cond delay="500"/>
                                  </p:stCondLst>
                                  <p:childTnLst>
                                    <p:set>
                                      <p:cBhvr>
                                        <p:cTn id="20" dur="1" fill="hold">
                                          <p:stCondLst>
                                            <p:cond delay="0"/>
                                          </p:stCondLst>
                                        </p:cTn>
                                        <p:tgtEl>
                                          <p:spTgt spid="290819">
                                            <p:txEl>
                                              <p:pRg st="2" end="2"/>
                                            </p:txEl>
                                          </p:spTgt>
                                        </p:tgtEl>
                                        <p:attrNameLst>
                                          <p:attrName>style.visibility</p:attrName>
                                        </p:attrNameLst>
                                      </p:cBhvr>
                                      <p:to>
                                        <p:strVal val="visible"/>
                                      </p:to>
                                    </p:set>
                                    <p:animEffect transition="in" filter="dissolve">
                                      <p:cBhvr>
                                        <p:cTn id="21" dur="500"/>
                                        <p:tgtEl>
                                          <p:spTgt spid="290819">
                                            <p:txEl>
                                              <p:pRg st="2" end="2"/>
                                            </p:txEl>
                                          </p:spTgt>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90824"/>
                                        </p:tgtEl>
                                        <p:attrNameLst>
                                          <p:attrName>style.visibility</p:attrName>
                                        </p:attrNameLst>
                                      </p:cBhvr>
                                      <p:to>
                                        <p:strVal val="visible"/>
                                      </p:to>
                                    </p:set>
                                    <p:animEffect transition="in" filter="fade">
                                      <p:cBhvr>
                                        <p:cTn id="25" dur="1000"/>
                                        <p:tgtEl>
                                          <p:spTgt spid="290824"/>
                                        </p:tgtEl>
                                      </p:cBhvr>
                                    </p:animEffect>
                                    <p:anim calcmode="lin" valueType="num">
                                      <p:cBhvr>
                                        <p:cTn id="26" dur="1000" fill="hold"/>
                                        <p:tgtEl>
                                          <p:spTgt spid="290824"/>
                                        </p:tgtEl>
                                        <p:attrNameLst>
                                          <p:attrName>ppt_x</p:attrName>
                                        </p:attrNameLst>
                                      </p:cBhvr>
                                      <p:tavLst>
                                        <p:tav tm="0">
                                          <p:val>
                                            <p:strVal val="#ppt_x"/>
                                          </p:val>
                                        </p:tav>
                                        <p:tav tm="100000">
                                          <p:val>
                                            <p:strVal val="#ppt_x"/>
                                          </p:val>
                                        </p:tav>
                                      </p:tavLst>
                                    </p:anim>
                                    <p:anim calcmode="lin" valueType="num">
                                      <p:cBhvr>
                                        <p:cTn id="27" dur="1000" fill="hold"/>
                                        <p:tgtEl>
                                          <p:spTgt spid="2908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57200"/>
            <a:ext cx="8229600" cy="1139825"/>
          </a:xfrm>
        </p:spPr>
        <p:txBody>
          <a:bodyPr/>
          <a:lstStyle/>
          <a:p>
            <a:r>
              <a:rPr lang="en-US" sz="4000"/>
              <a:t>Video Magnifiers</a:t>
            </a:r>
            <a:br>
              <a:rPr lang="en-US" sz="4000"/>
            </a:br>
            <a:r>
              <a:rPr lang="en-US" sz="4600">
                <a:solidFill>
                  <a:srgbClr val="FF6F17"/>
                </a:solidFill>
              </a:rPr>
              <a:t>Portable models with hand held cameras</a:t>
            </a:r>
          </a:p>
        </p:txBody>
      </p:sp>
      <p:sp>
        <p:nvSpPr>
          <p:cNvPr id="8195" name="Rectangle 3"/>
          <p:cNvSpPr>
            <a:spLocks noGrp="1" noChangeArrowheads="1"/>
          </p:cNvSpPr>
          <p:nvPr>
            <p:ph type="body" idx="1"/>
          </p:nvPr>
        </p:nvSpPr>
        <p:spPr>
          <a:xfrm>
            <a:off x="-76200" y="2133600"/>
            <a:ext cx="6324600" cy="1447800"/>
          </a:xfrm>
        </p:spPr>
        <p:txBody>
          <a:bodyPr/>
          <a:lstStyle/>
          <a:p>
            <a:pPr>
              <a:lnSpc>
                <a:spcPct val="80000"/>
              </a:lnSpc>
            </a:pPr>
            <a:r>
              <a:rPr lang="en-US"/>
              <a:t>Disadvantages</a:t>
            </a:r>
          </a:p>
          <a:p>
            <a:pPr lvl="1">
              <a:lnSpc>
                <a:spcPct val="80000"/>
              </a:lnSpc>
            </a:pPr>
            <a:r>
              <a:rPr lang="en-US"/>
              <a:t>Manipulating the camera</a:t>
            </a:r>
          </a:p>
          <a:p>
            <a:pPr lvl="1">
              <a:lnSpc>
                <a:spcPct val="80000"/>
              </a:lnSpc>
            </a:pPr>
            <a:r>
              <a:rPr lang="en-US"/>
              <a:t>Some require external monitor </a:t>
            </a:r>
          </a:p>
        </p:txBody>
      </p:sp>
      <p:pic>
        <p:nvPicPr>
          <p:cNvPr id="8202" name="Picture 10" descr="Photograph of the Max camera and accessories from Enhanced Vision. These portable magnifiers will magnify from 16X to 28X on a 20 inch TV.">
            <a:hlinkClick r:id="rId4" tooltip="Click for Larger Image"/>
          </p:cNvPr>
          <p:cNvPicPr>
            <a:picLocks noChangeAspect="1" noChangeArrowheads="1"/>
          </p:cNvPicPr>
          <p:nvPr/>
        </p:nvPicPr>
        <p:blipFill>
          <a:blip r:embed="rId5"/>
          <a:srcRect/>
          <a:stretch>
            <a:fillRect/>
          </a:stretch>
        </p:blipFill>
        <p:spPr bwMode="auto">
          <a:xfrm>
            <a:off x="152400" y="4022725"/>
            <a:ext cx="2895600" cy="2606675"/>
          </a:xfrm>
          <a:prstGeom prst="rect">
            <a:avLst/>
          </a:prstGeom>
          <a:noFill/>
        </p:spPr>
      </p:pic>
      <p:pic>
        <p:nvPicPr>
          <p:cNvPr id="8204" name="Picture 12" descr="Photograph of the Max camera connected to a TV from Enhanced Vision.">
            <a:hlinkClick r:id="rId6" tooltip="Click for Larger Image"/>
          </p:cNvPr>
          <p:cNvPicPr>
            <a:picLocks noChangeAspect="1" noChangeArrowheads="1"/>
          </p:cNvPicPr>
          <p:nvPr/>
        </p:nvPicPr>
        <p:blipFill>
          <a:blip r:embed="rId7"/>
          <a:srcRect/>
          <a:stretch>
            <a:fillRect/>
          </a:stretch>
        </p:blipFill>
        <p:spPr bwMode="auto">
          <a:xfrm>
            <a:off x="3276600" y="3930650"/>
            <a:ext cx="2895600" cy="2774950"/>
          </a:xfrm>
          <a:prstGeom prst="rect">
            <a:avLst/>
          </a:prstGeom>
          <a:noFill/>
        </p:spPr>
      </p:pic>
      <p:pic>
        <p:nvPicPr>
          <p:cNvPr id="8209" name="Picture 17" descr="Photograph of a full color and positive black and white viewing. Magnifies from 14X to 49X on a 20&quot; monitor">
            <a:hlinkClick r:id="rId8" tooltip="Click for Larger Image"/>
          </p:cNvPr>
          <p:cNvPicPr>
            <a:picLocks noChangeAspect="1" noChangeArrowheads="1"/>
          </p:cNvPicPr>
          <p:nvPr/>
        </p:nvPicPr>
        <p:blipFill>
          <a:blip r:embed="rId9"/>
          <a:srcRect/>
          <a:stretch>
            <a:fillRect/>
          </a:stretch>
        </p:blipFill>
        <p:spPr bwMode="auto">
          <a:xfrm>
            <a:off x="6324600" y="2057400"/>
            <a:ext cx="2819400" cy="28194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Effect transition="in" filter="dissolve">
                                      <p:cBhvr>
                                        <p:cTn id="11" dur="500"/>
                                        <p:tgtEl>
                                          <p:spTgt spid="8195">
                                            <p:txEl>
                                              <p:pRg st="1" end="1"/>
                                            </p:txEl>
                                          </p:spTgt>
                                        </p:tgtEl>
                                      </p:cBhvr>
                                    </p:animEffect>
                                  </p:childTnLst>
                                </p:cTn>
                              </p:par>
                            </p:childTnLst>
                          </p:cTn>
                        </p:par>
                        <p:par>
                          <p:cTn id="12" fill="hold">
                            <p:stCondLst>
                              <p:cond delay="1000"/>
                            </p:stCondLst>
                            <p:childTnLst>
                              <p:par>
                                <p:cTn id="13" presetID="52" presetClass="entr" presetSubtype="0" fill="hold" nodeType="afterEffect">
                                  <p:stCondLst>
                                    <p:cond delay="0"/>
                                  </p:stCondLst>
                                  <p:childTnLst>
                                    <p:set>
                                      <p:cBhvr>
                                        <p:cTn id="14" dur="1" fill="hold">
                                          <p:stCondLst>
                                            <p:cond delay="0"/>
                                          </p:stCondLst>
                                        </p:cTn>
                                        <p:tgtEl>
                                          <p:spTgt spid="8202"/>
                                        </p:tgtEl>
                                        <p:attrNameLst>
                                          <p:attrName>style.visibility</p:attrName>
                                        </p:attrNameLst>
                                      </p:cBhvr>
                                      <p:to>
                                        <p:strVal val="visible"/>
                                      </p:to>
                                    </p:set>
                                    <p:animScale>
                                      <p:cBhvr>
                                        <p:cTn id="15" dur="1000" decel="50000" fill="hold">
                                          <p:stCondLst>
                                            <p:cond delay="0"/>
                                          </p:stCondLst>
                                        </p:cTn>
                                        <p:tgtEl>
                                          <p:spTgt spid="82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8202"/>
                                        </p:tgtEl>
                                        <p:attrNameLst>
                                          <p:attrName>ppt_x</p:attrName>
                                          <p:attrName>ppt_y</p:attrName>
                                        </p:attrNameLst>
                                      </p:cBhvr>
                                    </p:animMotion>
                                    <p:animEffect transition="in" filter="fade">
                                      <p:cBhvr>
                                        <p:cTn id="17" dur="1000"/>
                                        <p:tgtEl>
                                          <p:spTgt spid="8202"/>
                                        </p:tgtEl>
                                      </p:cBhvr>
                                    </p:animEffect>
                                  </p:childTnLst>
                                </p:cTn>
                              </p:par>
                            </p:childTnLst>
                          </p:cTn>
                        </p:par>
                        <p:par>
                          <p:cTn id="18" fill="hold">
                            <p:stCondLst>
                              <p:cond delay="2000"/>
                            </p:stCondLst>
                            <p:childTnLst>
                              <p:par>
                                <p:cTn id="19" presetID="49" presetClass="entr" presetSubtype="0" decel="100000" fill="hold" nodeType="afterEffect">
                                  <p:stCondLst>
                                    <p:cond delay="0"/>
                                  </p:stCondLst>
                                  <p:childTnLst>
                                    <p:set>
                                      <p:cBhvr>
                                        <p:cTn id="20" dur="1" fill="hold">
                                          <p:stCondLst>
                                            <p:cond delay="0"/>
                                          </p:stCondLst>
                                        </p:cTn>
                                        <p:tgtEl>
                                          <p:spTgt spid="8209"/>
                                        </p:tgtEl>
                                        <p:attrNameLst>
                                          <p:attrName>style.visibility</p:attrName>
                                        </p:attrNameLst>
                                      </p:cBhvr>
                                      <p:to>
                                        <p:strVal val="visible"/>
                                      </p:to>
                                    </p:set>
                                    <p:anim calcmode="lin" valueType="num">
                                      <p:cBhvr>
                                        <p:cTn id="21" dur="500" fill="hold"/>
                                        <p:tgtEl>
                                          <p:spTgt spid="8209"/>
                                        </p:tgtEl>
                                        <p:attrNameLst>
                                          <p:attrName>ppt_w</p:attrName>
                                        </p:attrNameLst>
                                      </p:cBhvr>
                                      <p:tavLst>
                                        <p:tav tm="0">
                                          <p:val>
                                            <p:fltVal val="0"/>
                                          </p:val>
                                        </p:tav>
                                        <p:tav tm="100000">
                                          <p:val>
                                            <p:strVal val="#ppt_w"/>
                                          </p:val>
                                        </p:tav>
                                      </p:tavLst>
                                    </p:anim>
                                    <p:anim calcmode="lin" valueType="num">
                                      <p:cBhvr>
                                        <p:cTn id="22" dur="500" fill="hold"/>
                                        <p:tgtEl>
                                          <p:spTgt spid="8209"/>
                                        </p:tgtEl>
                                        <p:attrNameLst>
                                          <p:attrName>ppt_h</p:attrName>
                                        </p:attrNameLst>
                                      </p:cBhvr>
                                      <p:tavLst>
                                        <p:tav tm="0">
                                          <p:val>
                                            <p:fltVal val="0"/>
                                          </p:val>
                                        </p:tav>
                                        <p:tav tm="100000">
                                          <p:val>
                                            <p:strVal val="#ppt_h"/>
                                          </p:val>
                                        </p:tav>
                                      </p:tavLst>
                                    </p:anim>
                                    <p:anim calcmode="lin" valueType="num">
                                      <p:cBhvr>
                                        <p:cTn id="23" dur="500" fill="hold"/>
                                        <p:tgtEl>
                                          <p:spTgt spid="8209"/>
                                        </p:tgtEl>
                                        <p:attrNameLst>
                                          <p:attrName>style.rotation</p:attrName>
                                        </p:attrNameLst>
                                      </p:cBhvr>
                                      <p:tavLst>
                                        <p:tav tm="0">
                                          <p:val>
                                            <p:fltVal val="360"/>
                                          </p:val>
                                        </p:tav>
                                        <p:tav tm="100000">
                                          <p:val>
                                            <p:fltVal val="0"/>
                                          </p:val>
                                        </p:tav>
                                      </p:tavLst>
                                    </p:anim>
                                    <p:animEffect transition="in" filter="fade">
                                      <p:cBhvr>
                                        <p:cTn id="24" dur="500"/>
                                        <p:tgtEl>
                                          <p:spTgt spid="8209"/>
                                        </p:tgtEl>
                                      </p:cBhvr>
                                    </p:animEffect>
                                  </p:childTnLst>
                                </p:cTn>
                              </p:par>
                            </p:childTnLst>
                          </p:cTn>
                        </p:par>
                        <p:par>
                          <p:cTn id="25" fill="hold">
                            <p:stCondLst>
                              <p:cond delay="2500"/>
                            </p:stCondLst>
                            <p:childTnLst>
                              <p:par>
                                <p:cTn id="26" presetID="9" presetClass="entr" presetSubtype="0" fill="hold" grpId="0" nodeType="after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Effect transition="in" filter="dissolve">
                                      <p:cBhvr>
                                        <p:cTn id="28" dur="500"/>
                                        <p:tgtEl>
                                          <p:spTgt spid="8195">
                                            <p:txEl>
                                              <p:pRg st="2" end="2"/>
                                            </p:txEl>
                                          </p:spTgt>
                                        </p:tgtEl>
                                      </p:cBhvr>
                                    </p:animEffect>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8204"/>
                                        </p:tgtEl>
                                        <p:attrNameLst>
                                          <p:attrName>style.visibility</p:attrName>
                                        </p:attrNameLst>
                                      </p:cBhvr>
                                      <p:to>
                                        <p:strVal val="visible"/>
                                      </p:to>
                                    </p:set>
                                    <p:animScale>
                                      <p:cBhvr>
                                        <p:cTn id="32" dur="1000" decel="50000" fill="hold">
                                          <p:stCondLst>
                                            <p:cond delay="0"/>
                                          </p:stCondLst>
                                        </p:cTn>
                                        <p:tgtEl>
                                          <p:spTgt spid="820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8204"/>
                                        </p:tgtEl>
                                        <p:attrNameLst>
                                          <p:attrName>ppt_x</p:attrName>
                                          <p:attrName>ppt_y</p:attrName>
                                        </p:attrNameLst>
                                      </p:cBhvr>
                                    </p:animMotion>
                                    <p:animEffect transition="in" filter="fade">
                                      <p:cBhvr>
                                        <p:cTn id="34" dur="10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457200"/>
            <a:ext cx="8229600" cy="1139825"/>
          </a:xfrm>
        </p:spPr>
        <p:txBody>
          <a:bodyPr/>
          <a:lstStyle/>
          <a:p>
            <a:r>
              <a:rPr lang="en-US" sz="4000"/>
              <a:t>Video Magnifiers</a:t>
            </a:r>
            <a:br>
              <a:rPr lang="en-US" sz="4000"/>
            </a:br>
            <a:r>
              <a:rPr lang="en-US" sz="4600">
                <a:solidFill>
                  <a:srgbClr val="FF6F17"/>
                </a:solidFill>
              </a:rPr>
              <a:t>Portable models with hand held cameras</a:t>
            </a:r>
          </a:p>
        </p:txBody>
      </p:sp>
      <p:sp>
        <p:nvSpPr>
          <p:cNvPr id="9219" name="Rectangle 3"/>
          <p:cNvSpPr>
            <a:spLocks noGrp="1" noChangeArrowheads="1"/>
          </p:cNvSpPr>
          <p:nvPr>
            <p:ph type="body" idx="1"/>
          </p:nvPr>
        </p:nvSpPr>
        <p:spPr>
          <a:xfrm>
            <a:off x="838200" y="2057400"/>
            <a:ext cx="7772400" cy="1447800"/>
          </a:xfrm>
        </p:spPr>
        <p:txBody>
          <a:bodyPr/>
          <a:lstStyle/>
          <a:p>
            <a:r>
              <a:rPr lang="en-US"/>
              <a:t>Disadvantage</a:t>
            </a:r>
          </a:p>
          <a:p>
            <a:pPr lvl="1"/>
            <a:r>
              <a:rPr lang="en-US"/>
              <a:t>Difficulty handwriting</a:t>
            </a:r>
          </a:p>
        </p:txBody>
      </p:sp>
      <p:pic>
        <p:nvPicPr>
          <p:cNvPr id="9224" name="Picture 8" descr="Photograph of the Fusion portable video magnifier from Freedom Vision in configuration with camera used separately like a mouse"/>
          <p:cNvPicPr>
            <a:picLocks noChangeAspect="1" noChangeArrowheads="1"/>
          </p:cNvPicPr>
          <p:nvPr/>
        </p:nvPicPr>
        <p:blipFill>
          <a:blip r:embed="rId4"/>
          <a:srcRect/>
          <a:stretch>
            <a:fillRect/>
          </a:stretch>
        </p:blipFill>
        <p:spPr bwMode="auto">
          <a:xfrm>
            <a:off x="152400" y="3335338"/>
            <a:ext cx="2667000" cy="1998662"/>
          </a:xfrm>
          <a:prstGeom prst="rect">
            <a:avLst/>
          </a:prstGeom>
          <a:noFill/>
        </p:spPr>
      </p:pic>
      <p:pic>
        <p:nvPicPr>
          <p:cNvPr id="9227" name="Picture 11" descr="Photograph of the Assist Vision Slider - Portable Video Reader Magnification System w/ Extendable Camera Wand from Assist Vision.."/>
          <p:cNvPicPr>
            <a:picLocks noChangeAspect="1" noChangeArrowheads="1"/>
          </p:cNvPicPr>
          <p:nvPr/>
        </p:nvPicPr>
        <p:blipFill>
          <a:blip r:embed="rId5"/>
          <a:srcRect/>
          <a:stretch>
            <a:fillRect/>
          </a:stretch>
        </p:blipFill>
        <p:spPr bwMode="auto">
          <a:xfrm>
            <a:off x="6553200" y="2133600"/>
            <a:ext cx="2590800" cy="2011363"/>
          </a:xfrm>
          <a:prstGeom prst="rect">
            <a:avLst/>
          </a:prstGeom>
          <a:noFill/>
        </p:spPr>
      </p:pic>
      <p:pic>
        <p:nvPicPr>
          <p:cNvPr id="9228" name="Picture 12" descr="Photograph of the Assist Vision Slider - Portable Video Reader Magnification System w/ Extendable Camera Wand mounted on device from Assist Vision, www.assistvision.com."/>
          <p:cNvPicPr>
            <a:picLocks noChangeAspect="1" noChangeArrowheads="1"/>
          </p:cNvPicPr>
          <p:nvPr/>
        </p:nvPicPr>
        <p:blipFill>
          <a:blip r:embed="rId6"/>
          <a:srcRect/>
          <a:stretch>
            <a:fillRect/>
          </a:stretch>
        </p:blipFill>
        <p:spPr bwMode="auto">
          <a:xfrm>
            <a:off x="6934200" y="4664075"/>
            <a:ext cx="2209800" cy="2193925"/>
          </a:xfrm>
          <a:prstGeom prst="rect">
            <a:avLst/>
          </a:prstGeom>
          <a:noFill/>
        </p:spPr>
      </p:pic>
      <p:pic>
        <p:nvPicPr>
          <p:cNvPr id="9220" name="Picture 4" descr="Photograph of the Fusion portable video magnifier from Freedom Vision in the &quot;single-unit&quot; configuration with camera secured to unit"/>
          <p:cNvPicPr>
            <a:picLocks noChangeAspect="1" noChangeArrowheads="1"/>
          </p:cNvPicPr>
          <p:nvPr/>
        </p:nvPicPr>
        <p:blipFill>
          <a:blip r:embed="rId7"/>
          <a:srcRect/>
          <a:stretch>
            <a:fillRect/>
          </a:stretch>
        </p:blipFill>
        <p:spPr bwMode="auto">
          <a:xfrm>
            <a:off x="1819275" y="4881563"/>
            <a:ext cx="2600325" cy="1976437"/>
          </a:xfrm>
          <a:prstGeom prst="rect">
            <a:avLst/>
          </a:prstGeom>
          <a:noFill/>
        </p:spPr>
      </p:pic>
      <p:pic>
        <p:nvPicPr>
          <p:cNvPr id="9230" name="Picture 14" descr="Photograph of the Rio from Clarity">
            <a:hlinkClick r:id="rId8" tooltip="Rio"/>
          </p:cNvPr>
          <p:cNvPicPr>
            <a:picLocks noChangeAspect="1" noChangeArrowheads="1"/>
          </p:cNvPicPr>
          <p:nvPr/>
        </p:nvPicPr>
        <p:blipFill>
          <a:blip r:embed="rId9"/>
          <a:srcRect/>
          <a:stretch>
            <a:fillRect/>
          </a:stretch>
        </p:blipFill>
        <p:spPr bwMode="auto">
          <a:xfrm>
            <a:off x="3886200" y="3208338"/>
            <a:ext cx="2895600" cy="2049462"/>
          </a:xfrm>
          <a:prstGeom prst="rect">
            <a:avLst/>
          </a:prstGeom>
          <a:solidFill>
            <a:schemeClr val="tx1"/>
          </a:solid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dissolve">
                                      <p:cBhvr>
                                        <p:cTn id="11" dur="500"/>
                                        <p:tgtEl>
                                          <p:spTgt spid="9219">
                                            <p:txEl>
                                              <p:pRg st="1" end="1"/>
                                            </p:txEl>
                                          </p:spTgt>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9224"/>
                                        </p:tgtEl>
                                        <p:attrNameLst>
                                          <p:attrName>style.visibility</p:attrName>
                                        </p:attrNameLst>
                                      </p:cBhvr>
                                      <p:to>
                                        <p:strVal val="visible"/>
                                      </p:to>
                                    </p:set>
                                    <p:animEffect transition="in" filter="circle(in)">
                                      <p:cBhvr>
                                        <p:cTn id="15" dur="2000"/>
                                        <p:tgtEl>
                                          <p:spTgt spid="9224"/>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9220"/>
                                        </p:tgtEl>
                                        <p:attrNameLst>
                                          <p:attrName>style.visibility</p:attrName>
                                        </p:attrNameLst>
                                      </p:cBhvr>
                                      <p:to>
                                        <p:strVal val="visible"/>
                                      </p:to>
                                    </p:set>
                                    <p:animEffect transition="in" filter="circle(out)">
                                      <p:cBhvr>
                                        <p:cTn id="19" dur="1000"/>
                                        <p:tgtEl>
                                          <p:spTgt spid="9220"/>
                                        </p:tgtEl>
                                      </p:cBhvr>
                                    </p:animEffect>
                                  </p:childTnLst>
                                </p:cTn>
                              </p:par>
                            </p:childTnLst>
                          </p:cTn>
                        </p:par>
                        <p:par>
                          <p:cTn id="20" fill="hold">
                            <p:stCondLst>
                              <p:cond delay="4000"/>
                            </p:stCondLst>
                            <p:childTnLst>
                              <p:par>
                                <p:cTn id="21" presetID="14" presetClass="entr" presetSubtype="10" fill="hold" nodeType="afterEffect">
                                  <p:stCondLst>
                                    <p:cond delay="0"/>
                                  </p:stCondLst>
                                  <p:childTnLst>
                                    <p:set>
                                      <p:cBhvr>
                                        <p:cTn id="22" dur="1" fill="hold">
                                          <p:stCondLst>
                                            <p:cond delay="0"/>
                                          </p:stCondLst>
                                        </p:cTn>
                                        <p:tgtEl>
                                          <p:spTgt spid="9230"/>
                                        </p:tgtEl>
                                        <p:attrNameLst>
                                          <p:attrName>style.visibility</p:attrName>
                                        </p:attrNameLst>
                                      </p:cBhvr>
                                      <p:to>
                                        <p:strVal val="visible"/>
                                      </p:to>
                                    </p:set>
                                    <p:animEffect transition="in" filter="randombar(horizontal)">
                                      <p:cBhvr>
                                        <p:cTn id="23"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76200" y="457200"/>
            <a:ext cx="9067800" cy="1139825"/>
          </a:xfrm>
        </p:spPr>
        <p:txBody>
          <a:bodyPr/>
          <a:lstStyle/>
          <a:p>
            <a:r>
              <a:rPr lang="en-US" sz="4000"/>
              <a:t>Video Magnifiers</a:t>
            </a:r>
            <a:br>
              <a:rPr lang="en-US" sz="4000"/>
            </a:br>
            <a:r>
              <a:rPr lang="en-US" sz="4600">
                <a:solidFill>
                  <a:srgbClr val="FF6F17"/>
                </a:solidFill>
              </a:rPr>
              <a:t>Electronic pocket models</a:t>
            </a:r>
          </a:p>
        </p:txBody>
      </p:sp>
      <p:sp>
        <p:nvSpPr>
          <p:cNvPr id="139267" name="Rectangle 3"/>
          <p:cNvSpPr>
            <a:spLocks noGrp="1" noChangeArrowheads="1"/>
          </p:cNvSpPr>
          <p:nvPr>
            <p:ph type="body" idx="1"/>
          </p:nvPr>
        </p:nvSpPr>
        <p:spPr>
          <a:xfrm>
            <a:off x="76200" y="1676400"/>
            <a:ext cx="7772400" cy="1905000"/>
          </a:xfrm>
        </p:spPr>
        <p:txBody>
          <a:bodyPr/>
          <a:lstStyle/>
          <a:p>
            <a:r>
              <a:rPr lang="en-US" sz="3600"/>
              <a:t>Large</a:t>
            </a:r>
          </a:p>
          <a:p>
            <a:pPr lvl="1"/>
            <a:r>
              <a:rPr lang="en-US" sz="3000"/>
              <a:t>Medium</a:t>
            </a:r>
          </a:p>
          <a:p>
            <a:pPr lvl="2"/>
            <a:r>
              <a:rPr lang="en-US"/>
              <a:t>Small</a:t>
            </a:r>
          </a:p>
        </p:txBody>
      </p:sp>
      <p:pic>
        <p:nvPicPr>
          <p:cNvPr id="139269" name="Picture 5" descr="Photograph of a woman using the Traveler from Optelec to read text&#10;"/>
          <p:cNvPicPr>
            <a:picLocks noChangeAspect="1" noChangeArrowheads="1"/>
          </p:cNvPicPr>
          <p:nvPr/>
        </p:nvPicPr>
        <p:blipFill>
          <a:blip r:embed="rId4"/>
          <a:srcRect/>
          <a:stretch>
            <a:fillRect/>
          </a:stretch>
        </p:blipFill>
        <p:spPr bwMode="auto">
          <a:xfrm>
            <a:off x="152400" y="3657600"/>
            <a:ext cx="3962400" cy="3027363"/>
          </a:xfrm>
          <a:prstGeom prst="rect">
            <a:avLst/>
          </a:prstGeom>
          <a:noFill/>
        </p:spPr>
      </p:pic>
      <p:pic>
        <p:nvPicPr>
          <p:cNvPr id="139275" name="Picture 11" descr="Photograph of the Quicklook pocket model video magnifier from Freedom Vision."/>
          <p:cNvPicPr>
            <a:picLocks noChangeAspect="1" noChangeArrowheads="1"/>
          </p:cNvPicPr>
          <p:nvPr/>
        </p:nvPicPr>
        <p:blipFill>
          <a:blip r:embed="rId5"/>
          <a:srcRect/>
          <a:stretch>
            <a:fillRect/>
          </a:stretch>
        </p:blipFill>
        <p:spPr bwMode="auto">
          <a:xfrm>
            <a:off x="4648200" y="3962400"/>
            <a:ext cx="3733800" cy="2841625"/>
          </a:xfrm>
          <a:prstGeom prst="rect">
            <a:avLst/>
          </a:prstGeom>
          <a:noFill/>
        </p:spPr>
      </p:pic>
      <p:pic>
        <p:nvPicPr>
          <p:cNvPr id="139277" name="Picture 13" descr="Photograph of a woman using the SmartView Nano from HumanWare"/>
          <p:cNvPicPr>
            <a:picLocks noChangeAspect="1" noChangeArrowheads="1"/>
          </p:cNvPicPr>
          <p:nvPr/>
        </p:nvPicPr>
        <p:blipFill>
          <a:blip r:embed="rId6"/>
          <a:srcRect/>
          <a:stretch>
            <a:fillRect/>
          </a:stretch>
        </p:blipFill>
        <p:spPr bwMode="auto">
          <a:xfrm>
            <a:off x="5410200" y="1724025"/>
            <a:ext cx="3505200" cy="216217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childTnLst>
                                </p:cTn>
                              </p:par>
                              <p:par>
                                <p:cTn id="7" presetID="13" presetClass="entr" presetSubtype="32" fill="hold" nodeType="withEffect">
                                  <p:stCondLst>
                                    <p:cond delay="0"/>
                                  </p:stCondLst>
                                  <p:childTnLst>
                                    <p:set>
                                      <p:cBhvr>
                                        <p:cTn id="8" dur="1" fill="hold">
                                          <p:stCondLst>
                                            <p:cond delay="0"/>
                                          </p:stCondLst>
                                        </p:cTn>
                                        <p:tgtEl>
                                          <p:spTgt spid="139269"/>
                                        </p:tgtEl>
                                        <p:attrNameLst>
                                          <p:attrName>style.visibility</p:attrName>
                                        </p:attrNameLst>
                                      </p:cBhvr>
                                      <p:to>
                                        <p:strVal val="visible"/>
                                      </p:to>
                                    </p:set>
                                    <p:animEffect transition="in" filter="plus(out)">
                                      <p:cBhvr>
                                        <p:cTn id="9" dur="1000"/>
                                        <p:tgtEl>
                                          <p:spTgt spid="139269"/>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39267">
                                            <p:txEl>
                                              <p:pRg st="1" end="1"/>
                                            </p:txEl>
                                          </p:spTgt>
                                        </p:tgtEl>
                                        <p:attrNameLst>
                                          <p:attrName>style.visibility</p:attrName>
                                        </p:attrNameLst>
                                      </p:cBhvr>
                                      <p:to>
                                        <p:strVal val="visible"/>
                                      </p:to>
                                    </p:set>
                                  </p:childTnLst>
                                </p:cTn>
                              </p:par>
                              <p:par>
                                <p:cTn id="13" presetID="20" presetClass="entr" presetSubtype="0" fill="hold" nodeType="withEffect">
                                  <p:stCondLst>
                                    <p:cond delay="0"/>
                                  </p:stCondLst>
                                  <p:childTnLst>
                                    <p:set>
                                      <p:cBhvr>
                                        <p:cTn id="14" dur="1" fill="hold">
                                          <p:stCondLst>
                                            <p:cond delay="0"/>
                                          </p:stCondLst>
                                        </p:cTn>
                                        <p:tgtEl>
                                          <p:spTgt spid="139275"/>
                                        </p:tgtEl>
                                        <p:attrNameLst>
                                          <p:attrName>style.visibility</p:attrName>
                                        </p:attrNameLst>
                                      </p:cBhvr>
                                      <p:to>
                                        <p:strVal val="visible"/>
                                      </p:to>
                                    </p:set>
                                    <p:animEffect transition="in" filter="wedge">
                                      <p:cBhvr>
                                        <p:cTn id="15" dur="1000"/>
                                        <p:tgtEl>
                                          <p:spTgt spid="139275"/>
                                        </p:tgtEl>
                                      </p:cBhvr>
                                    </p:animEffec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9267">
                                            <p:txEl>
                                              <p:pRg st="2" end="2"/>
                                            </p:txEl>
                                          </p:spTgt>
                                        </p:tgtEl>
                                        <p:attrNameLst>
                                          <p:attrName>style.visibility</p:attrName>
                                        </p:attrNameLst>
                                      </p:cBhvr>
                                      <p:to>
                                        <p:strVal val="visible"/>
                                      </p:to>
                                    </p:set>
                                  </p:childTnLst>
                                </p:cTn>
                              </p:par>
                            </p:childTnLst>
                          </p:cTn>
                        </p:par>
                        <p:par>
                          <p:cTn id="19" fill="hold">
                            <p:stCondLst>
                              <p:cond delay="2000"/>
                            </p:stCondLst>
                            <p:childTnLst>
                              <p:par>
                                <p:cTn id="20" presetID="3" presetClass="entr" presetSubtype="10" fill="hold" nodeType="afterEffect">
                                  <p:stCondLst>
                                    <p:cond delay="0"/>
                                  </p:stCondLst>
                                  <p:childTnLst>
                                    <p:set>
                                      <p:cBhvr>
                                        <p:cTn id="21" dur="1" fill="hold">
                                          <p:stCondLst>
                                            <p:cond delay="0"/>
                                          </p:stCondLst>
                                        </p:cTn>
                                        <p:tgtEl>
                                          <p:spTgt spid="139277"/>
                                        </p:tgtEl>
                                        <p:attrNameLst>
                                          <p:attrName>style.visibility</p:attrName>
                                        </p:attrNameLst>
                                      </p:cBhvr>
                                      <p:to>
                                        <p:strVal val="visible"/>
                                      </p:to>
                                    </p:set>
                                    <p:animEffect transition="in" filter="blinds(horizontal)">
                                      <p:cBhvr>
                                        <p:cTn id="22" dur="1000"/>
                                        <p:tgtEl>
                                          <p:spTgt spid="139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5575"/>
            <a:ext cx="8229600" cy="1139825"/>
          </a:xfrm>
        </p:spPr>
        <p:txBody>
          <a:bodyPr/>
          <a:lstStyle/>
          <a:p>
            <a:r>
              <a:rPr lang="en-US" sz="4000"/>
              <a:t>Video Magnifiers</a:t>
            </a:r>
            <a:br>
              <a:rPr lang="en-US" sz="4000"/>
            </a:br>
            <a:r>
              <a:rPr lang="en-US" sz="4000">
                <a:solidFill>
                  <a:srgbClr val="FF6F17"/>
                </a:solidFill>
              </a:rPr>
              <a:t>Electronic pocket models</a:t>
            </a:r>
          </a:p>
        </p:txBody>
      </p:sp>
      <p:sp>
        <p:nvSpPr>
          <p:cNvPr id="10243" name="Rectangle 3"/>
          <p:cNvSpPr>
            <a:spLocks noGrp="1" noChangeArrowheads="1"/>
          </p:cNvSpPr>
          <p:nvPr>
            <p:ph type="body" idx="1"/>
          </p:nvPr>
        </p:nvSpPr>
        <p:spPr>
          <a:xfrm>
            <a:off x="152400" y="1371600"/>
            <a:ext cx="6477000" cy="1676400"/>
          </a:xfrm>
        </p:spPr>
        <p:txBody>
          <a:bodyPr/>
          <a:lstStyle/>
          <a:p>
            <a:r>
              <a:rPr lang="en-US"/>
              <a:t>Large</a:t>
            </a:r>
          </a:p>
          <a:p>
            <a:pPr lvl="1"/>
            <a:r>
              <a:rPr lang="en-US"/>
              <a:t>Large, angled screen</a:t>
            </a:r>
          </a:p>
          <a:p>
            <a:pPr lvl="1"/>
            <a:r>
              <a:rPr lang="en-US"/>
              <a:t>Writing option ???</a:t>
            </a:r>
          </a:p>
        </p:txBody>
      </p:sp>
      <p:pic>
        <p:nvPicPr>
          <p:cNvPr id="10246" name="Picture 6" descr="Photograph of the Amigo pocket model video magnifier from Enhanced Vision (EVS)">
            <a:hlinkClick r:id="rId4"/>
          </p:cNvPr>
          <p:cNvPicPr>
            <a:picLocks noChangeAspect="1" noChangeArrowheads="1"/>
          </p:cNvPicPr>
          <p:nvPr/>
        </p:nvPicPr>
        <p:blipFill>
          <a:blip r:embed="rId5"/>
          <a:srcRect/>
          <a:stretch>
            <a:fillRect/>
          </a:stretch>
        </p:blipFill>
        <p:spPr bwMode="auto">
          <a:xfrm>
            <a:off x="5562600" y="1524000"/>
            <a:ext cx="3124200" cy="2058988"/>
          </a:xfrm>
          <a:prstGeom prst="rect">
            <a:avLst/>
          </a:prstGeom>
          <a:noFill/>
        </p:spPr>
      </p:pic>
      <p:pic>
        <p:nvPicPr>
          <p:cNvPr id="10261" name="Picture 21" descr="Photograph of the SAPPHIRE magnifying (Freedom Scientific) handwriting and a pill bottle label"/>
          <p:cNvPicPr>
            <a:picLocks noChangeAspect="1" noChangeArrowheads="1"/>
          </p:cNvPicPr>
          <p:nvPr/>
        </p:nvPicPr>
        <p:blipFill>
          <a:blip r:embed="rId6"/>
          <a:srcRect/>
          <a:stretch>
            <a:fillRect/>
          </a:stretch>
        </p:blipFill>
        <p:spPr bwMode="auto">
          <a:xfrm>
            <a:off x="285750" y="3505200"/>
            <a:ext cx="3143250" cy="3200400"/>
          </a:xfrm>
          <a:prstGeom prst="rect">
            <a:avLst/>
          </a:prstGeom>
          <a:noFill/>
        </p:spPr>
      </p:pic>
      <p:pic>
        <p:nvPicPr>
          <p:cNvPr id="10268" name="Picture 28" descr="Photograph of the Clarity Junior from Clarity">
            <a:hlinkClick r:id="rId7" tooltip="Junior"/>
          </p:cNvPr>
          <p:cNvPicPr>
            <a:picLocks noChangeAspect="1" noChangeArrowheads="1"/>
          </p:cNvPicPr>
          <p:nvPr/>
        </p:nvPicPr>
        <p:blipFill>
          <a:blip r:embed="rId8"/>
          <a:srcRect/>
          <a:stretch>
            <a:fillRect/>
          </a:stretch>
        </p:blipFill>
        <p:spPr bwMode="auto">
          <a:xfrm>
            <a:off x="3886200" y="3695700"/>
            <a:ext cx="4114800" cy="3086100"/>
          </a:xfrm>
          <a:prstGeom prst="rect">
            <a:avLst/>
          </a:prstGeom>
          <a:solidFill>
            <a:schemeClr val="tx1"/>
          </a:solid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dissolve">
                                      <p:cBhvr>
                                        <p:cTn id="10" dur="500"/>
                                        <p:tgtEl>
                                          <p:spTgt spid="1024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dissolve">
                                      <p:cBhvr>
                                        <p:cTn id="13" dur="500"/>
                                        <p:tgtEl>
                                          <p:spTgt spid="10243">
                                            <p:txEl>
                                              <p:pRg st="2" end="2"/>
                                            </p:txEl>
                                          </p:spTgt>
                                        </p:tgtEl>
                                      </p:cBhvr>
                                    </p:animEffect>
                                  </p:childTnLst>
                                </p:cTn>
                              </p:par>
                              <p:par>
                                <p:cTn id="14" presetID="53" presetClass="entr" presetSubtype="0" fill="hold" nodeType="withEffect">
                                  <p:stCondLst>
                                    <p:cond delay="0"/>
                                  </p:stCondLst>
                                  <p:childTnLst>
                                    <p:set>
                                      <p:cBhvr>
                                        <p:cTn id="15" dur="1" fill="hold">
                                          <p:stCondLst>
                                            <p:cond delay="0"/>
                                          </p:stCondLst>
                                        </p:cTn>
                                        <p:tgtEl>
                                          <p:spTgt spid="10261"/>
                                        </p:tgtEl>
                                        <p:attrNameLst>
                                          <p:attrName>style.visibility</p:attrName>
                                        </p:attrNameLst>
                                      </p:cBhvr>
                                      <p:to>
                                        <p:strVal val="visible"/>
                                      </p:to>
                                    </p:set>
                                    <p:anim calcmode="lin" valueType="num">
                                      <p:cBhvr>
                                        <p:cTn id="16" dur="500" fill="hold"/>
                                        <p:tgtEl>
                                          <p:spTgt spid="10261"/>
                                        </p:tgtEl>
                                        <p:attrNameLst>
                                          <p:attrName>ppt_w</p:attrName>
                                        </p:attrNameLst>
                                      </p:cBhvr>
                                      <p:tavLst>
                                        <p:tav tm="0">
                                          <p:val>
                                            <p:fltVal val="0"/>
                                          </p:val>
                                        </p:tav>
                                        <p:tav tm="100000">
                                          <p:val>
                                            <p:strVal val="#ppt_w"/>
                                          </p:val>
                                        </p:tav>
                                      </p:tavLst>
                                    </p:anim>
                                    <p:anim calcmode="lin" valueType="num">
                                      <p:cBhvr>
                                        <p:cTn id="17" dur="500" fill="hold"/>
                                        <p:tgtEl>
                                          <p:spTgt spid="10261"/>
                                        </p:tgtEl>
                                        <p:attrNameLst>
                                          <p:attrName>ppt_h</p:attrName>
                                        </p:attrNameLst>
                                      </p:cBhvr>
                                      <p:tavLst>
                                        <p:tav tm="0">
                                          <p:val>
                                            <p:fltVal val="0"/>
                                          </p:val>
                                        </p:tav>
                                        <p:tav tm="100000">
                                          <p:val>
                                            <p:strVal val="#ppt_h"/>
                                          </p:val>
                                        </p:tav>
                                      </p:tavLst>
                                    </p:anim>
                                    <p:animEffect transition="in" filter="fade">
                                      <p:cBhvr>
                                        <p:cTn id="18" dur="500"/>
                                        <p:tgtEl>
                                          <p:spTgt spid="10261"/>
                                        </p:tgtEl>
                                      </p:cBhvr>
                                    </p:animEffect>
                                  </p:childTnLst>
                                </p:cTn>
                              </p:par>
                            </p:childTnLst>
                          </p:cTn>
                        </p:par>
                        <p:par>
                          <p:cTn id="19" fill="hold">
                            <p:stCondLst>
                              <p:cond delay="500"/>
                            </p:stCondLst>
                            <p:childTnLst>
                              <p:par>
                                <p:cTn id="20" presetID="53" presetClass="entr" presetSubtype="0" fill="hold" nodeType="afterEffect">
                                  <p:stCondLst>
                                    <p:cond delay="0"/>
                                  </p:stCondLst>
                                  <p:childTnLst>
                                    <p:set>
                                      <p:cBhvr>
                                        <p:cTn id="21" dur="1" fill="hold">
                                          <p:stCondLst>
                                            <p:cond delay="0"/>
                                          </p:stCondLst>
                                        </p:cTn>
                                        <p:tgtEl>
                                          <p:spTgt spid="10246"/>
                                        </p:tgtEl>
                                        <p:attrNameLst>
                                          <p:attrName>style.visibility</p:attrName>
                                        </p:attrNameLst>
                                      </p:cBhvr>
                                      <p:to>
                                        <p:strVal val="visible"/>
                                      </p:to>
                                    </p:set>
                                    <p:anim calcmode="lin" valueType="num">
                                      <p:cBhvr>
                                        <p:cTn id="22" dur="1000" fill="hold"/>
                                        <p:tgtEl>
                                          <p:spTgt spid="10246"/>
                                        </p:tgtEl>
                                        <p:attrNameLst>
                                          <p:attrName>ppt_w</p:attrName>
                                        </p:attrNameLst>
                                      </p:cBhvr>
                                      <p:tavLst>
                                        <p:tav tm="0">
                                          <p:val>
                                            <p:fltVal val="0"/>
                                          </p:val>
                                        </p:tav>
                                        <p:tav tm="100000">
                                          <p:val>
                                            <p:strVal val="#ppt_w"/>
                                          </p:val>
                                        </p:tav>
                                      </p:tavLst>
                                    </p:anim>
                                    <p:anim calcmode="lin" valueType="num">
                                      <p:cBhvr>
                                        <p:cTn id="23" dur="1000" fill="hold"/>
                                        <p:tgtEl>
                                          <p:spTgt spid="10246"/>
                                        </p:tgtEl>
                                        <p:attrNameLst>
                                          <p:attrName>ppt_h</p:attrName>
                                        </p:attrNameLst>
                                      </p:cBhvr>
                                      <p:tavLst>
                                        <p:tav tm="0">
                                          <p:val>
                                            <p:fltVal val="0"/>
                                          </p:val>
                                        </p:tav>
                                        <p:tav tm="100000">
                                          <p:val>
                                            <p:strVal val="#ppt_h"/>
                                          </p:val>
                                        </p:tav>
                                      </p:tavLst>
                                    </p:anim>
                                    <p:animEffect transition="in" filter="fade">
                                      <p:cBhvr>
                                        <p:cTn id="24" dur="1000"/>
                                        <p:tgtEl>
                                          <p:spTgt spid="10246"/>
                                        </p:tgtEl>
                                      </p:cBhvr>
                                    </p:animEffect>
                                  </p:childTnLst>
                                </p:cTn>
                              </p:par>
                            </p:childTnLst>
                          </p:cTn>
                        </p:par>
                        <p:par>
                          <p:cTn id="25" fill="hold">
                            <p:stCondLst>
                              <p:cond delay="1500"/>
                            </p:stCondLst>
                            <p:childTnLst>
                              <p:par>
                                <p:cTn id="26" presetID="14" presetClass="entr" presetSubtype="10" fill="hold" nodeType="afterEffect">
                                  <p:stCondLst>
                                    <p:cond delay="0"/>
                                  </p:stCondLst>
                                  <p:childTnLst>
                                    <p:set>
                                      <p:cBhvr>
                                        <p:cTn id="27" dur="1" fill="hold">
                                          <p:stCondLst>
                                            <p:cond delay="0"/>
                                          </p:stCondLst>
                                        </p:cTn>
                                        <p:tgtEl>
                                          <p:spTgt spid="10268"/>
                                        </p:tgtEl>
                                        <p:attrNameLst>
                                          <p:attrName>style.visibility</p:attrName>
                                        </p:attrNameLst>
                                      </p:cBhvr>
                                      <p:to>
                                        <p:strVal val="visible"/>
                                      </p:to>
                                    </p:set>
                                    <p:animEffect transition="in" filter="randombar(horizontal)">
                                      <p:cBhvr>
                                        <p:cTn id="28" dur="500"/>
                                        <p:tgtEl>
                                          <p:spTgt spid="10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76200" y="155575"/>
            <a:ext cx="9067800" cy="1139825"/>
          </a:xfrm>
        </p:spPr>
        <p:txBody>
          <a:bodyPr/>
          <a:lstStyle/>
          <a:p>
            <a:r>
              <a:rPr lang="en-US" sz="4000"/>
              <a:t>Video Magnifiers</a:t>
            </a:r>
            <a:br>
              <a:rPr lang="en-US" sz="4000"/>
            </a:br>
            <a:r>
              <a:rPr lang="en-US" sz="4600">
                <a:solidFill>
                  <a:srgbClr val="FF6F17"/>
                </a:solidFill>
              </a:rPr>
              <a:t>Electronic pocket models</a:t>
            </a:r>
          </a:p>
        </p:txBody>
      </p:sp>
      <p:sp>
        <p:nvSpPr>
          <p:cNvPr id="142339" name="Rectangle 3"/>
          <p:cNvSpPr>
            <a:spLocks noGrp="1" noChangeArrowheads="1"/>
          </p:cNvSpPr>
          <p:nvPr>
            <p:ph type="body" idx="1"/>
          </p:nvPr>
        </p:nvSpPr>
        <p:spPr>
          <a:xfrm>
            <a:off x="381000" y="1828800"/>
            <a:ext cx="6477000" cy="1676400"/>
          </a:xfrm>
        </p:spPr>
        <p:txBody>
          <a:bodyPr/>
          <a:lstStyle/>
          <a:p>
            <a:r>
              <a:rPr lang="en-US"/>
              <a:t>Large</a:t>
            </a:r>
          </a:p>
          <a:p>
            <a:pPr lvl="1"/>
            <a:r>
              <a:rPr lang="en-US"/>
              <a:t>Not so pocket-able</a:t>
            </a:r>
          </a:p>
        </p:txBody>
      </p:sp>
      <p:pic>
        <p:nvPicPr>
          <p:cNvPr id="142344" name="Picture 8" descr="PHotograph of the Olympia from Telesensory"/>
          <p:cNvPicPr>
            <a:picLocks noChangeAspect="1" noChangeArrowheads="1"/>
          </p:cNvPicPr>
          <p:nvPr/>
        </p:nvPicPr>
        <p:blipFill>
          <a:blip r:embed="rId4"/>
          <a:srcRect/>
          <a:stretch>
            <a:fillRect/>
          </a:stretch>
        </p:blipFill>
        <p:spPr bwMode="auto">
          <a:xfrm>
            <a:off x="5715000" y="3946525"/>
            <a:ext cx="3352800" cy="2682875"/>
          </a:xfrm>
          <a:prstGeom prst="rect">
            <a:avLst/>
          </a:prstGeom>
          <a:noFill/>
        </p:spPr>
      </p:pic>
      <p:pic>
        <p:nvPicPr>
          <p:cNvPr id="142350" name="Picture 14" descr="Photograph of the Traveller+ in the reading mode"/>
          <p:cNvPicPr>
            <a:picLocks noChangeAspect="1" noChangeArrowheads="1"/>
          </p:cNvPicPr>
          <p:nvPr/>
        </p:nvPicPr>
        <p:blipFill>
          <a:blip r:embed="rId5"/>
          <a:srcRect/>
          <a:stretch>
            <a:fillRect/>
          </a:stretch>
        </p:blipFill>
        <p:spPr bwMode="auto">
          <a:xfrm>
            <a:off x="5257800" y="1531938"/>
            <a:ext cx="2514600" cy="2278062"/>
          </a:xfrm>
          <a:prstGeom prst="rect">
            <a:avLst/>
          </a:prstGeom>
          <a:noFill/>
        </p:spPr>
      </p:pic>
      <p:pic>
        <p:nvPicPr>
          <p:cNvPr id="142351" name="Picture 15" descr="Photo of STRIX pocket model video magnifier from Florida Reading &amp; Vision Technology."/>
          <p:cNvPicPr>
            <a:picLocks noChangeAspect="1" noChangeArrowheads="1"/>
          </p:cNvPicPr>
          <p:nvPr/>
        </p:nvPicPr>
        <p:blipFill>
          <a:blip r:embed="rId6"/>
          <a:srcRect/>
          <a:stretch>
            <a:fillRect/>
          </a:stretch>
        </p:blipFill>
        <p:spPr bwMode="auto">
          <a:xfrm>
            <a:off x="304800" y="3124200"/>
            <a:ext cx="4648200" cy="363537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dissolve">
                                      <p:cBhvr>
                                        <p:cTn id="7" dur="500"/>
                                        <p:tgtEl>
                                          <p:spTgt spid="14233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2339">
                                            <p:txEl>
                                              <p:pRg st="1" end="1"/>
                                            </p:txEl>
                                          </p:spTgt>
                                        </p:tgtEl>
                                        <p:attrNameLst>
                                          <p:attrName>style.visibility</p:attrName>
                                        </p:attrNameLst>
                                      </p:cBhvr>
                                      <p:to>
                                        <p:strVal val="visible"/>
                                      </p:to>
                                    </p:set>
                                    <p:animEffect transition="in" filter="dissolve">
                                      <p:cBhvr>
                                        <p:cTn id="10" dur="500"/>
                                        <p:tgtEl>
                                          <p:spTgt spid="142339">
                                            <p:txEl>
                                              <p:pRg st="1" end="1"/>
                                            </p:txEl>
                                          </p:spTgt>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42344"/>
                                        </p:tgtEl>
                                        <p:attrNameLst>
                                          <p:attrName>style.visibility</p:attrName>
                                        </p:attrNameLst>
                                      </p:cBhvr>
                                      <p:to>
                                        <p:strVal val="visible"/>
                                      </p:to>
                                    </p:set>
                                    <p:animEffect transition="in" filter="randombar(horizontal)">
                                      <p:cBhvr>
                                        <p:cTn id="14" dur="500"/>
                                        <p:tgtEl>
                                          <p:spTgt spid="142344"/>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142350"/>
                                        </p:tgtEl>
                                        <p:attrNameLst>
                                          <p:attrName>style.visibility</p:attrName>
                                        </p:attrNameLst>
                                      </p:cBhvr>
                                      <p:to>
                                        <p:strVal val="visible"/>
                                      </p:to>
                                    </p:set>
                                    <p:anim calcmode="lin" valueType="num">
                                      <p:cBhvr>
                                        <p:cTn id="18" dur="500" fill="hold"/>
                                        <p:tgtEl>
                                          <p:spTgt spid="142350"/>
                                        </p:tgtEl>
                                        <p:attrNameLst>
                                          <p:attrName>ppt_w</p:attrName>
                                        </p:attrNameLst>
                                      </p:cBhvr>
                                      <p:tavLst>
                                        <p:tav tm="0">
                                          <p:val>
                                            <p:fltVal val="0"/>
                                          </p:val>
                                        </p:tav>
                                        <p:tav tm="100000">
                                          <p:val>
                                            <p:strVal val="#ppt_w"/>
                                          </p:val>
                                        </p:tav>
                                      </p:tavLst>
                                    </p:anim>
                                    <p:anim calcmode="lin" valueType="num">
                                      <p:cBhvr>
                                        <p:cTn id="19" dur="500" fill="hold"/>
                                        <p:tgtEl>
                                          <p:spTgt spid="142350"/>
                                        </p:tgtEl>
                                        <p:attrNameLst>
                                          <p:attrName>ppt_h</p:attrName>
                                        </p:attrNameLst>
                                      </p:cBhvr>
                                      <p:tavLst>
                                        <p:tav tm="0">
                                          <p:val>
                                            <p:fltVal val="0"/>
                                          </p:val>
                                        </p:tav>
                                        <p:tav tm="100000">
                                          <p:val>
                                            <p:strVal val="#ppt_h"/>
                                          </p:val>
                                        </p:tav>
                                      </p:tavLst>
                                    </p:anim>
                                    <p:animEffect transition="in" filter="fade">
                                      <p:cBhvr>
                                        <p:cTn id="20" dur="500"/>
                                        <p:tgtEl>
                                          <p:spTgt spid="142350"/>
                                        </p:tgtEl>
                                      </p:cBhvr>
                                    </p:animEffect>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142351"/>
                                        </p:tgtEl>
                                        <p:attrNameLst>
                                          <p:attrName>style.visibility</p:attrName>
                                        </p:attrNameLst>
                                      </p:cBhvr>
                                      <p:to>
                                        <p:strVal val="visible"/>
                                      </p:to>
                                    </p:set>
                                    <p:anim calcmode="lin" valueType="num">
                                      <p:cBhvr>
                                        <p:cTn id="24" dur="500" fill="hold"/>
                                        <p:tgtEl>
                                          <p:spTgt spid="142351"/>
                                        </p:tgtEl>
                                        <p:attrNameLst>
                                          <p:attrName>ppt_w</p:attrName>
                                        </p:attrNameLst>
                                      </p:cBhvr>
                                      <p:tavLst>
                                        <p:tav tm="0">
                                          <p:val>
                                            <p:fltVal val="0"/>
                                          </p:val>
                                        </p:tav>
                                        <p:tav tm="100000">
                                          <p:val>
                                            <p:strVal val="#ppt_w"/>
                                          </p:val>
                                        </p:tav>
                                      </p:tavLst>
                                    </p:anim>
                                    <p:anim calcmode="lin" valueType="num">
                                      <p:cBhvr>
                                        <p:cTn id="25" dur="500" fill="hold"/>
                                        <p:tgtEl>
                                          <p:spTgt spid="142351"/>
                                        </p:tgtEl>
                                        <p:attrNameLst>
                                          <p:attrName>ppt_h</p:attrName>
                                        </p:attrNameLst>
                                      </p:cBhvr>
                                      <p:tavLst>
                                        <p:tav tm="0">
                                          <p:val>
                                            <p:fltVal val="0"/>
                                          </p:val>
                                        </p:tav>
                                        <p:tav tm="100000">
                                          <p:val>
                                            <p:strVal val="#ppt_h"/>
                                          </p:val>
                                        </p:tav>
                                      </p:tavLst>
                                    </p:anim>
                                    <p:animEffect transition="in" filter="fade">
                                      <p:cBhvr>
                                        <p:cTn id="26" dur="500"/>
                                        <p:tgtEl>
                                          <p:spTgt spid="142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6200" y="155575"/>
            <a:ext cx="9067800" cy="1139825"/>
          </a:xfrm>
        </p:spPr>
        <p:txBody>
          <a:bodyPr/>
          <a:lstStyle/>
          <a:p>
            <a:r>
              <a:rPr lang="en-US" sz="4000"/>
              <a:t>Video Magnifiers</a:t>
            </a:r>
            <a:br>
              <a:rPr lang="en-US" sz="4000"/>
            </a:br>
            <a:r>
              <a:rPr lang="en-US" sz="4600">
                <a:solidFill>
                  <a:srgbClr val="FF6F17"/>
                </a:solidFill>
              </a:rPr>
              <a:t>Electronic pocket models</a:t>
            </a:r>
          </a:p>
        </p:txBody>
      </p:sp>
      <p:sp>
        <p:nvSpPr>
          <p:cNvPr id="143363" name="Rectangle 3"/>
          <p:cNvSpPr>
            <a:spLocks noGrp="1" noChangeArrowheads="1"/>
          </p:cNvSpPr>
          <p:nvPr>
            <p:ph type="body" idx="1"/>
          </p:nvPr>
        </p:nvSpPr>
        <p:spPr>
          <a:xfrm>
            <a:off x="0" y="1524000"/>
            <a:ext cx="6477000" cy="2057400"/>
          </a:xfrm>
        </p:spPr>
        <p:txBody>
          <a:bodyPr/>
          <a:lstStyle/>
          <a:p>
            <a:r>
              <a:rPr lang="en-US"/>
              <a:t>Medium</a:t>
            </a:r>
          </a:p>
          <a:p>
            <a:pPr lvl="1"/>
            <a:r>
              <a:rPr lang="en-US"/>
              <a:t>Camera location</a:t>
            </a:r>
          </a:p>
          <a:p>
            <a:pPr lvl="2"/>
            <a:r>
              <a:rPr lang="en-US"/>
              <a:t>Side / center</a:t>
            </a:r>
          </a:p>
        </p:txBody>
      </p:sp>
      <p:pic>
        <p:nvPicPr>
          <p:cNvPr id="143367" name="Picture 7" descr="Photograph of the Quicklook pocket model video magnifier from Freedom Vision."/>
          <p:cNvPicPr>
            <a:picLocks noChangeAspect="1" noChangeArrowheads="1"/>
          </p:cNvPicPr>
          <p:nvPr/>
        </p:nvPicPr>
        <p:blipFill>
          <a:blip r:embed="rId4"/>
          <a:srcRect/>
          <a:stretch>
            <a:fillRect/>
          </a:stretch>
        </p:blipFill>
        <p:spPr bwMode="auto">
          <a:xfrm>
            <a:off x="4114800" y="1981200"/>
            <a:ext cx="4953000" cy="3768725"/>
          </a:xfrm>
          <a:prstGeom prst="rect">
            <a:avLst/>
          </a:prstGeom>
          <a:noFill/>
        </p:spPr>
      </p:pic>
      <p:pic>
        <p:nvPicPr>
          <p:cNvPr id="143369" name="Picture 9" descr="Photograph of the Compact+ from Optelec">
            <a:hlinkClick r:id="rId5"/>
          </p:cNvPr>
          <p:cNvPicPr>
            <a:picLocks noChangeAspect="1" noChangeArrowheads="1"/>
          </p:cNvPicPr>
          <p:nvPr/>
        </p:nvPicPr>
        <p:blipFill>
          <a:blip r:embed="rId6"/>
          <a:srcRect/>
          <a:stretch>
            <a:fillRect/>
          </a:stretch>
        </p:blipFill>
        <p:spPr bwMode="auto">
          <a:xfrm>
            <a:off x="228600" y="3200400"/>
            <a:ext cx="3505200" cy="35052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dissolve">
                                      <p:cBhvr>
                                        <p:cTn id="7" dur="500"/>
                                        <p:tgtEl>
                                          <p:spTgt spid="14336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3363">
                                            <p:txEl>
                                              <p:pRg st="1" end="1"/>
                                            </p:txEl>
                                          </p:spTgt>
                                        </p:tgtEl>
                                        <p:attrNameLst>
                                          <p:attrName>style.visibility</p:attrName>
                                        </p:attrNameLst>
                                      </p:cBhvr>
                                      <p:to>
                                        <p:strVal val="visible"/>
                                      </p:to>
                                    </p:set>
                                    <p:animEffect transition="in" filter="dissolve">
                                      <p:cBhvr>
                                        <p:cTn id="10" dur="500"/>
                                        <p:tgtEl>
                                          <p:spTgt spid="143363">
                                            <p:txEl>
                                              <p:pRg st="1" end="1"/>
                                            </p:txEl>
                                          </p:spTgt>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43363">
                                            <p:txEl>
                                              <p:pRg st="2" end="2"/>
                                            </p:txEl>
                                          </p:spTgt>
                                        </p:tgtEl>
                                        <p:attrNameLst>
                                          <p:attrName>style.visibility</p:attrName>
                                        </p:attrNameLst>
                                      </p:cBhvr>
                                      <p:to>
                                        <p:strVal val="visible"/>
                                      </p:to>
                                    </p:set>
                                    <p:animEffect transition="in" filter="dissolve">
                                      <p:cBhvr>
                                        <p:cTn id="14" dur="500"/>
                                        <p:tgtEl>
                                          <p:spTgt spid="143363">
                                            <p:txEl>
                                              <p:pRg st="2" end="2"/>
                                            </p:txEl>
                                          </p:spTgt>
                                        </p:tgtEl>
                                      </p:cBhvr>
                                    </p:animEffect>
                                  </p:childTnLst>
                                </p:cTn>
                              </p:par>
                              <p:par>
                                <p:cTn id="15" presetID="17" presetClass="entr" presetSubtype="10" fill="hold" nodeType="withEffect">
                                  <p:stCondLst>
                                    <p:cond delay="0"/>
                                  </p:stCondLst>
                                  <p:childTnLst>
                                    <p:set>
                                      <p:cBhvr>
                                        <p:cTn id="16" dur="1" fill="hold">
                                          <p:stCondLst>
                                            <p:cond delay="0"/>
                                          </p:stCondLst>
                                        </p:cTn>
                                        <p:tgtEl>
                                          <p:spTgt spid="143367"/>
                                        </p:tgtEl>
                                        <p:attrNameLst>
                                          <p:attrName>style.visibility</p:attrName>
                                        </p:attrNameLst>
                                      </p:cBhvr>
                                      <p:to>
                                        <p:strVal val="visible"/>
                                      </p:to>
                                    </p:set>
                                    <p:anim calcmode="lin" valueType="num">
                                      <p:cBhvr>
                                        <p:cTn id="17" dur="500" fill="hold"/>
                                        <p:tgtEl>
                                          <p:spTgt spid="143367"/>
                                        </p:tgtEl>
                                        <p:attrNameLst>
                                          <p:attrName>ppt_w</p:attrName>
                                        </p:attrNameLst>
                                      </p:cBhvr>
                                      <p:tavLst>
                                        <p:tav tm="0">
                                          <p:val>
                                            <p:fltVal val="0"/>
                                          </p:val>
                                        </p:tav>
                                        <p:tav tm="100000">
                                          <p:val>
                                            <p:strVal val="#ppt_w"/>
                                          </p:val>
                                        </p:tav>
                                      </p:tavLst>
                                    </p:anim>
                                    <p:anim calcmode="lin" valueType="num">
                                      <p:cBhvr>
                                        <p:cTn id="18" dur="500" fill="hold"/>
                                        <p:tgtEl>
                                          <p:spTgt spid="143367"/>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143369"/>
                                        </p:tgtEl>
                                        <p:attrNameLst>
                                          <p:attrName>style.visibility</p:attrName>
                                        </p:attrNameLst>
                                      </p:cBhvr>
                                      <p:to>
                                        <p:strVal val="visible"/>
                                      </p:to>
                                    </p:set>
                                    <p:anim calcmode="lin" valueType="num">
                                      <p:cBhvr>
                                        <p:cTn id="21" dur="500" fill="hold"/>
                                        <p:tgtEl>
                                          <p:spTgt spid="143369"/>
                                        </p:tgtEl>
                                        <p:attrNameLst>
                                          <p:attrName>ppt_w</p:attrName>
                                        </p:attrNameLst>
                                      </p:cBhvr>
                                      <p:tavLst>
                                        <p:tav tm="0">
                                          <p:val>
                                            <p:fltVal val="0"/>
                                          </p:val>
                                        </p:tav>
                                        <p:tav tm="100000">
                                          <p:val>
                                            <p:strVal val="#ppt_w"/>
                                          </p:val>
                                        </p:tav>
                                      </p:tavLst>
                                    </p:anim>
                                    <p:anim calcmode="lin" valueType="num">
                                      <p:cBhvr>
                                        <p:cTn id="22" dur="500" fill="hold"/>
                                        <p:tgtEl>
                                          <p:spTgt spid="1433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a:t>Factors to Consider:</a:t>
            </a:r>
          </a:p>
        </p:txBody>
      </p:sp>
      <p:sp>
        <p:nvSpPr>
          <p:cNvPr id="441347" name="Rectangle 3"/>
          <p:cNvSpPr>
            <a:spLocks noGrp="1" noChangeArrowheads="1"/>
          </p:cNvSpPr>
          <p:nvPr>
            <p:ph type="body" idx="1"/>
          </p:nvPr>
        </p:nvSpPr>
        <p:spPr/>
        <p:txBody>
          <a:bodyPr/>
          <a:lstStyle/>
          <a:p>
            <a:r>
              <a:rPr lang="en-US"/>
              <a:t>Age/grade</a:t>
            </a:r>
          </a:p>
          <a:p>
            <a:pPr lvl="1"/>
            <a:r>
              <a:rPr lang="en-US"/>
              <a:t>Young students need simple/easy to use devices</a:t>
            </a:r>
          </a:p>
          <a:p>
            <a:pPr lvl="1"/>
            <a:r>
              <a:rPr lang="en-US"/>
              <a:t>Introduce at young age if possible</a:t>
            </a:r>
          </a:p>
          <a:p>
            <a:pPr lvl="1"/>
            <a:r>
              <a:rPr lang="en-US"/>
              <a:t>Higher tech./advanced technology is more appropriate for older students</a:t>
            </a:r>
          </a:p>
          <a:p>
            <a:pPr>
              <a:buFont typeface="Wingdings" pitchFamily="2" charset="2"/>
              <a:buNone/>
            </a:pPr>
            <a:endParaRPr lang="en-US"/>
          </a:p>
        </p:txBody>
      </p:sp>
    </p:spTree>
  </p:cSld>
  <p:clrMapOvr>
    <a:masterClrMapping/>
  </p:clrMapOvr>
  <p:transition>
    <p:sndAc>
      <p:stSnd>
        <p:snd r:embed="rId2" name="click.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76200" y="155575"/>
            <a:ext cx="9067800" cy="1139825"/>
          </a:xfrm>
        </p:spPr>
        <p:txBody>
          <a:bodyPr/>
          <a:lstStyle/>
          <a:p>
            <a:r>
              <a:rPr lang="en-US" sz="4000"/>
              <a:t>Video Magnifiers</a:t>
            </a:r>
            <a:br>
              <a:rPr lang="en-US" sz="4000"/>
            </a:br>
            <a:r>
              <a:rPr lang="en-US" sz="4600">
                <a:solidFill>
                  <a:srgbClr val="FF6F17"/>
                </a:solidFill>
              </a:rPr>
              <a:t>Electronic pocket models</a:t>
            </a:r>
          </a:p>
        </p:txBody>
      </p:sp>
      <p:sp>
        <p:nvSpPr>
          <p:cNvPr id="144387" name="Rectangle 3"/>
          <p:cNvSpPr>
            <a:spLocks noGrp="1" noChangeArrowheads="1"/>
          </p:cNvSpPr>
          <p:nvPr>
            <p:ph type="body" idx="1"/>
          </p:nvPr>
        </p:nvSpPr>
        <p:spPr>
          <a:xfrm>
            <a:off x="-76200" y="1828800"/>
            <a:ext cx="6477000" cy="2057400"/>
          </a:xfrm>
        </p:spPr>
        <p:txBody>
          <a:bodyPr/>
          <a:lstStyle/>
          <a:p>
            <a:r>
              <a:rPr lang="en-US"/>
              <a:t>Medium</a:t>
            </a:r>
          </a:p>
          <a:p>
            <a:pPr lvl="1"/>
            <a:r>
              <a:rPr lang="en-US"/>
              <a:t>Fold-out handle</a:t>
            </a:r>
          </a:p>
        </p:txBody>
      </p:sp>
      <p:pic>
        <p:nvPicPr>
          <p:cNvPr id="144391" name="Picture 7" descr="Photograph of the RUBY (Freedom Scientific) magnifying a mass transit schedule"/>
          <p:cNvPicPr>
            <a:picLocks noChangeAspect="1" noChangeArrowheads="1"/>
          </p:cNvPicPr>
          <p:nvPr/>
        </p:nvPicPr>
        <p:blipFill>
          <a:blip r:embed="rId4"/>
          <a:srcRect/>
          <a:stretch>
            <a:fillRect/>
          </a:stretch>
        </p:blipFill>
        <p:spPr bwMode="auto">
          <a:xfrm>
            <a:off x="76200" y="3486150"/>
            <a:ext cx="3886200" cy="3219450"/>
          </a:xfrm>
          <a:prstGeom prst="rect">
            <a:avLst/>
          </a:prstGeom>
          <a:noFill/>
        </p:spPr>
      </p:pic>
      <p:pic>
        <p:nvPicPr>
          <p:cNvPr id="144393" name="Picture 9" descr="Photograph of a woman using the SmarView Versa from HumanWare to read the label on a can in her kitchen"/>
          <p:cNvPicPr>
            <a:picLocks noChangeAspect="1" noChangeArrowheads="1"/>
          </p:cNvPicPr>
          <p:nvPr/>
        </p:nvPicPr>
        <p:blipFill>
          <a:blip r:embed="rId5"/>
          <a:srcRect/>
          <a:stretch>
            <a:fillRect/>
          </a:stretch>
        </p:blipFill>
        <p:spPr bwMode="auto">
          <a:xfrm>
            <a:off x="4391025" y="3997325"/>
            <a:ext cx="4676775" cy="2708275"/>
          </a:xfrm>
          <a:prstGeom prst="rect">
            <a:avLst/>
          </a:prstGeom>
          <a:noFill/>
        </p:spPr>
      </p:pic>
      <p:pic>
        <p:nvPicPr>
          <p:cNvPr id="144390" name="Picture 6" descr="Photograph of the Pebble from Enhanced Vision"/>
          <p:cNvPicPr>
            <a:picLocks noChangeAspect="1" noChangeArrowheads="1"/>
          </p:cNvPicPr>
          <p:nvPr/>
        </p:nvPicPr>
        <p:blipFill>
          <a:blip r:embed="rId6"/>
          <a:srcRect/>
          <a:stretch>
            <a:fillRect/>
          </a:stretch>
        </p:blipFill>
        <p:spPr bwMode="auto">
          <a:xfrm>
            <a:off x="4114800" y="2209800"/>
            <a:ext cx="3048000" cy="2286000"/>
          </a:xfrm>
          <a:prstGeom prst="rect">
            <a:avLst/>
          </a:prstGeom>
          <a:noFill/>
        </p:spPr>
      </p:pic>
      <p:pic>
        <p:nvPicPr>
          <p:cNvPr id="144392" name="Picture 8" descr="Photograph of the Looky Handheld Portable Video Magnifier available from Maxi Aids"/>
          <p:cNvPicPr>
            <a:picLocks noChangeAspect="1" noChangeArrowheads="1"/>
          </p:cNvPicPr>
          <p:nvPr/>
        </p:nvPicPr>
        <p:blipFill>
          <a:blip r:embed="rId7"/>
          <a:srcRect/>
          <a:stretch>
            <a:fillRect/>
          </a:stretch>
        </p:blipFill>
        <p:spPr bwMode="auto">
          <a:xfrm>
            <a:off x="6953250" y="1524000"/>
            <a:ext cx="2190750" cy="158115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44387">
                                            <p:txEl>
                                              <p:pRg st="1" end="1"/>
                                            </p:txEl>
                                          </p:spTgt>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144392"/>
                                        </p:tgtEl>
                                        <p:attrNameLst>
                                          <p:attrName>style.visibility</p:attrName>
                                        </p:attrNameLst>
                                      </p:cBhvr>
                                      <p:to>
                                        <p:strVal val="visible"/>
                                      </p:to>
                                    </p:set>
                                  </p:childTnLst>
                                </p:cTn>
                              </p:par>
                            </p:childTnLst>
                          </p:cTn>
                        </p:par>
                        <p:par>
                          <p:cTn id="12" fill="hold">
                            <p:stCondLst>
                              <p:cond delay="500"/>
                            </p:stCondLst>
                            <p:childTnLst>
                              <p:par>
                                <p:cTn id="13" presetID="25" presetClass="entr" presetSubtype="0" fill="hold" nodeType="afterEffect">
                                  <p:stCondLst>
                                    <p:cond delay="0"/>
                                  </p:stCondLst>
                                  <p:childTnLst>
                                    <p:set>
                                      <p:cBhvr>
                                        <p:cTn id="14" dur="1" fill="hold">
                                          <p:stCondLst>
                                            <p:cond delay="0"/>
                                          </p:stCondLst>
                                        </p:cTn>
                                        <p:tgtEl>
                                          <p:spTgt spid="144390"/>
                                        </p:tgtEl>
                                        <p:attrNameLst>
                                          <p:attrName>style.visibility</p:attrName>
                                        </p:attrNameLst>
                                      </p:cBhvr>
                                      <p:to>
                                        <p:strVal val="visible"/>
                                      </p:to>
                                    </p:set>
                                    <p:anim calcmode="lin" valueType="num">
                                      <p:cBhvr>
                                        <p:cTn id="15" dur="500" decel="50000" fill="hold">
                                          <p:stCondLst>
                                            <p:cond delay="0"/>
                                          </p:stCondLst>
                                        </p:cTn>
                                        <p:tgtEl>
                                          <p:spTgt spid="144390"/>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44390"/>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44390"/>
                                        </p:tgtEl>
                                        <p:attrNameLst>
                                          <p:attrName>ppt_w</p:attrName>
                                        </p:attrNameLst>
                                      </p:cBhvr>
                                      <p:tavLst>
                                        <p:tav tm="0">
                                          <p:val>
                                            <p:strVal val="#ppt_w*.05"/>
                                          </p:val>
                                        </p:tav>
                                        <p:tav tm="100000">
                                          <p:val>
                                            <p:strVal val="#ppt_w"/>
                                          </p:val>
                                        </p:tav>
                                      </p:tavLst>
                                    </p:anim>
                                    <p:anim calcmode="lin" valueType="num">
                                      <p:cBhvr>
                                        <p:cTn id="18" dur="1000" fill="hold"/>
                                        <p:tgtEl>
                                          <p:spTgt spid="144390"/>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44390"/>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44390"/>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44390"/>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44390"/>
                                        </p:tgtEl>
                                      </p:cBhvr>
                                    </p:animEffect>
                                  </p:childTnLst>
                                </p:cTn>
                              </p:par>
                            </p:childTnLst>
                          </p:cTn>
                        </p:par>
                        <p:par>
                          <p:cTn id="23" fill="hold">
                            <p:stCondLst>
                              <p:cond delay="1500"/>
                            </p:stCondLst>
                            <p:childTnLst>
                              <p:par>
                                <p:cTn id="24" presetID="25" presetClass="entr" presetSubtype="0" fill="hold" nodeType="afterEffect">
                                  <p:stCondLst>
                                    <p:cond delay="0"/>
                                  </p:stCondLst>
                                  <p:childTnLst>
                                    <p:set>
                                      <p:cBhvr>
                                        <p:cTn id="25" dur="1" fill="hold">
                                          <p:stCondLst>
                                            <p:cond delay="0"/>
                                          </p:stCondLst>
                                        </p:cTn>
                                        <p:tgtEl>
                                          <p:spTgt spid="144391"/>
                                        </p:tgtEl>
                                        <p:attrNameLst>
                                          <p:attrName>style.visibility</p:attrName>
                                        </p:attrNameLst>
                                      </p:cBhvr>
                                      <p:to>
                                        <p:strVal val="visible"/>
                                      </p:to>
                                    </p:set>
                                    <p:anim calcmode="lin" valueType="num">
                                      <p:cBhvr>
                                        <p:cTn id="26" dur="500" decel="50000" fill="hold">
                                          <p:stCondLst>
                                            <p:cond delay="0"/>
                                          </p:stCondLst>
                                        </p:cTn>
                                        <p:tgtEl>
                                          <p:spTgt spid="14439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4439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44391"/>
                                        </p:tgtEl>
                                        <p:attrNameLst>
                                          <p:attrName>ppt_w</p:attrName>
                                        </p:attrNameLst>
                                      </p:cBhvr>
                                      <p:tavLst>
                                        <p:tav tm="0">
                                          <p:val>
                                            <p:strVal val="#ppt_w*.05"/>
                                          </p:val>
                                        </p:tav>
                                        <p:tav tm="100000">
                                          <p:val>
                                            <p:strVal val="#ppt_w"/>
                                          </p:val>
                                        </p:tav>
                                      </p:tavLst>
                                    </p:anim>
                                    <p:anim calcmode="lin" valueType="num">
                                      <p:cBhvr>
                                        <p:cTn id="29" dur="1000" fill="hold"/>
                                        <p:tgtEl>
                                          <p:spTgt spid="14439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4439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4439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4439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44391"/>
                                        </p:tgtEl>
                                      </p:cBhvr>
                                    </p:animEffect>
                                  </p:childTnLst>
                                </p:cTn>
                              </p:par>
                            </p:childTnLst>
                          </p:cTn>
                        </p:par>
                        <p:par>
                          <p:cTn id="34" fill="hold">
                            <p:stCondLst>
                              <p:cond delay="2500"/>
                            </p:stCondLst>
                            <p:childTnLst>
                              <p:par>
                                <p:cTn id="35" presetID="25" presetClass="entr" presetSubtype="0" fill="hold" nodeType="afterEffect">
                                  <p:stCondLst>
                                    <p:cond delay="0"/>
                                  </p:stCondLst>
                                  <p:childTnLst>
                                    <p:set>
                                      <p:cBhvr>
                                        <p:cTn id="36" dur="1" fill="hold">
                                          <p:stCondLst>
                                            <p:cond delay="0"/>
                                          </p:stCondLst>
                                        </p:cTn>
                                        <p:tgtEl>
                                          <p:spTgt spid="144393"/>
                                        </p:tgtEl>
                                        <p:attrNameLst>
                                          <p:attrName>style.visibility</p:attrName>
                                        </p:attrNameLst>
                                      </p:cBhvr>
                                      <p:to>
                                        <p:strVal val="visible"/>
                                      </p:to>
                                    </p:set>
                                    <p:anim calcmode="lin" valueType="num">
                                      <p:cBhvr>
                                        <p:cTn id="37" dur="500" decel="50000" fill="hold">
                                          <p:stCondLst>
                                            <p:cond delay="0"/>
                                          </p:stCondLst>
                                        </p:cTn>
                                        <p:tgtEl>
                                          <p:spTgt spid="14439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4439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44393"/>
                                        </p:tgtEl>
                                        <p:attrNameLst>
                                          <p:attrName>ppt_w</p:attrName>
                                        </p:attrNameLst>
                                      </p:cBhvr>
                                      <p:tavLst>
                                        <p:tav tm="0">
                                          <p:val>
                                            <p:strVal val="#ppt_w*.05"/>
                                          </p:val>
                                        </p:tav>
                                        <p:tav tm="100000">
                                          <p:val>
                                            <p:strVal val="#ppt_w"/>
                                          </p:val>
                                        </p:tav>
                                      </p:tavLst>
                                    </p:anim>
                                    <p:anim calcmode="lin" valueType="num">
                                      <p:cBhvr>
                                        <p:cTn id="40" dur="1000" fill="hold"/>
                                        <p:tgtEl>
                                          <p:spTgt spid="14439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4439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4439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4439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44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76200" y="155575"/>
            <a:ext cx="9067800" cy="1139825"/>
          </a:xfrm>
        </p:spPr>
        <p:txBody>
          <a:bodyPr/>
          <a:lstStyle/>
          <a:p>
            <a:r>
              <a:rPr lang="en-US" sz="4000"/>
              <a:t>Video Magnifiers</a:t>
            </a:r>
            <a:br>
              <a:rPr lang="en-US" sz="4000"/>
            </a:br>
            <a:r>
              <a:rPr lang="en-US" sz="4600">
                <a:solidFill>
                  <a:srgbClr val="FF6F17"/>
                </a:solidFill>
              </a:rPr>
              <a:t>Electronic pocket models</a:t>
            </a:r>
          </a:p>
        </p:txBody>
      </p:sp>
      <p:sp>
        <p:nvSpPr>
          <p:cNvPr id="150531" name="Rectangle 3"/>
          <p:cNvSpPr>
            <a:spLocks noGrp="1" noChangeArrowheads="1"/>
          </p:cNvSpPr>
          <p:nvPr>
            <p:ph type="body" idx="1"/>
          </p:nvPr>
        </p:nvSpPr>
        <p:spPr>
          <a:xfrm>
            <a:off x="0" y="1524000"/>
            <a:ext cx="6477000" cy="2057400"/>
          </a:xfrm>
        </p:spPr>
        <p:txBody>
          <a:bodyPr/>
          <a:lstStyle/>
          <a:p>
            <a:r>
              <a:rPr lang="en-US"/>
              <a:t>Medium</a:t>
            </a:r>
          </a:p>
          <a:p>
            <a:pPr lvl="1"/>
            <a:r>
              <a:rPr lang="en-US"/>
              <a:t>Distance viewing</a:t>
            </a:r>
          </a:p>
        </p:txBody>
      </p:sp>
      <p:pic>
        <p:nvPicPr>
          <p:cNvPr id="150536" name="Picture 8" descr="Photograph of the SenseView Duo from GW Micro that offers near &amp; distance viewing"/>
          <p:cNvPicPr>
            <a:picLocks noChangeAspect="1" noChangeArrowheads="1"/>
          </p:cNvPicPr>
          <p:nvPr/>
        </p:nvPicPr>
        <p:blipFill>
          <a:blip r:embed="rId4"/>
          <a:srcRect/>
          <a:stretch>
            <a:fillRect/>
          </a:stretch>
        </p:blipFill>
        <p:spPr bwMode="auto">
          <a:xfrm rot="-885599">
            <a:off x="4038600" y="3157538"/>
            <a:ext cx="5029200" cy="2252662"/>
          </a:xfrm>
          <a:prstGeom prst="rect">
            <a:avLst/>
          </a:prstGeom>
          <a:noFill/>
        </p:spPr>
      </p:pic>
      <p:pic>
        <p:nvPicPr>
          <p:cNvPr id="150537" name="Picture 9" descr="Photograph of the Farview from Optelec that offers near &amp; distance viewing">
            <a:hlinkClick r:id="rId5"/>
          </p:cNvPr>
          <p:cNvPicPr>
            <a:picLocks noChangeAspect="1" noChangeArrowheads="1"/>
          </p:cNvPicPr>
          <p:nvPr/>
        </p:nvPicPr>
        <p:blipFill>
          <a:blip r:embed="rId6"/>
          <a:srcRect/>
          <a:stretch>
            <a:fillRect/>
          </a:stretch>
        </p:blipFill>
        <p:spPr bwMode="auto">
          <a:xfrm>
            <a:off x="152400" y="2895600"/>
            <a:ext cx="3603625" cy="3657600"/>
          </a:xfrm>
          <a:prstGeom prst="rect">
            <a:avLst/>
          </a:prstGeom>
          <a:solidFill>
            <a:schemeClr val="tx1"/>
          </a:solid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50531">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4" presetClass="entr" presetSubtype="16" fill="hold" nodeType="afterEffect">
                                  <p:stCondLst>
                                    <p:cond delay="0"/>
                                  </p:stCondLst>
                                  <p:childTnLst>
                                    <p:set>
                                      <p:cBhvr>
                                        <p:cTn id="12" dur="1" fill="hold">
                                          <p:stCondLst>
                                            <p:cond delay="0"/>
                                          </p:stCondLst>
                                        </p:cTn>
                                        <p:tgtEl>
                                          <p:spTgt spid="150537"/>
                                        </p:tgtEl>
                                        <p:attrNameLst>
                                          <p:attrName>style.visibility</p:attrName>
                                        </p:attrNameLst>
                                      </p:cBhvr>
                                      <p:to>
                                        <p:strVal val="visible"/>
                                      </p:to>
                                    </p:set>
                                    <p:animEffect transition="in" filter="box(in)">
                                      <p:cBhvr>
                                        <p:cTn id="13" dur="500"/>
                                        <p:tgtEl>
                                          <p:spTgt spid="150537"/>
                                        </p:tgtEl>
                                      </p:cBhvr>
                                    </p:animEffect>
                                  </p:childTnLst>
                                </p:cTn>
                              </p:par>
                            </p:childTnLst>
                          </p:cTn>
                        </p:par>
                        <p:par>
                          <p:cTn id="14" fill="hold">
                            <p:stCondLst>
                              <p:cond delay="1000"/>
                            </p:stCondLst>
                            <p:childTnLst>
                              <p:par>
                                <p:cTn id="15" presetID="8" presetClass="entr" presetSubtype="32" fill="hold" nodeType="afterEffect">
                                  <p:stCondLst>
                                    <p:cond delay="0"/>
                                  </p:stCondLst>
                                  <p:childTnLst>
                                    <p:set>
                                      <p:cBhvr>
                                        <p:cTn id="16" dur="1" fill="hold">
                                          <p:stCondLst>
                                            <p:cond delay="0"/>
                                          </p:stCondLst>
                                        </p:cTn>
                                        <p:tgtEl>
                                          <p:spTgt spid="150536"/>
                                        </p:tgtEl>
                                        <p:attrNameLst>
                                          <p:attrName>style.visibility</p:attrName>
                                        </p:attrNameLst>
                                      </p:cBhvr>
                                      <p:to>
                                        <p:strVal val="visible"/>
                                      </p:to>
                                    </p:set>
                                    <p:animEffect transition="in" filter="diamond(out)">
                                      <p:cBhvr>
                                        <p:cTn id="17" dur="2000"/>
                                        <p:tgtEl>
                                          <p:spTgt spid="150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6" name="Picture 8"/>
          <p:cNvPicPr>
            <a:picLocks noChangeAspect="1" noChangeArrowheads="1"/>
          </p:cNvPicPr>
          <p:nvPr/>
        </p:nvPicPr>
        <p:blipFill>
          <a:blip r:embed="rId4"/>
          <a:srcRect/>
          <a:stretch>
            <a:fillRect/>
          </a:stretch>
        </p:blipFill>
        <p:spPr bwMode="auto">
          <a:xfrm>
            <a:off x="685800" y="3810000"/>
            <a:ext cx="2743200" cy="2590800"/>
          </a:xfrm>
          <a:prstGeom prst="rect">
            <a:avLst/>
          </a:prstGeom>
          <a:noFill/>
          <a:ln w="9525">
            <a:noFill/>
            <a:miter lim="800000"/>
            <a:headEnd/>
            <a:tailEnd/>
          </a:ln>
        </p:spPr>
      </p:pic>
      <p:sp>
        <p:nvSpPr>
          <p:cNvPr id="145410" name="Rectangle 2"/>
          <p:cNvSpPr>
            <a:spLocks noGrp="1" noChangeArrowheads="1"/>
          </p:cNvSpPr>
          <p:nvPr>
            <p:ph type="title"/>
          </p:nvPr>
        </p:nvSpPr>
        <p:spPr>
          <a:xfrm>
            <a:off x="76200" y="155575"/>
            <a:ext cx="9067800" cy="1139825"/>
          </a:xfrm>
        </p:spPr>
        <p:txBody>
          <a:bodyPr/>
          <a:lstStyle/>
          <a:p>
            <a:r>
              <a:rPr lang="en-US" sz="4000"/>
              <a:t>Video Magnifiers</a:t>
            </a:r>
            <a:br>
              <a:rPr lang="en-US" sz="4000"/>
            </a:br>
            <a:r>
              <a:rPr lang="en-US" sz="4600">
                <a:solidFill>
                  <a:srgbClr val="FF6F17"/>
                </a:solidFill>
              </a:rPr>
              <a:t>Electronic pocket models</a:t>
            </a:r>
          </a:p>
        </p:txBody>
      </p:sp>
      <p:sp>
        <p:nvSpPr>
          <p:cNvPr id="145411" name="Rectangle 3"/>
          <p:cNvSpPr>
            <a:spLocks noGrp="1" noChangeArrowheads="1"/>
          </p:cNvSpPr>
          <p:nvPr>
            <p:ph type="body" idx="1"/>
          </p:nvPr>
        </p:nvSpPr>
        <p:spPr>
          <a:xfrm>
            <a:off x="-76200" y="1600200"/>
            <a:ext cx="6477000" cy="2057400"/>
          </a:xfrm>
        </p:spPr>
        <p:txBody>
          <a:bodyPr/>
          <a:lstStyle/>
          <a:p>
            <a:r>
              <a:rPr lang="en-US"/>
              <a:t>Medium</a:t>
            </a:r>
          </a:p>
          <a:p>
            <a:pPr lvl="1"/>
            <a:r>
              <a:rPr lang="en-US"/>
              <a:t>Variety of </a:t>
            </a:r>
          </a:p>
          <a:p>
            <a:pPr lvl="1">
              <a:buFont typeface="Wingdings" pitchFamily="2" charset="2"/>
              <a:buNone/>
            </a:pPr>
            <a:r>
              <a:rPr lang="en-US"/>
              <a:t>	models</a:t>
            </a:r>
          </a:p>
          <a:p>
            <a:pPr lvl="1"/>
            <a:endParaRPr lang="en-US"/>
          </a:p>
        </p:txBody>
      </p:sp>
      <p:pic>
        <p:nvPicPr>
          <p:cNvPr id="145418" name="Picture 10" descr="Photograph of the Quicklook Focus (Ash Technologies / Eschenbach)"/>
          <p:cNvPicPr>
            <a:picLocks noChangeAspect="1" noChangeArrowheads="1"/>
          </p:cNvPicPr>
          <p:nvPr/>
        </p:nvPicPr>
        <p:blipFill>
          <a:blip r:embed="rId5"/>
          <a:srcRect/>
          <a:stretch>
            <a:fillRect/>
          </a:stretch>
        </p:blipFill>
        <p:spPr bwMode="auto">
          <a:xfrm>
            <a:off x="3352800" y="2057400"/>
            <a:ext cx="3352800" cy="2025650"/>
          </a:xfrm>
          <a:prstGeom prst="rect">
            <a:avLst/>
          </a:prstGeom>
          <a:noFill/>
        </p:spPr>
      </p:pic>
      <p:pic>
        <p:nvPicPr>
          <p:cNvPr id="145417" name="Picture 9" descr="Low Vision Magnifiers"/>
          <p:cNvPicPr>
            <a:picLocks noChangeAspect="1" noChangeArrowheads="1"/>
          </p:cNvPicPr>
          <p:nvPr/>
        </p:nvPicPr>
        <p:blipFill>
          <a:blip r:embed="rId6"/>
          <a:srcRect/>
          <a:stretch>
            <a:fillRect/>
          </a:stretch>
        </p:blipFill>
        <p:spPr bwMode="auto">
          <a:xfrm>
            <a:off x="6019800" y="4495800"/>
            <a:ext cx="3048000" cy="22860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45411">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45411">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45418"/>
                                        </p:tgtEl>
                                        <p:attrNameLst>
                                          <p:attrName>style.visibility</p:attrName>
                                        </p:attrNameLst>
                                      </p:cBhvr>
                                      <p:to>
                                        <p:strVal val="visible"/>
                                      </p:to>
                                    </p:set>
                                    <p:anim calcmode="lin" valueType="num">
                                      <p:cBhvr>
                                        <p:cTn id="16" dur="500" fill="hold"/>
                                        <p:tgtEl>
                                          <p:spTgt spid="145418"/>
                                        </p:tgtEl>
                                        <p:attrNameLst>
                                          <p:attrName>ppt_w</p:attrName>
                                        </p:attrNameLst>
                                      </p:cBhvr>
                                      <p:tavLst>
                                        <p:tav tm="0">
                                          <p:val>
                                            <p:fltVal val="0"/>
                                          </p:val>
                                        </p:tav>
                                        <p:tav tm="100000">
                                          <p:val>
                                            <p:strVal val="#ppt_w"/>
                                          </p:val>
                                        </p:tav>
                                      </p:tavLst>
                                    </p:anim>
                                    <p:anim calcmode="lin" valueType="num">
                                      <p:cBhvr>
                                        <p:cTn id="17" dur="500" fill="hold"/>
                                        <p:tgtEl>
                                          <p:spTgt spid="145418"/>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1" presetClass="entr" presetSubtype="4" fill="hold" nodeType="afterEffect">
                                  <p:stCondLst>
                                    <p:cond delay="0"/>
                                  </p:stCondLst>
                                  <p:childTnLst>
                                    <p:set>
                                      <p:cBhvr>
                                        <p:cTn id="20" dur="1" fill="hold">
                                          <p:stCondLst>
                                            <p:cond delay="0"/>
                                          </p:stCondLst>
                                        </p:cTn>
                                        <p:tgtEl>
                                          <p:spTgt spid="145416"/>
                                        </p:tgtEl>
                                        <p:attrNameLst>
                                          <p:attrName>style.visibility</p:attrName>
                                        </p:attrNameLst>
                                      </p:cBhvr>
                                      <p:to>
                                        <p:strVal val="visible"/>
                                      </p:to>
                                    </p:set>
                                    <p:animEffect transition="in" filter="wheel(4)">
                                      <p:cBhvr>
                                        <p:cTn id="21" dur="2000"/>
                                        <p:tgtEl>
                                          <p:spTgt spid="145416"/>
                                        </p:tgtEl>
                                      </p:cBhvr>
                                    </p:animEffect>
                                  </p:childTnLst>
                                </p:cTn>
                              </p:par>
                            </p:childTnLst>
                          </p:cTn>
                        </p:par>
                        <p:par>
                          <p:cTn id="22" fill="hold">
                            <p:stCondLst>
                              <p:cond delay="3500"/>
                            </p:stCondLst>
                            <p:childTnLst>
                              <p:par>
                                <p:cTn id="23" presetID="53" presetClass="entr" presetSubtype="0" fill="hold" nodeType="afterEffect">
                                  <p:stCondLst>
                                    <p:cond delay="0"/>
                                  </p:stCondLst>
                                  <p:childTnLst>
                                    <p:set>
                                      <p:cBhvr>
                                        <p:cTn id="24" dur="1" fill="hold">
                                          <p:stCondLst>
                                            <p:cond delay="0"/>
                                          </p:stCondLst>
                                        </p:cTn>
                                        <p:tgtEl>
                                          <p:spTgt spid="145417"/>
                                        </p:tgtEl>
                                        <p:attrNameLst>
                                          <p:attrName>style.visibility</p:attrName>
                                        </p:attrNameLst>
                                      </p:cBhvr>
                                      <p:to>
                                        <p:strVal val="visible"/>
                                      </p:to>
                                    </p:set>
                                    <p:anim calcmode="lin" valueType="num">
                                      <p:cBhvr>
                                        <p:cTn id="25" dur="500" fill="hold"/>
                                        <p:tgtEl>
                                          <p:spTgt spid="145417"/>
                                        </p:tgtEl>
                                        <p:attrNameLst>
                                          <p:attrName>ppt_w</p:attrName>
                                        </p:attrNameLst>
                                      </p:cBhvr>
                                      <p:tavLst>
                                        <p:tav tm="0">
                                          <p:val>
                                            <p:fltVal val="0"/>
                                          </p:val>
                                        </p:tav>
                                        <p:tav tm="100000">
                                          <p:val>
                                            <p:strVal val="#ppt_w"/>
                                          </p:val>
                                        </p:tav>
                                      </p:tavLst>
                                    </p:anim>
                                    <p:anim calcmode="lin" valueType="num">
                                      <p:cBhvr>
                                        <p:cTn id="26" dur="500" fill="hold"/>
                                        <p:tgtEl>
                                          <p:spTgt spid="145417"/>
                                        </p:tgtEl>
                                        <p:attrNameLst>
                                          <p:attrName>ppt_h</p:attrName>
                                        </p:attrNameLst>
                                      </p:cBhvr>
                                      <p:tavLst>
                                        <p:tav tm="0">
                                          <p:val>
                                            <p:fltVal val="0"/>
                                          </p:val>
                                        </p:tav>
                                        <p:tav tm="100000">
                                          <p:val>
                                            <p:strVal val="#ppt_h"/>
                                          </p:val>
                                        </p:tav>
                                      </p:tavLst>
                                    </p:anim>
                                    <p:animEffect transition="in" filter="fade">
                                      <p:cBhvr>
                                        <p:cTn id="27" dur="500"/>
                                        <p:tgtEl>
                                          <p:spTgt spid="145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76200" y="155575"/>
            <a:ext cx="9067800" cy="1139825"/>
          </a:xfrm>
        </p:spPr>
        <p:txBody>
          <a:bodyPr/>
          <a:lstStyle/>
          <a:p>
            <a:r>
              <a:rPr lang="en-US" sz="4000"/>
              <a:t>Video Magnifiers</a:t>
            </a:r>
            <a:br>
              <a:rPr lang="en-US" sz="4000"/>
            </a:br>
            <a:r>
              <a:rPr lang="en-US" sz="4600">
                <a:solidFill>
                  <a:srgbClr val="FF6F17"/>
                </a:solidFill>
              </a:rPr>
              <a:t>Electronic pocket models</a:t>
            </a:r>
          </a:p>
        </p:txBody>
      </p:sp>
      <p:sp>
        <p:nvSpPr>
          <p:cNvPr id="146435" name="Rectangle 3"/>
          <p:cNvSpPr>
            <a:spLocks noGrp="1" noChangeArrowheads="1"/>
          </p:cNvSpPr>
          <p:nvPr>
            <p:ph type="body" idx="1"/>
          </p:nvPr>
        </p:nvSpPr>
        <p:spPr>
          <a:xfrm>
            <a:off x="0" y="1676400"/>
            <a:ext cx="6477000" cy="2057400"/>
          </a:xfrm>
        </p:spPr>
        <p:txBody>
          <a:bodyPr/>
          <a:lstStyle/>
          <a:p>
            <a:r>
              <a:rPr lang="en-US"/>
              <a:t>Medium</a:t>
            </a:r>
          </a:p>
          <a:p>
            <a:pPr lvl="1"/>
            <a:r>
              <a:rPr lang="en-US"/>
              <a:t>Variety of models</a:t>
            </a:r>
          </a:p>
          <a:p>
            <a:pPr lvl="1"/>
            <a:endParaRPr lang="en-US"/>
          </a:p>
        </p:txBody>
      </p:sp>
      <p:pic>
        <p:nvPicPr>
          <p:cNvPr id="146438" name="Picture 6" descr="Photograph of the Quicklook Classic being used to read a brochure (Ash Technologies / Eschenbach)">
            <a:hlinkClick r:id="rId3"/>
          </p:cNvPr>
          <p:cNvPicPr>
            <a:picLocks noChangeAspect="1" noChangeArrowheads="1"/>
          </p:cNvPicPr>
          <p:nvPr/>
        </p:nvPicPr>
        <p:blipFill>
          <a:blip r:embed="rId4"/>
          <a:srcRect/>
          <a:stretch>
            <a:fillRect/>
          </a:stretch>
        </p:blipFill>
        <p:spPr bwMode="auto">
          <a:xfrm>
            <a:off x="5962650" y="3905250"/>
            <a:ext cx="2876550" cy="2876550"/>
          </a:xfrm>
          <a:prstGeom prst="rect">
            <a:avLst/>
          </a:prstGeom>
          <a:noFill/>
        </p:spPr>
      </p:pic>
      <p:pic>
        <p:nvPicPr>
          <p:cNvPr id="146439" name="Picture 7" descr="Photograph of the Nemo: Low Vision Reading Aid">
            <a:hlinkClick r:id="rId5"/>
          </p:cNvPr>
          <p:cNvPicPr>
            <a:picLocks noChangeAspect="1" noChangeArrowheads="1"/>
          </p:cNvPicPr>
          <p:nvPr/>
        </p:nvPicPr>
        <p:blipFill>
          <a:blip r:embed="rId6"/>
          <a:srcRect/>
          <a:stretch>
            <a:fillRect/>
          </a:stretch>
        </p:blipFill>
        <p:spPr bwMode="auto">
          <a:xfrm>
            <a:off x="5638800" y="1676400"/>
            <a:ext cx="2667000" cy="1870075"/>
          </a:xfrm>
          <a:prstGeom prst="rect">
            <a:avLst/>
          </a:prstGeom>
          <a:noFill/>
        </p:spPr>
      </p:pic>
      <p:pic>
        <p:nvPicPr>
          <p:cNvPr id="146440" name="Picture 8" descr="Photograph of the OPAL (Freedom Scientific) magnifying a restaurant menu"/>
          <p:cNvPicPr>
            <a:picLocks noChangeAspect="1" noChangeArrowheads="1"/>
          </p:cNvPicPr>
          <p:nvPr/>
        </p:nvPicPr>
        <p:blipFill>
          <a:blip r:embed="rId7"/>
          <a:srcRect/>
          <a:stretch>
            <a:fillRect/>
          </a:stretch>
        </p:blipFill>
        <p:spPr bwMode="auto">
          <a:xfrm>
            <a:off x="152400" y="2971800"/>
            <a:ext cx="3429000" cy="2149475"/>
          </a:xfrm>
          <a:prstGeom prst="rect">
            <a:avLst/>
          </a:prstGeom>
          <a:noFill/>
        </p:spPr>
      </p:pic>
      <p:pic>
        <p:nvPicPr>
          <p:cNvPr id="146442" name="Picture 10" descr="Photograph of the Eye-Q Video magnifier from Aumed distributed by Maxi Aids"/>
          <p:cNvPicPr>
            <a:picLocks noChangeAspect="1" noChangeArrowheads="1"/>
          </p:cNvPicPr>
          <p:nvPr/>
        </p:nvPicPr>
        <p:blipFill>
          <a:blip r:embed="rId8"/>
          <a:srcRect/>
          <a:stretch>
            <a:fillRect/>
          </a:stretch>
        </p:blipFill>
        <p:spPr bwMode="auto">
          <a:xfrm>
            <a:off x="3276600" y="4419600"/>
            <a:ext cx="2286000" cy="2286000"/>
          </a:xfrm>
          <a:prstGeom prst="rect">
            <a:avLst/>
          </a:prstGeo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435">
                                            <p:txEl>
                                              <p:pRg st="1" end="1"/>
                                            </p:txEl>
                                          </p:spTgt>
                                        </p:tgtEl>
                                        <p:attrNameLst>
                                          <p:attrName>style.visibility</p:attrName>
                                        </p:attrNameLst>
                                      </p:cBhvr>
                                      <p:to>
                                        <p:strVal val="visible"/>
                                      </p:to>
                                    </p:set>
                                  </p:childTnLst>
                                </p:cTn>
                              </p:par>
                              <p:par>
                                <p:cTn id="9" presetID="48" presetClass="entr" presetSubtype="0" accel="50000" fill="hold" nodeType="withEffect">
                                  <p:stCondLst>
                                    <p:cond delay="0"/>
                                  </p:stCondLst>
                                  <p:childTnLst>
                                    <p:set>
                                      <p:cBhvr>
                                        <p:cTn id="10" dur="1" fill="hold">
                                          <p:stCondLst>
                                            <p:cond delay="0"/>
                                          </p:stCondLst>
                                        </p:cTn>
                                        <p:tgtEl>
                                          <p:spTgt spid="146440"/>
                                        </p:tgtEl>
                                        <p:attrNameLst>
                                          <p:attrName>style.visibility</p:attrName>
                                        </p:attrNameLst>
                                      </p:cBhvr>
                                      <p:to>
                                        <p:strVal val="visible"/>
                                      </p:to>
                                    </p:set>
                                    <p:anim calcmode="lin" valueType="num">
                                      <p:cBhvr>
                                        <p:cTn id="11" dur="1000" fill="hold"/>
                                        <p:tgtEl>
                                          <p:spTgt spid="14644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146440"/>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146440"/>
                                        </p:tgtEl>
                                        <p:attrNameLst>
                                          <p:attrName>ppt_y</p:attrName>
                                        </p:attrNameLst>
                                      </p:cBhvr>
                                      <p:tavLst>
                                        <p:tav tm="0">
                                          <p:val>
                                            <p:strVal val="#ppt_y"/>
                                          </p:val>
                                        </p:tav>
                                        <p:tav tm="100000">
                                          <p:val>
                                            <p:strVal val="#ppt_y"/>
                                          </p:val>
                                        </p:tav>
                                      </p:tavLst>
                                    </p:anim>
                                    <p:animEffect transition="in" filter="fade">
                                      <p:cBhvr>
                                        <p:cTn id="14" dur="1000"/>
                                        <p:tgtEl>
                                          <p:spTgt spid="146440"/>
                                        </p:tgtEl>
                                      </p:cBhvr>
                                    </p:animEffect>
                                  </p:childTnLst>
                                </p:cTn>
                              </p:par>
                            </p:childTnLst>
                          </p:cTn>
                        </p:par>
                        <p:par>
                          <p:cTn id="15" fill="hold">
                            <p:stCondLst>
                              <p:cond delay="1000"/>
                            </p:stCondLst>
                            <p:childTnLst>
                              <p:par>
                                <p:cTn id="16" presetID="48" presetClass="entr" presetSubtype="0" accel="50000" fill="hold" nodeType="afterEffect">
                                  <p:stCondLst>
                                    <p:cond delay="0"/>
                                  </p:stCondLst>
                                  <p:childTnLst>
                                    <p:set>
                                      <p:cBhvr>
                                        <p:cTn id="17" dur="1" fill="hold">
                                          <p:stCondLst>
                                            <p:cond delay="0"/>
                                          </p:stCondLst>
                                        </p:cTn>
                                        <p:tgtEl>
                                          <p:spTgt spid="146439"/>
                                        </p:tgtEl>
                                        <p:attrNameLst>
                                          <p:attrName>style.visibility</p:attrName>
                                        </p:attrNameLst>
                                      </p:cBhvr>
                                      <p:to>
                                        <p:strVal val="visible"/>
                                      </p:to>
                                    </p:set>
                                    <p:anim calcmode="lin" valueType="num">
                                      <p:cBhvr>
                                        <p:cTn id="18" dur="1000" fill="hold"/>
                                        <p:tgtEl>
                                          <p:spTgt spid="14643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146439"/>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146439"/>
                                        </p:tgtEl>
                                        <p:attrNameLst>
                                          <p:attrName>ppt_y</p:attrName>
                                        </p:attrNameLst>
                                      </p:cBhvr>
                                      <p:tavLst>
                                        <p:tav tm="0">
                                          <p:val>
                                            <p:strVal val="#ppt_y"/>
                                          </p:val>
                                        </p:tav>
                                        <p:tav tm="100000">
                                          <p:val>
                                            <p:strVal val="#ppt_y"/>
                                          </p:val>
                                        </p:tav>
                                      </p:tavLst>
                                    </p:anim>
                                    <p:animEffect transition="in" filter="fade">
                                      <p:cBhvr>
                                        <p:cTn id="21" dur="1000"/>
                                        <p:tgtEl>
                                          <p:spTgt spid="146439"/>
                                        </p:tgtEl>
                                      </p:cBhvr>
                                    </p:animEffect>
                                  </p:childTnLst>
                                </p:cTn>
                              </p:par>
                            </p:childTnLst>
                          </p:cTn>
                        </p:par>
                        <p:par>
                          <p:cTn id="22" fill="hold">
                            <p:stCondLst>
                              <p:cond delay="2000"/>
                            </p:stCondLst>
                            <p:childTnLst>
                              <p:par>
                                <p:cTn id="23" presetID="48" presetClass="entr" presetSubtype="0" accel="50000" fill="hold" nodeType="afterEffect">
                                  <p:stCondLst>
                                    <p:cond delay="0"/>
                                  </p:stCondLst>
                                  <p:childTnLst>
                                    <p:set>
                                      <p:cBhvr>
                                        <p:cTn id="24" dur="1" fill="hold">
                                          <p:stCondLst>
                                            <p:cond delay="0"/>
                                          </p:stCondLst>
                                        </p:cTn>
                                        <p:tgtEl>
                                          <p:spTgt spid="146442"/>
                                        </p:tgtEl>
                                        <p:attrNameLst>
                                          <p:attrName>style.visibility</p:attrName>
                                        </p:attrNameLst>
                                      </p:cBhvr>
                                      <p:to>
                                        <p:strVal val="visible"/>
                                      </p:to>
                                    </p:set>
                                    <p:anim calcmode="lin" valueType="num">
                                      <p:cBhvr>
                                        <p:cTn id="25" dur="1000" fill="hold"/>
                                        <p:tgtEl>
                                          <p:spTgt spid="14644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146442"/>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146442"/>
                                        </p:tgtEl>
                                        <p:attrNameLst>
                                          <p:attrName>ppt_y</p:attrName>
                                        </p:attrNameLst>
                                      </p:cBhvr>
                                      <p:tavLst>
                                        <p:tav tm="0">
                                          <p:val>
                                            <p:strVal val="#ppt_y"/>
                                          </p:val>
                                        </p:tav>
                                        <p:tav tm="100000">
                                          <p:val>
                                            <p:strVal val="#ppt_y"/>
                                          </p:val>
                                        </p:tav>
                                      </p:tavLst>
                                    </p:anim>
                                    <p:animEffect transition="in" filter="fade">
                                      <p:cBhvr>
                                        <p:cTn id="28" dur="1000"/>
                                        <p:tgtEl>
                                          <p:spTgt spid="146442"/>
                                        </p:tgtEl>
                                      </p:cBhvr>
                                    </p:animEffect>
                                  </p:childTnLst>
                                </p:cTn>
                              </p:par>
                            </p:childTnLst>
                          </p:cTn>
                        </p:par>
                        <p:par>
                          <p:cTn id="29" fill="hold">
                            <p:stCondLst>
                              <p:cond delay="3000"/>
                            </p:stCondLst>
                            <p:childTnLst>
                              <p:par>
                                <p:cTn id="30" presetID="48" presetClass="entr" presetSubtype="0" accel="50000" fill="hold" nodeType="afterEffect">
                                  <p:stCondLst>
                                    <p:cond delay="0"/>
                                  </p:stCondLst>
                                  <p:childTnLst>
                                    <p:set>
                                      <p:cBhvr>
                                        <p:cTn id="31" dur="1" fill="hold">
                                          <p:stCondLst>
                                            <p:cond delay="0"/>
                                          </p:stCondLst>
                                        </p:cTn>
                                        <p:tgtEl>
                                          <p:spTgt spid="146438"/>
                                        </p:tgtEl>
                                        <p:attrNameLst>
                                          <p:attrName>style.visibility</p:attrName>
                                        </p:attrNameLst>
                                      </p:cBhvr>
                                      <p:to>
                                        <p:strVal val="visible"/>
                                      </p:to>
                                    </p:set>
                                    <p:anim calcmode="lin" valueType="num">
                                      <p:cBhvr>
                                        <p:cTn id="32" dur="1000" fill="hold"/>
                                        <p:tgtEl>
                                          <p:spTgt spid="1464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3" dur="1000" fill="hold"/>
                                        <p:tgtEl>
                                          <p:spTgt spid="146438"/>
                                        </p:tgtEl>
                                        <p:attrNameLst>
                                          <p:attrName>ppt_x</p:attrName>
                                        </p:attrNameLst>
                                      </p:cBhvr>
                                      <p:tavLst>
                                        <p:tav tm="0">
                                          <p:val>
                                            <p:fltVal val="-1"/>
                                          </p:val>
                                        </p:tav>
                                        <p:tav tm="50000">
                                          <p:val>
                                            <p:fltVal val="0.95"/>
                                          </p:val>
                                        </p:tav>
                                        <p:tav tm="100000">
                                          <p:val>
                                            <p:strVal val="#ppt_x"/>
                                          </p:val>
                                        </p:tav>
                                      </p:tavLst>
                                    </p:anim>
                                    <p:anim calcmode="lin" valueType="num">
                                      <p:cBhvr>
                                        <p:cTn id="34" dur="1000" fill="hold"/>
                                        <p:tgtEl>
                                          <p:spTgt spid="146438"/>
                                        </p:tgtEl>
                                        <p:attrNameLst>
                                          <p:attrName>ppt_y</p:attrName>
                                        </p:attrNameLst>
                                      </p:cBhvr>
                                      <p:tavLst>
                                        <p:tav tm="0">
                                          <p:val>
                                            <p:strVal val="#ppt_y"/>
                                          </p:val>
                                        </p:tav>
                                        <p:tav tm="100000">
                                          <p:val>
                                            <p:strVal val="#ppt_y"/>
                                          </p:val>
                                        </p:tav>
                                      </p:tavLst>
                                    </p:anim>
                                    <p:animEffect transition="in" filter="fade">
                                      <p:cBhvr>
                                        <p:cTn id="35" dur="10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76200" y="155575"/>
            <a:ext cx="9067800" cy="1139825"/>
          </a:xfrm>
        </p:spPr>
        <p:txBody>
          <a:bodyPr/>
          <a:lstStyle/>
          <a:p>
            <a:r>
              <a:rPr lang="en-US" sz="4000"/>
              <a:t>Video Magnifiers</a:t>
            </a:r>
            <a:br>
              <a:rPr lang="en-US" sz="4000"/>
            </a:br>
            <a:r>
              <a:rPr lang="en-US" sz="4600">
                <a:solidFill>
                  <a:srgbClr val="FF6F17"/>
                </a:solidFill>
              </a:rPr>
              <a:t>Electronic pocket models</a:t>
            </a:r>
          </a:p>
        </p:txBody>
      </p:sp>
      <p:sp>
        <p:nvSpPr>
          <p:cNvPr id="147459" name="Rectangle 3"/>
          <p:cNvSpPr>
            <a:spLocks noGrp="1" noChangeArrowheads="1"/>
          </p:cNvSpPr>
          <p:nvPr>
            <p:ph type="body" idx="1"/>
          </p:nvPr>
        </p:nvSpPr>
        <p:spPr>
          <a:xfrm>
            <a:off x="0" y="1371600"/>
            <a:ext cx="6477000" cy="2057400"/>
          </a:xfrm>
        </p:spPr>
        <p:txBody>
          <a:bodyPr/>
          <a:lstStyle/>
          <a:p>
            <a:r>
              <a:rPr lang="en-US"/>
              <a:t>Medium</a:t>
            </a:r>
          </a:p>
          <a:p>
            <a:pPr lvl="1"/>
            <a:r>
              <a:rPr lang="en-US"/>
              <a:t>Variety of models</a:t>
            </a:r>
          </a:p>
          <a:p>
            <a:pPr lvl="1"/>
            <a:endParaRPr lang="en-US"/>
          </a:p>
        </p:txBody>
      </p:sp>
      <p:pic>
        <p:nvPicPr>
          <p:cNvPr id="147464" name="Picture 8" descr="Photograph of PVO Electronic Portable Color Magnifier from Independent Living Aids (ILA)"/>
          <p:cNvPicPr>
            <a:picLocks noChangeAspect="1" noChangeArrowheads="1"/>
          </p:cNvPicPr>
          <p:nvPr/>
        </p:nvPicPr>
        <p:blipFill>
          <a:blip r:embed="rId3"/>
          <a:srcRect/>
          <a:stretch>
            <a:fillRect/>
          </a:stretch>
        </p:blipFill>
        <p:spPr bwMode="auto">
          <a:xfrm>
            <a:off x="152400" y="3276600"/>
            <a:ext cx="2971800" cy="2205038"/>
          </a:xfrm>
          <a:prstGeom prst="rect">
            <a:avLst/>
          </a:prstGeom>
          <a:noFill/>
        </p:spPr>
      </p:pic>
      <p:pic>
        <p:nvPicPr>
          <p:cNvPr id="147465" name="Picture 9" descr="Photograph of a woman using the Nemo Magnifier from Freedom Scientific to read the numbers on her microwave"/>
          <p:cNvPicPr>
            <a:picLocks noChangeAspect="1" noChangeArrowheads="1"/>
          </p:cNvPicPr>
          <p:nvPr/>
        </p:nvPicPr>
        <p:blipFill>
          <a:blip r:embed="rId4"/>
          <a:srcRect/>
          <a:stretch>
            <a:fillRect/>
          </a:stretch>
        </p:blipFill>
        <p:spPr bwMode="auto">
          <a:xfrm>
            <a:off x="5029200" y="1447800"/>
            <a:ext cx="4191000" cy="2789238"/>
          </a:xfrm>
          <a:prstGeom prst="rect">
            <a:avLst/>
          </a:prstGeom>
          <a:noFill/>
        </p:spPr>
      </p:pic>
      <p:pic>
        <p:nvPicPr>
          <p:cNvPr id="147466" name="Picture 10" descr="Photograph of the Quicklook Zoom being used to read a brochure (Ash Technologies / Eschenbach)">
            <a:hlinkClick r:id="rId5"/>
          </p:cNvPr>
          <p:cNvPicPr>
            <a:picLocks noChangeAspect="1" noChangeArrowheads="1"/>
          </p:cNvPicPr>
          <p:nvPr/>
        </p:nvPicPr>
        <p:blipFill>
          <a:blip r:embed="rId6"/>
          <a:srcRect/>
          <a:stretch>
            <a:fillRect/>
          </a:stretch>
        </p:blipFill>
        <p:spPr bwMode="auto">
          <a:xfrm>
            <a:off x="3352800" y="4495800"/>
            <a:ext cx="2286000" cy="2286000"/>
          </a:xfrm>
          <a:prstGeom prst="rect">
            <a:avLst/>
          </a:prstGeom>
          <a:noFill/>
        </p:spPr>
      </p:pic>
      <p:pic>
        <p:nvPicPr>
          <p:cNvPr id="147467" name="Picture 11" descr="Photograph of the Pocket Viewer pocket model video magnifier from Humanware."/>
          <p:cNvPicPr>
            <a:picLocks noChangeAspect="1" noChangeArrowheads="1"/>
          </p:cNvPicPr>
          <p:nvPr/>
        </p:nvPicPr>
        <p:blipFill>
          <a:blip r:embed="rId7"/>
          <a:srcRect/>
          <a:stretch>
            <a:fillRect/>
          </a:stretch>
        </p:blipFill>
        <p:spPr bwMode="auto">
          <a:xfrm>
            <a:off x="6172200" y="4495800"/>
            <a:ext cx="2743200" cy="2330450"/>
          </a:xfrm>
          <a:prstGeom prst="rect">
            <a:avLst/>
          </a:prstGeom>
          <a:noFill/>
          <a:ln w="9525">
            <a:noFill/>
            <a:miter lim="800000"/>
            <a:headEnd/>
            <a:tailEnd/>
          </a:ln>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459">
                                            <p:txEl>
                                              <p:pRg st="1" end="1"/>
                                            </p:txEl>
                                          </p:spTgt>
                                        </p:tgtEl>
                                        <p:attrNameLst>
                                          <p:attrName>style.visibility</p:attrName>
                                        </p:attrNameLst>
                                      </p:cBhvr>
                                      <p:to>
                                        <p:strVal val="visible"/>
                                      </p:to>
                                    </p:set>
                                  </p:childTnLst>
                                </p:cTn>
                              </p:par>
                              <p:par>
                                <p:cTn id="9" presetID="42" presetClass="entr" presetSubtype="0" fill="hold" nodeType="withEffect">
                                  <p:stCondLst>
                                    <p:cond delay="0"/>
                                  </p:stCondLst>
                                  <p:childTnLst>
                                    <p:set>
                                      <p:cBhvr>
                                        <p:cTn id="10" dur="1" fill="hold">
                                          <p:stCondLst>
                                            <p:cond delay="0"/>
                                          </p:stCondLst>
                                        </p:cTn>
                                        <p:tgtEl>
                                          <p:spTgt spid="147465"/>
                                        </p:tgtEl>
                                        <p:attrNameLst>
                                          <p:attrName>style.visibility</p:attrName>
                                        </p:attrNameLst>
                                      </p:cBhvr>
                                      <p:to>
                                        <p:strVal val="visible"/>
                                      </p:to>
                                    </p:set>
                                    <p:animEffect transition="in" filter="fade">
                                      <p:cBhvr>
                                        <p:cTn id="11" dur="1000"/>
                                        <p:tgtEl>
                                          <p:spTgt spid="147465"/>
                                        </p:tgtEl>
                                      </p:cBhvr>
                                    </p:animEffect>
                                    <p:anim calcmode="lin" valueType="num">
                                      <p:cBhvr>
                                        <p:cTn id="12" dur="1000" fill="hold"/>
                                        <p:tgtEl>
                                          <p:spTgt spid="147465"/>
                                        </p:tgtEl>
                                        <p:attrNameLst>
                                          <p:attrName>ppt_x</p:attrName>
                                        </p:attrNameLst>
                                      </p:cBhvr>
                                      <p:tavLst>
                                        <p:tav tm="0">
                                          <p:val>
                                            <p:strVal val="#ppt_x"/>
                                          </p:val>
                                        </p:tav>
                                        <p:tav tm="100000">
                                          <p:val>
                                            <p:strVal val="#ppt_x"/>
                                          </p:val>
                                        </p:tav>
                                      </p:tavLst>
                                    </p:anim>
                                    <p:anim calcmode="lin" valueType="num">
                                      <p:cBhvr>
                                        <p:cTn id="13" dur="1000" fill="hold"/>
                                        <p:tgtEl>
                                          <p:spTgt spid="14746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147464"/>
                                        </p:tgtEl>
                                        <p:attrNameLst>
                                          <p:attrName>style.visibility</p:attrName>
                                        </p:attrNameLst>
                                      </p:cBhvr>
                                      <p:to>
                                        <p:strVal val="visible"/>
                                      </p:to>
                                    </p:set>
                                    <p:animEffect transition="in" filter="fade">
                                      <p:cBhvr>
                                        <p:cTn id="17" dur="1000"/>
                                        <p:tgtEl>
                                          <p:spTgt spid="147464"/>
                                        </p:tgtEl>
                                      </p:cBhvr>
                                    </p:animEffect>
                                    <p:anim calcmode="lin" valueType="num">
                                      <p:cBhvr>
                                        <p:cTn id="18" dur="1000" fill="hold"/>
                                        <p:tgtEl>
                                          <p:spTgt spid="147464"/>
                                        </p:tgtEl>
                                        <p:attrNameLst>
                                          <p:attrName>ppt_x</p:attrName>
                                        </p:attrNameLst>
                                      </p:cBhvr>
                                      <p:tavLst>
                                        <p:tav tm="0">
                                          <p:val>
                                            <p:strVal val="#ppt_x"/>
                                          </p:val>
                                        </p:tav>
                                        <p:tav tm="100000">
                                          <p:val>
                                            <p:strVal val="#ppt_x"/>
                                          </p:val>
                                        </p:tav>
                                      </p:tavLst>
                                    </p:anim>
                                    <p:anim calcmode="lin" valueType="num">
                                      <p:cBhvr>
                                        <p:cTn id="19" dur="1000" fill="hold"/>
                                        <p:tgtEl>
                                          <p:spTgt spid="14746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147467"/>
                                        </p:tgtEl>
                                        <p:attrNameLst>
                                          <p:attrName>style.visibility</p:attrName>
                                        </p:attrNameLst>
                                      </p:cBhvr>
                                      <p:to>
                                        <p:strVal val="visible"/>
                                      </p:to>
                                    </p:set>
                                    <p:animEffect transition="in" filter="fade">
                                      <p:cBhvr>
                                        <p:cTn id="23" dur="1000"/>
                                        <p:tgtEl>
                                          <p:spTgt spid="147467"/>
                                        </p:tgtEl>
                                      </p:cBhvr>
                                    </p:animEffect>
                                    <p:anim calcmode="lin" valueType="num">
                                      <p:cBhvr>
                                        <p:cTn id="24" dur="1000" fill="hold"/>
                                        <p:tgtEl>
                                          <p:spTgt spid="147467"/>
                                        </p:tgtEl>
                                        <p:attrNameLst>
                                          <p:attrName>ppt_x</p:attrName>
                                        </p:attrNameLst>
                                      </p:cBhvr>
                                      <p:tavLst>
                                        <p:tav tm="0">
                                          <p:val>
                                            <p:strVal val="#ppt_x"/>
                                          </p:val>
                                        </p:tav>
                                        <p:tav tm="100000">
                                          <p:val>
                                            <p:strVal val="#ppt_x"/>
                                          </p:val>
                                        </p:tav>
                                      </p:tavLst>
                                    </p:anim>
                                    <p:anim calcmode="lin" valueType="num">
                                      <p:cBhvr>
                                        <p:cTn id="25" dur="1000" fill="hold"/>
                                        <p:tgtEl>
                                          <p:spTgt spid="14746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47466"/>
                                        </p:tgtEl>
                                        <p:attrNameLst>
                                          <p:attrName>style.visibility</p:attrName>
                                        </p:attrNameLst>
                                      </p:cBhvr>
                                      <p:to>
                                        <p:strVal val="visible"/>
                                      </p:to>
                                    </p:set>
                                    <p:animEffect transition="in" filter="fade">
                                      <p:cBhvr>
                                        <p:cTn id="29" dur="1000"/>
                                        <p:tgtEl>
                                          <p:spTgt spid="147466"/>
                                        </p:tgtEl>
                                      </p:cBhvr>
                                    </p:animEffect>
                                    <p:anim calcmode="lin" valueType="num">
                                      <p:cBhvr>
                                        <p:cTn id="30" dur="1000" fill="hold"/>
                                        <p:tgtEl>
                                          <p:spTgt spid="147466"/>
                                        </p:tgtEl>
                                        <p:attrNameLst>
                                          <p:attrName>ppt_x</p:attrName>
                                        </p:attrNameLst>
                                      </p:cBhvr>
                                      <p:tavLst>
                                        <p:tav tm="0">
                                          <p:val>
                                            <p:strVal val="#ppt_x"/>
                                          </p:val>
                                        </p:tav>
                                        <p:tav tm="100000">
                                          <p:val>
                                            <p:strVal val="#ppt_x"/>
                                          </p:val>
                                        </p:tav>
                                      </p:tavLst>
                                    </p:anim>
                                    <p:anim calcmode="lin" valueType="num">
                                      <p:cBhvr>
                                        <p:cTn id="31" dur="1000" fill="hold"/>
                                        <p:tgtEl>
                                          <p:spTgt spid="1474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6200" y="155575"/>
            <a:ext cx="9067800" cy="1139825"/>
          </a:xfrm>
        </p:spPr>
        <p:txBody>
          <a:bodyPr/>
          <a:lstStyle/>
          <a:p>
            <a:r>
              <a:rPr lang="en-US" sz="4000"/>
              <a:t>Video Magnifiers</a:t>
            </a:r>
            <a:br>
              <a:rPr lang="en-US" sz="4000"/>
            </a:br>
            <a:r>
              <a:rPr lang="en-US" sz="4600">
                <a:solidFill>
                  <a:srgbClr val="FF6F17"/>
                </a:solidFill>
              </a:rPr>
              <a:t>Electronic pocket models</a:t>
            </a:r>
          </a:p>
        </p:txBody>
      </p:sp>
      <p:sp>
        <p:nvSpPr>
          <p:cNvPr id="148483" name="Rectangle 3"/>
          <p:cNvSpPr>
            <a:spLocks noGrp="1" noChangeArrowheads="1"/>
          </p:cNvSpPr>
          <p:nvPr>
            <p:ph type="body" idx="1"/>
          </p:nvPr>
        </p:nvSpPr>
        <p:spPr>
          <a:xfrm>
            <a:off x="76200" y="1676400"/>
            <a:ext cx="6477000" cy="2057400"/>
          </a:xfrm>
        </p:spPr>
        <p:txBody>
          <a:bodyPr/>
          <a:lstStyle/>
          <a:p>
            <a:r>
              <a:rPr lang="en-US"/>
              <a:t>Medium</a:t>
            </a:r>
          </a:p>
          <a:p>
            <a:pPr lvl="1"/>
            <a:r>
              <a:rPr lang="en-US"/>
              <a:t>Variety of models</a:t>
            </a:r>
          </a:p>
          <a:p>
            <a:pPr lvl="1"/>
            <a:endParaRPr lang="en-US"/>
          </a:p>
        </p:txBody>
      </p:sp>
      <p:pic>
        <p:nvPicPr>
          <p:cNvPr id="148489" name="Picture 9" descr="Photo of the SenseView pocket model video magnifier from GW Micro showing a detail of a color map from a glossy magazine."/>
          <p:cNvPicPr>
            <a:picLocks noChangeAspect="1" noChangeArrowheads="1"/>
          </p:cNvPicPr>
          <p:nvPr/>
        </p:nvPicPr>
        <p:blipFill>
          <a:blip r:embed="rId3"/>
          <a:srcRect/>
          <a:stretch>
            <a:fillRect/>
          </a:stretch>
        </p:blipFill>
        <p:spPr bwMode="auto">
          <a:xfrm>
            <a:off x="152400" y="4222750"/>
            <a:ext cx="2971800" cy="2406650"/>
          </a:xfrm>
          <a:prstGeom prst="rect">
            <a:avLst/>
          </a:prstGeom>
          <a:noFill/>
        </p:spPr>
      </p:pic>
      <p:pic>
        <p:nvPicPr>
          <p:cNvPr id="148490" name="Picture 10" descr="Photograph of the Eye-C Video magnifier from Aumed distributed by Maxi Aids"/>
          <p:cNvPicPr>
            <a:picLocks noChangeAspect="1" noChangeArrowheads="1"/>
          </p:cNvPicPr>
          <p:nvPr/>
        </p:nvPicPr>
        <p:blipFill>
          <a:blip r:embed="rId4"/>
          <a:srcRect/>
          <a:stretch>
            <a:fillRect/>
          </a:stretch>
        </p:blipFill>
        <p:spPr bwMode="auto">
          <a:xfrm>
            <a:off x="6324600" y="1524000"/>
            <a:ext cx="2667000" cy="2667000"/>
          </a:xfrm>
          <a:prstGeom prst="rect">
            <a:avLst/>
          </a:prstGeom>
          <a:noFill/>
        </p:spPr>
      </p:pic>
      <p:pic>
        <p:nvPicPr>
          <p:cNvPr id="148491" name="Picture 11" descr="Photograph of the Pico pocket model video magnifier from Telesensory">
            <a:hlinkClick r:id="rId5"/>
          </p:cNvPr>
          <p:cNvPicPr>
            <a:picLocks noChangeAspect="1" noChangeArrowheads="1"/>
          </p:cNvPicPr>
          <p:nvPr/>
        </p:nvPicPr>
        <p:blipFill>
          <a:blip r:embed="rId6"/>
          <a:srcRect/>
          <a:stretch>
            <a:fillRect/>
          </a:stretch>
        </p:blipFill>
        <p:spPr bwMode="auto">
          <a:xfrm>
            <a:off x="6096000" y="4889500"/>
            <a:ext cx="2971800" cy="1816100"/>
          </a:xfrm>
          <a:prstGeom prst="rect">
            <a:avLst/>
          </a:prstGeom>
          <a:noFill/>
        </p:spPr>
      </p:pic>
      <p:pic>
        <p:nvPicPr>
          <p:cNvPr id="148492" name="Picture 12" descr="Photograph of PVO Electronic Portable Color Magnifier from Independent Living Aids (ILA)"/>
          <p:cNvPicPr>
            <a:picLocks noChangeAspect="1" noChangeArrowheads="1"/>
          </p:cNvPicPr>
          <p:nvPr/>
        </p:nvPicPr>
        <p:blipFill>
          <a:blip r:embed="rId7"/>
          <a:srcRect/>
          <a:stretch>
            <a:fillRect/>
          </a:stretch>
        </p:blipFill>
        <p:spPr bwMode="auto">
          <a:xfrm>
            <a:off x="3276600" y="2971800"/>
            <a:ext cx="2667000" cy="2667000"/>
          </a:xfrm>
          <a:prstGeom prst="rect">
            <a:avLst/>
          </a:prstGeo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4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92"/>
                                        </p:tgtEl>
                                        <p:attrNameLst>
                                          <p:attrName>style.visibility</p:attrName>
                                        </p:attrNameLst>
                                      </p:cBhvr>
                                      <p:to>
                                        <p:strVal val="visible"/>
                                      </p:to>
                                    </p:set>
                                  </p:childTnLst>
                                </p:cTn>
                              </p:par>
                            </p:childTnLst>
                          </p:cTn>
                        </p:par>
                        <p:par>
                          <p:cTn id="11" fill="hold">
                            <p:stCondLst>
                              <p:cond delay="0"/>
                            </p:stCondLst>
                            <p:childTnLst>
                              <p:par>
                                <p:cTn id="12" presetID="8" presetClass="entr" presetSubtype="32" fill="hold" nodeType="afterEffect">
                                  <p:stCondLst>
                                    <p:cond delay="0"/>
                                  </p:stCondLst>
                                  <p:childTnLst>
                                    <p:set>
                                      <p:cBhvr>
                                        <p:cTn id="13" dur="1" fill="hold">
                                          <p:stCondLst>
                                            <p:cond delay="0"/>
                                          </p:stCondLst>
                                        </p:cTn>
                                        <p:tgtEl>
                                          <p:spTgt spid="148489"/>
                                        </p:tgtEl>
                                        <p:attrNameLst>
                                          <p:attrName>style.visibility</p:attrName>
                                        </p:attrNameLst>
                                      </p:cBhvr>
                                      <p:to>
                                        <p:strVal val="visible"/>
                                      </p:to>
                                    </p:set>
                                    <p:animEffect transition="in" filter="diamond(out)">
                                      <p:cBhvr>
                                        <p:cTn id="14" dur="1000"/>
                                        <p:tgtEl>
                                          <p:spTgt spid="148489"/>
                                        </p:tgtEl>
                                      </p:cBhvr>
                                    </p:animEffect>
                                  </p:childTnLst>
                                </p:cTn>
                              </p:par>
                            </p:childTnLst>
                          </p:cTn>
                        </p:par>
                        <p:par>
                          <p:cTn id="15" fill="hold">
                            <p:stCondLst>
                              <p:cond delay="1000"/>
                            </p:stCondLst>
                            <p:childTnLst>
                              <p:par>
                                <p:cTn id="16" presetID="8" presetClass="entr" presetSubtype="16" fill="hold" nodeType="afterEffect">
                                  <p:stCondLst>
                                    <p:cond delay="0"/>
                                  </p:stCondLst>
                                  <p:childTnLst>
                                    <p:set>
                                      <p:cBhvr>
                                        <p:cTn id="17" dur="1" fill="hold">
                                          <p:stCondLst>
                                            <p:cond delay="0"/>
                                          </p:stCondLst>
                                        </p:cTn>
                                        <p:tgtEl>
                                          <p:spTgt spid="148491"/>
                                        </p:tgtEl>
                                        <p:attrNameLst>
                                          <p:attrName>style.visibility</p:attrName>
                                        </p:attrNameLst>
                                      </p:cBhvr>
                                      <p:to>
                                        <p:strVal val="visible"/>
                                      </p:to>
                                    </p:set>
                                    <p:animEffect transition="in" filter="diamond(in)">
                                      <p:cBhvr>
                                        <p:cTn id="18" dur="1000"/>
                                        <p:tgtEl>
                                          <p:spTgt spid="148491"/>
                                        </p:tgtEl>
                                      </p:cBhvr>
                                    </p:animEffect>
                                  </p:childTnLst>
                                </p:cTn>
                              </p:par>
                            </p:childTnLst>
                          </p:cTn>
                        </p:par>
                        <p:par>
                          <p:cTn id="19" fill="hold">
                            <p:stCondLst>
                              <p:cond delay="2000"/>
                            </p:stCondLst>
                            <p:childTnLst>
                              <p:par>
                                <p:cTn id="20" presetID="8" presetClass="entr" presetSubtype="32" fill="hold" nodeType="afterEffect">
                                  <p:stCondLst>
                                    <p:cond delay="0"/>
                                  </p:stCondLst>
                                  <p:childTnLst>
                                    <p:set>
                                      <p:cBhvr>
                                        <p:cTn id="21" dur="1" fill="hold">
                                          <p:stCondLst>
                                            <p:cond delay="0"/>
                                          </p:stCondLst>
                                        </p:cTn>
                                        <p:tgtEl>
                                          <p:spTgt spid="148490"/>
                                        </p:tgtEl>
                                        <p:attrNameLst>
                                          <p:attrName>style.visibility</p:attrName>
                                        </p:attrNameLst>
                                      </p:cBhvr>
                                      <p:to>
                                        <p:strVal val="visible"/>
                                      </p:to>
                                    </p:set>
                                    <p:animEffect transition="in" filter="diamond(out)">
                                      <p:cBhvr>
                                        <p:cTn id="22" dur="1000"/>
                                        <p:tgtEl>
                                          <p:spTgt spid="148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19" name="Picture 15" descr="Photograph of the SmartView Nano from HumanWare"/>
          <p:cNvPicPr>
            <a:picLocks noChangeAspect="1" noChangeArrowheads="1"/>
          </p:cNvPicPr>
          <p:nvPr/>
        </p:nvPicPr>
        <p:blipFill>
          <a:blip r:embed="rId4"/>
          <a:srcRect/>
          <a:stretch>
            <a:fillRect/>
          </a:stretch>
        </p:blipFill>
        <p:spPr bwMode="auto">
          <a:xfrm>
            <a:off x="5943600" y="1447800"/>
            <a:ext cx="3200400" cy="2409825"/>
          </a:xfrm>
          <a:prstGeom prst="rect">
            <a:avLst/>
          </a:prstGeom>
          <a:noFill/>
        </p:spPr>
      </p:pic>
      <p:sp>
        <p:nvSpPr>
          <p:cNvPr id="149506" name="Rectangle 2"/>
          <p:cNvSpPr>
            <a:spLocks noGrp="1" noChangeArrowheads="1"/>
          </p:cNvSpPr>
          <p:nvPr>
            <p:ph type="title"/>
          </p:nvPr>
        </p:nvSpPr>
        <p:spPr>
          <a:xfrm>
            <a:off x="0" y="155575"/>
            <a:ext cx="9144000" cy="1139825"/>
          </a:xfrm>
        </p:spPr>
        <p:txBody>
          <a:bodyPr/>
          <a:lstStyle/>
          <a:p>
            <a:r>
              <a:rPr lang="en-US" sz="4000"/>
              <a:t>Video Magnifiers</a:t>
            </a:r>
            <a:br>
              <a:rPr lang="en-US" sz="4000"/>
            </a:br>
            <a:r>
              <a:rPr lang="en-US" sz="4600">
                <a:solidFill>
                  <a:srgbClr val="FF6F17"/>
                </a:solidFill>
              </a:rPr>
              <a:t>Electronic pocket models</a:t>
            </a:r>
          </a:p>
        </p:txBody>
      </p:sp>
      <p:sp>
        <p:nvSpPr>
          <p:cNvPr id="149507" name="Rectangle 3"/>
          <p:cNvSpPr>
            <a:spLocks noGrp="1" noChangeArrowheads="1"/>
          </p:cNvSpPr>
          <p:nvPr>
            <p:ph type="body" idx="1"/>
          </p:nvPr>
        </p:nvSpPr>
        <p:spPr>
          <a:xfrm>
            <a:off x="-76200" y="1600200"/>
            <a:ext cx="6477000" cy="2057400"/>
          </a:xfrm>
        </p:spPr>
        <p:txBody>
          <a:bodyPr/>
          <a:lstStyle/>
          <a:p>
            <a:r>
              <a:rPr lang="en-US"/>
              <a:t>Small</a:t>
            </a:r>
          </a:p>
          <a:p>
            <a:pPr lvl="1"/>
            <a:r>
              <a:rPr lang="en-US"/>
              <a:t>Less expensive</a:t>
            </a:r>
          </a:p>
        </p:txBody>
      </p:sp>
      <p:pic>
        <p:nvPicPr>
          <p:cNvPr id="149520" name="Picture 16" descr="Photograph of the Clarity Feather from Clarity USA."/>
          <p:cNvPicPr>
            <a:picLocks noChangeAspect="1" noChangeArrowheads="1"/>
          </p:cNvPicPr>
          <p:nvPr/>
        </p:nvPicPr>
        <p:blipFill>
          <a:blip r:embed="rId5"/>
          <a:srcRect/>
          <a:stretch>
            <a:fillRect/>
          </a:stretch>
        </p:blipFill>
        <p:spPr bwMode="auto">
          <a:xfrm>
            <a:off x="3886200" y="1981200"/>
            <a:ext cx="2667000" cy="1825625"/>
          </a:xfrm>
          <a:prstGeom prst="rect">
            <a:avLst/>
          </a:prstGeom>
          <a:noFill/>
          <a:ln w="9525" algn="ctr">
            <a:noFill/>
            <a:miter lim="800000"/>
            <a:headEnd/>
            <a:tailEnd/>
          </a:ln>
          <a:effectLst/>
        </p:spPr>
      </p:pic>
      <p:pic>
        <p:nvPicPr>
          <p:cNvPr id="149521" name="Picture 17" descr="Photograph of the Maggie hand held electronic magnifier, red, from Maxiaids"/>
          <p:cNvPicPr>
            <a:picLocks noChangeAspect="1" noChangeArrowheads="1"/>
          </p:cNvPicPr>
          <p:nvPr/>
        </p:nvPicPr>
        <p:blipFill>
          <a:blip r:embed="rId6"/>
          <a:srcRect/>
          <a:stretch>
            <a:fillRect/>
          </a:stretch>
        </p:blipFill>
        <p:spPr bwMode="auto">
          <a:xfrm>
            <a:off x="381000" y="2743200"/>
            <a:ext cx="2133600" cy="2133600"/>
          </a:xfrm>
          <a:prstGeom prst="rect">
            <a:avLst/>
          </a:prstGeom>
          <a:noFill/>
          <a:ln w="9525" algn="ctr">
            <a:noFill/>
            <a:miter lim="800000"/>
            <a:headEnd/>
            <a:tailEnd/>
          </a:ln>
          <a:effectLst/>
        </p:spPr>
      </p:pic>
      <p:pic>
        <p:nvPicPr>
          <p:cNvPr id="149522" name="Picture 18" descr="Photograph of the i-vu Solo from Clarity showing control buttons"/>
          <p:cNvPicPr>
            <a:picLocks noChangeAspect="1" noChangeArrowheads="1"/>
          </p:cNvPicPr>
          <p:nvPr/>
        </p:nvPicPr>
        <p:blipFill>
          <a:blip r:embed="rId7"/>
          <a:srcRect/>
          <a:stretch>
            <a:fillRect/>
          </a:stretch>
        </p:blipFill>
        <p:spPr bwMode="auto">
          <a:xfrm>
            <a:off x="5181600" y="4464050"/>
            <a:ext cx="3733800" cy="2268538"/>
          </a:xfrm>
          <a:prstGeom prst="rect">
            <a:avLst/>
          </a:prstGeom>
          <a:noFill/>
          <a:ln w="9525" algn="ctr">
            <a:noFill/>
            <a:miter lim="800000"/>
            <a:headEnd/>
            <a:tailEnd/>
          </a:ln>
          <a:effectLst/>
        </p:spPr>
      </p:pic>
      <p:pic>
        <p:nvPicPr>
          <p:cNvPr id="149523" name="Picture 19" descr="Photograph of the Aukey from Aumed."/>
          <p:cNvPicPr>
            <a:picLocks noChangeAspect="1" noChangeArrowheads="1"/>
          </p:cNvPicPr>
          <p:nvPr/>
        </p:nvPicPr>
        <p:blipFill>
          <a:blip r:embed="rId8"/>
          <a:srcRect/>
          <a:stretch>
            <a:fillRect/>
          </a:stretch>
        </p:blipFill>
        <p:spPr bwMode="auto">
          <a:xfrm>
            <a:off x="1676400" y="5076825"/>
            <a:ext cx="2943225" cy="1552575"/>
          </a:xfrm>
          <a:prstGeom prst="rect">
            <a:avLst/>
          </a:prstGeom>
          <a:noFill/>
          <a:ln w="9525" algn="ctr">
            <a:noFill/>
            <a:miter lim="800000"/>
            <a:headEnd/>
            <a:tailEnd/>
          </a:ln>
          <a:effectLst/>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07">
                                            <p:txEl>
                                              <p:pRg st="1" end="1"/>
                                            </p:txEl>
                                          </p:spTgt>
                                        </p:tgtEl>
                                        <p:attrNameLst>
                                          <p:attrName>style.visibility</p:attrName>
                                        </p:attrNameLst>
                                      </p:cBhvr>
                                      <p:to>
                                        <p:strVal val="visible"/>
                                      </p:to>
                                    </p:set>
                                  </p:childTnLst>
                                </p:cTn>
                              </p:par>
                            </p:childTnLst>
                          </p:cTn>
                        </p:par>
                        <p:par>
                          <p:cTn id="9" fill="hold">
                            <p:stCondLst>
                              <p:cond delay="0"/>
                            </p:stCondLst>
                            <p:childTnLst>
                              <p:par>
                                <p:cTn id="10" presetID="3" presetClass="entr" presetSubtype="5" fill="hold" nodeType="afterEffect">
                                  <p:stCondLst>
                                    <p:cond delay="0"/>
                                  </p:stCondLst>
                                  <p:childTnLst>
                                    <p:set>
                                      <p:cBhvr>
                                        <p:cTn id="11" dur="1" fill="hold">
                                          <p:stCondLst>
                                            <p:cond delay="0"/>
                                          </p:stCondLst>
                                        </p:cTn>
                                        <p:tgtEl>
                                          <p:spTgt spid="149519"/>
                                        </p:tgtEl>
                                        <p:attrNameLst>
                                          <p:attrName>style.visibility</p:attrName>
                                        </p:attrNameLst>
                                      </p:cBhvr>
                                      <p:to>
                                        <p:strVal val="visible"/>
                                      </p:to>
                                    </p:set>
                                    <p:animEffect transition="in" filter="blinds(vertical)">
                                      <p:cBhvr>
                                        <p:cTn id="12" dur="1000"/>
                                        <p:tgtEl>
                                          <p:spTgt spid="149519"/>
                                        </p:tgtEl>
                                      </p:cBhvr>
                                    </p:animEffect>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149521"/>
                                        </p:tgtEl>
                                        <p:attrNameLst>
                                          <p:attrName>style.visibility</p:attrName>
                                        </p:attrNameLst>
                                      </p:cBhvr>
                                      <p:to>
                                        <p:strVal val="visible"/>
                                      </p:to>
                                    </p:set>
                                    <p:anim calcmode="lin" valueType="num">
                                      <p:cBhvr>
                                        <p:cTn id="16" dur="500" fill="hold"/>
                                        <p:tgtEl>
                                          <p:spTgt spid="149521"/>
                                        </p:tgtEl>
                                        <p:attrNameLst>
                                          <p:attrName>ppt_w</p:attrName>
                                        </p:attrNameLst>
                                      </p:cBhvr>
                                      <p:tavLst>
                                        <p:tav tm="0">
                                          <p:val>
                                            <p:fltVal val="0"/>
                                          </p:val>
                                        </p:tav>
                                        <p:tav tm="100000">
                                          <p:val>
                                            <p:strVal val="#ppt_w"/>
                                          </p:val>
                                        </p:tav>
                                      </p:tavLst>
                                    </p:anim>
                                    <p:anim calcmode="lin" valueType="num">
                                      <p:cBhvr>
                                        <p:cTn id="17" dur="500" fill="hold"/>
                                        <p:tgtEl>
                                          <p:spTgt spid="149521"/>
                                        </p:tgtEl>
                                        <p:attrNameLst>
                                          <p:attrName>ppt_h</p:attrName>
                                        </p:attrNameLst>
                                      </p:cBhvr>
                                      <p:tavLst>
                                        <p:tav tm="0">
                                          <p:val>
                                            <p:strVal val="#ppt_h"/>
                                          </p:val>
                                        </p:tav>
                                        <p:tav tm="100000">
                                          <p:val>
                                            <p:strVal val="#ppt_h"/>
                                          </p:val>
                                        </p:tav>
                                      </p:tavLst>
                                    </p:anim>
                                  </p:childTnLst>
                                </p:cTn>
                              </p:par>
                              <p:par>
                                <p:cTn id="18" presetID="54" presetClass="entr" presetSubtype="0" accel="100000" fill="hold" nodeType="withEffect">
                                  <p:stCondLst>
                                    <p:cond delay="0"/>
                                  </p:stCondLst>
                                  <p:childTnLst>
                                    <p:set>
                                      <p:cBhvr>
                                        <p:cTn id="19" dur="1" fill="hold">
                                          <p:stCondLst>
                                            <p:cond delay="0"/>
                                          </p:stCondLst>
                                        </p:cTn>
                                        <p:tgtEl>
                                          <p:spTgt spid="149522"/>
                                        </p:tgtEl>
                                        <p:attrNameLst>
                                          <p:attrName>style.visibility</p:attrName>
                                        </p:attrNameLst>
                                      </p:cBhvr>
                                      <p:to>
                                        <p:strVal val="visible"/>
                                      </p:to>
                                    </p:set>
                                    <p:anim calcmode="lin" valueType="num">
                                      <p:cBhvr>
                                        <p:cTn id="20" dur="1000" fill="hold"/>
                                        <p:tgtEl>
                                          <p:spTgt spid="149522"/>
                                        </p:tgtEl>
                                        <p:attrNameLst>
                                          <p:attrName>ppt_w</p:attrName>
                                        </p:attrNameLst>
                                      </p:cBhvr>
                                      <p:tavLst>
                                        <p:tav tm="0">
                                          <p:val>
                                            <p:strVal val="#ppt_w*0.05"/>
                                          </p:val>
                                        </p:tav>
                                        <p:tav tm="100000">
                                          <p:val>
                                            <p:strVal val="#ppt_w"/>
                                          </p:val>
                                        </p:tav>
                                      </p:tavLst>
                                    </p:anim>
                                    <p:anim calcmode="lin" valueType="num">
                                      <p:cBhvr>
                                        <p:cTn id="21" dur="1000" fill="hold"/>
                                        <p:tgtEl>
                                          <p:spTgt spid="149522"/>
                                        </p:tgtEl>
                                        <p:attrNameLst>
                                          <p:attrName>ppt_h</p:attrName>
                                        </p:attrNameLst>
                                      </p:cBhvr>
                                      <p:tavLst>
                                        <p:tav tm="0">
                                          <p:val>
                                            <p:strVal val="#ppt_h"/>
                                          </p:val>
                                        </p:tav>
                                        <p:tav tm="100000">
                                          <p:val>
                                            <p:strVal val="#ppt_h"/>
                                          </p:val>
                                        </p:tav>
                                      </p:tavLst>
                                    </p:anim>
                                    <p:anim calcmode="lin" valueType="num">
                                      <p:cBhvr>
                                        <p:cTn id="22" dur="1000" fill="hold"/>
                                        <p:tgtEl>
                                          <p:spTgt spid="149522"/>
                                        </p:tgtEl>
                                        <p:attrNameLst>
                                          <p:attrName>ppt_x</p:attrName>
                                        </p:attrNameLst>
                                      </p:cBhvr>
                                      <p:tavLst>
                                        <p:tav tm="0">
                                          <p:val>
                                            <p:strVal val="#ppt_x-.2"/>
                                          </p:val>
                                        </p:tav>
                                        <p:tav tm="100000">
                                          <p:val>
                                            <p:strVal val="#ppt_x"/>
                                          </p:val>
                                        </p:tav>
                                      </p:tavLst>
                                    </p:anim>
                                    <p:anim calcmode="lin" valueType="num">
                                      <p:cBhvr>
                                        <p:cTn id="23" dur="1000" fill="hold"/>
                                        <p:tgtEl>
                                          <p:spTgt spid="149522"/>
                                        </p:tgtEl>
                                        <p:attrNameLst>
                                          <p:attrName>ppt_y</p:attrName>
                                        </p:attrNameLst>
                                      </p:cBhvr>
                                      <p:tavLst>
                                        <p:tav tm="0">
                                          <p:val>
                                            <p:strVal val="#ppt_y"/>
                                          </p:val>
                                        </p:tav>
                                        <p:tav tm="100000">
                                          <p:val>
                                            <p:strVal val="#ppt_y"/>
                                          </p:val>
                                        </p:tav>
                                      </p:tavLst>
                                    </p:anim>
                                    <p:animEffect transition="in" filter="fade">
                                      <p:cBhvr>
                                        <p:cTn id="24" dur="1000"/>
                                        <p:tgtEl>
                                          <p:spTgt spid="149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3" name="Picture 11" descr="Photograph of a woman using the SmarView Pocket from HumanWare to read a label in a grocery store"/>
          <p:cNvPicPr>
            <a:picLocks noChangeAspect="1" noChangeArrowheads="1"/>
          </p:cNvPicPr>
          <p:nvPr/>
        </p:nvPicPr>
        <p:blipFill>
          <a:blip r:embed="rId4"/>
          <a:srcRect/>
          <a:stretch>
            <a:fillRect/>
          </a:stretch>
        </p:blipFill>
        <p:spPr bwMode="auto">
          <a:xfrm>
            <a:off x="3048000" y="3140075"/>
            <a:ext cx="4448175" cy="3032125"/>
          </a:xfrm>
          <a:prstGeom prst="rect">
            <a:avLst/>
          </a:prstGeom>
          <a:noFill/>
        </p:spPr>
      </p:pic>
      <p:sp>
        <p:nvSpPr>
          <p:cNvPr id="151554" name="Rectangle 2"/>
          <p:cNvSpPr>
            <a:spLocks noGrp="1" noChangeArrowheads="1"/>
          </p:cNvSpPr>
          <p:nvPr>
            <p:ph type="title"/>
          </p:nvPr>
        </p:nvSpPr>
        <p:spPr>
          <a:xfrm>
            <a:off x="76200" y="155575"/>
            <a:ext cx="9067800" cy="1139825"/>
          </a:xfrm>
        </p:spPr>
        <p:txBody>
          <a:bodyPr/>
          <a:lstStyle/>
          <a:p>
            <a:r>
              <a:rPr lang="en-US" sz="4000"/>
              <a:t>Video Magnifiers</a:t>
            </a:r>
            <a:br>
              <a:rPr lang="en-US" sz="4000"/>
            </a:br>
            <a:r>
              <a:rPr lang="en-US" sz="4600">
                <a:solidFill>
                  <a:srgbClr val="FF6F17"/>
                </a:solidFill>
              </a:rPr>
              <a:t>Electronic pocket models</a:t>
            </a:r>
          </a:p>
        </p:txBody>
      </p:sp>
      <p:sp>
        <p:nvSpPr>
          <p:cNvPr id="151555" name="Rectangle 3"/>
          <p:cNvSpPr>
            <a:spLocks noGrp="1" noChangeArrowheads="1"/>
          </p:cNvSpPr>
          <p:nvPr>
            <p:ph type="body" idx="1"/>
          </p:nvPr>
        </p:nvSpPr>
        <p:spPr>
          <a:xfrm>
            <a:off x="0" y="1905000"/>
            <a:ext cx="6477000" cy="2057400"/>
          </a:xfrm>
        </p:spPr>
        <p:txBody>
          <a:bodyPr/>
          <a:lstStyle/>
          <a:p>
            <a:r>
              <a:rPr lang="en-US"/>
              <a:t>Small</a:t>
            </a:r>
          </a:p>
          <a:p>
            <a:pPr lvl="1"/>
            <a:r>
              <a:rPr lang="en-US"/>
              <a:t>Truly pocket-able</a:t>
            </a:r>
          </a:p>
        </p:txBody>
      </p:sp>
      <p:pic>
        <p:nvPicPr>
          <p:cNvPr id="151558" name="Picture 6" descr="Photograph of the Compact Mini Pocket Video Magnifier availabel from Optelec">
            <a:hlinkClick r:id="rId5" tooltip="http://rs6.net/tn.jsp?et=1102719243747&amp;s=8810&amp;e=001Zf-0kHcrdIGQeVvQ_fK1hODqjFuu66xagKM4RHZ-na3DUiPn02a28b_TbO-dDuZte0LoxKm3NOxC6Zz9r2vU4_eJ5hnvorHOODNjhnrAighhOzma0aqFBamyJ8UXV0x6JQJ7xxX_yM4b8EPphrN69Q=="/>
          </p:cNvPr>
          <p:cNvPicPr>
            <a:picLocks noChangeAspect="1" noChangeArrowheads="1"/>
          </p:cNvPicPr>
          <p:nvPr/>
        </p:nvPicPr>
        <p:blipFill>
          <a:blip r:embed="rId6"/>
          <a:srcRect/>
          <a:stretch>
            <a:fillRect/>
          </a:stretch>
        </p:blipFill>
        <p:spPr bwMode="auto">
          <a:xfrm>
            <a:off x="5791200" y="1878013"/>
            <a:ext cx="3143250" cy="2693987"/>
          </a:xfrm>
          <a:prstGeom prst="rect">
            <a:avLst/>
          </a:prstGeom>
          <a:noFill/>
        </p:spPr>
      </p:pic>
      <p:pic>
        <p:nvPicPr>
          <p:cNvPr id="151562" name="Picture 10" descr="Photograph of someone using the SenseView Pocket from GW Micro to read a medicine bottle"/>
          <p:cNvPicPr>
            <a:picLocks noChangeAspect="1" noChangeArrowheads="1"/>
          </p:cNvPicPr>
          <p:nvPr/>
        </p:nvPicPr>
        <p:blipFill>
          <a:blip r:embed="rId7"/>
          <a:srcRect/>
          <a:stretch>
            <a:fillRect/>
          </a:stretch>
        </p:blipFill>
        <p:spPr bwMode="auto">
          <a:xfrm>
            <a:off x="6705600" y="4772025"/>
            <a:ext cx="2438400" cy="2009775"/>
          </a:xfrm>
          <a:prstGeom prst="rect">
            <a:avLst/>
          </a:prstGeom>
          <a:noFill/>
        </p:spPr>
      </p:pic>
      <p:pic>
        <p:nvPicPr>
          <p:cNvPr id="151564" name="Picture 12" descr="Photograph of the Mano available from Freedom Vision"/>
          <p:cNvPicPr>
            <a:picLocks noChangeAspect="1" noChangeArrowheads="1"/>
          </p:cNvPicPr>
          <p:nvPr/>
        </p:nvPicPr>
        <p:blipFill>
          <a:blip r:embed="rId8"/>
          <a:srcRect/>
          <a:stretch>
            <a:fillRect/>
          </a:stretch>
        </p:blipFill>
        <p:spPr bwMode="auto">
          <a:xfrm>
            <a:off x="76200" y="4068763"/>
            <a:ext cx="2819400" cy="2636837"/>
          </a:xfrm>
          <a:prstGeom prst="rect">
            <a:avLst/>
          </a:prstGeom>
          <a:noFill/>
          <a:ln w="9525" algn="ctr">
            <a:noFill/>
            <a:miter lim="800000"/>
            <a:headEnd/>
            <a:tailEnd/>
          </a:ln>
          <a:effectLst/>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555">
                                            <p:txEl>
                                              <p:pRg st="1" end="1"/>
                                            </p:txEl>
                                          </p:spTgt>
                                        </p:tgtEl>
                                        <p:attrNameLst>
                                          <p:attrName>style.visibility</p:attrName>
                                        </p:attrNameLst>
                                      </p:cBhvr>
                                      <p:to>
                                        <p:strVal val="visible"/>
                                      </p:to>
                                    </p:set>
                                  </p:childTnLst>
                                </p:cTn>
                              </p:par>
                            </p:childTnLst>
                          </p:cTn>
                        </p:par>
                        <p:par>
                          <p:cTn id="9" fill="hold">
                            <p:stCondLst>
                              <p:cond delay="0"/>
                            </p:stCondLst>
                            <p:childTnLst>
                              <p:par>
                                <p:cTn id="10" presetID="17" presetClass="entr" presetSubtype="10" fill="hold" nodeType="afterEffect">
                                  <p:stCondLst>
                                    <p:cond delay="0"/>
                                  </p:stCondLst>
                                  <p:childTnLst>
                                    <p:set>
                                      <p:cBhvr>
                                        <p:cTn id="11" dur="1" fill="hold">
                                          <p:stCondLst>
                                            <p:cond delay="0"/>
                                          </p:stCondLst>
                                        </p:cTn>
                                        <p:tgtEl>
                                          <p:spTgt spid="151558"/>
                                        </p:tgtEl>
                                        <p:attrNameLst>
                                          <p:attrName>style.visibility</p:attrName>
                                        </p:attrNameLst>
                                      </p:cBhvr>
                                      <p:to>
                                        <p:strVal val="visible"/>
                                      </p:to>
                                    </p:set>
                                    <p:anim calcmode="lin" valueType="num">
                                      <p:cBhvr>
                                        <p:cTn id="12" dur="500" fill="hold"/>
                                        <p:tgtEl>
                                          <p:spTgt spid="151558"/>
                                        </p:tgtEl>
                                        <p:attrNameLst>
                                          <p:attrName>ppt_w</p:attrName>
                                        </p:attrNameLst>
                                      </p:cBhvr>
                                      <p:tavLst>
                                        <p:tav tm="0">
                                          <p:val>
                                            <p:fltVal val="0"/>
                                          </p:val>
                                        </p:tav>
                                        <p:tav tm="100000">
                                          <p:val>
                                            <p:strVal val="#ppt_w"/>
                                          </p:val>
                                        </p:tav>
                                      </p:tavLst>
                                    </p:anim>
                                    <p:anim calcmode="lin" valueType="num">
                                      <p:cBhvr>
                                        <p:cTn id="13" dur="500" fill="hold"/>
                                        <p:tgtEl>
                                          <p:spTgt spid="151558"/>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151563"/>
                                        </p:tgtEl>
                                        <p:attrNameLst>
                                          <p:attrName>style.visibility</p:attrName>
                                        </p:attrNameLst>
                                      </p:cBhvr>
                                      <p:to>
                                        <p:strVal val="visible"/>
                                      </p:to>
                                    </p:set>
                                    <p:animEffect transition="in" filter="dissolve">
                                      <p:cBhvr>
                                        <p:cTn id="17" dur="500"/>
                                        <p:tgtEl>
                                          <p:spTgt spid="151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0" y="155575"/>
            <a:ext cx="9144000" cy="1139825"/>
          </a:xfrm>
        </p:spPr>
        <p:txBody>
          <a:bodyPr/>
          <a:lstStyle/>
          <a:p>
            <a:r>
              <a:rPr lang="en-US" sz="4000"/>
              <a:t>Video Magnifiers</a:t>
            </a:r>
            <a:br>
              <a:rPr lang="en-US" sz="4000"/>
            </a:br>
            <a:r>
              <a:rPr lang="en-US" sz="4600">
                <a:solidFill>
                  <a:srgbClr val="FF6F17"/>
                </a:solidFill>
              </a:rPr>
              <a:t>Electronic pcket models</a:t>
            </a:r>
          </a:p>
        </p:txBody>
      </p:sp>
      <p:sp>
        <p:nvSpPr>
          <p:cNvPr id="140291" name="Rectangle 3"/>
          <p:cNvSpPr>
            <a:spLocks noGrp="1" noChangeArrowheads="1"/>
          </p:cNvSpPr>
          <p:nvPr>
            <p:ph type="body" idx="1"/>
          </p:nvPr>
        </p:nvSpPr>
        <p:spPr>
          <a:xfrm>
            <a:off x="-76200" y="1371600"/>
            <a:ext cx="6477000" cy="1676400"/>
          </a:xfrm>
        </p:spPr>
        <p:txBody>
          <a:bodyPr/>
          <a:lstStyle/>
          <a:p>
            <a:r>
              <a:rPr lang="en-US"/>
              <a:t>Advantages</a:t>
            </a:r>
          </a:p>
          <a:p>
            <a:pPr lvl="1"/>
            <a:r>
              <a:rPr lang="en-US"/>
              <a:t>Better for short reading tasks / spot reading</a:t>
            </a:r>
          </a:p>
          <a:p>
            <a:pPr lvl="1"/>
            <a:r>
              <a:rPr lang="en-US"/>
              <a:t>Easily transported </a:t>
            </a:r>
          </a:p>
          <a:p>
            <a:pPr lvl="1"/>
            <a:r>
              <a:rPr lang="en-US"/>
              <a:t>Less expensive</a:t>
            </a:r>
          </a:p>
        </p:txBody>
      </p:sp>
      <p:pic>
        <p:nvPicPr>
          <p:cNvPr id="140297" name="Picture 9" descr="Photgraph of the Nemo: Low Vision Reading Aid">
            <a:hlinkClick r:id="rId4"/>
          </p:cNvPr>
          <p:cNvPicPr>
            <a:picLocks noChangeAspect="1" noChangeArrowheads="1"/>
          </p:cNvPicPr>
          <p:nvPr/>
        </p:nvPicPr>
        <p:blipFill>
          <a:blip r:embed="rId5"/>
          <a:srcRect/>
          <a:stretch>
            <a:fillRect/>
          </a:stretch>
        </p:blipFill>
        <p:spPr bwMode="auto">
          <a:xfrm>
            <a:off x="3962400" y="3429000"/>
            <a:ext cx="2057400" cy="1443038"/>
          </a:xfrm>
          <a:prstGeom prst="rect">
            <a:avLst/>
          </a:prstGeom>
          <a:noFill/>
        </p:spPr>
      </p:pic>
      <p:pic>
        <p:nvPicPr>
          <p:cNvPr id="140298" name="Picture 10" descr="Photograph of the Amigo pocket model video magnifier from Enhanced Vision being used to read a magazine"/>
          <p:cNvPicPr>
            <a:picLocks noChangeAspect="1" noChangeArrowheads="1"/>
          </p:cNvPicPr>
          <p:nvPr/>
        </p:nvPicPr>
        <p:blipFill>
          <a:blip r:embed="rId6"/>
          <a:srcRect/>
          <a:stretch>
            <a:fillRect/>
          </a:stretch>
        </p:blipFill>
        <p:spPr bwMode="auto">
          <a:xfrm>
            <a:off x="6019800" y="4800600"/>
            <a:ext cx="2800350" cy="1863725"/>
          </a:xfrm>
          <a:prstGeom prst="rect">
            <a:avLst/>
          </a:prstGeom>
          <a:noFill/>
        </p:spPr>
      </p:pic>
      <p:pic>
        <p:nvPicPr>
          <p:cNvPr id="140301" name="Picture 13" descr="Photo of the SenseView pocket model video magnifier from GW Micro showing a detail of a color map from a glossy magazine."/>
          <p:cNvPicPr>
            <a:picLocks noChangeAspect="1" noChangeArrowheads="1"/>
          </p:cNvPicPr>
          <p:nvPr/>
        </p:nvPicPr>
        <p:blipFill>
          <a:blip r:embed="rId7"/>
          <a:srcRect/>
          <a:stretch>
            <a:fillRect/>
          </a:stretch>
        </p:blipFill>
        <p:spPr bwMode="auto">
          <a:xfrm>
            <a:off x="76200" y="4343400"/>
            <a:ext cx="2971800" cy="2406650"/>
          </a:xfrm>
          <a:prstGeom prst="rect">
            <a:avLst/>
          </a:prstGeom>
          <a:noFill/>
        </p:spPr>
      </p:pic>
      <p:pic>
        <p:nvPicPr>
          <p:cNvPr id="140302" name="Picture 14" descr="Photograph of the SenseView from GW Micro"/>
          <p:cNvPicPr>
            <a:picLocks noChangeAspect="1" noChangeArrowheads="1"/>
          </p:cNvPicPr>
          <p:nvPr/>
        </p:nvPicPr>
        <p:blipFill>
          <a:blip r:embed="rId8"/>
          <a:srcRect/>
          <a:stretch>
            <a:fillRect/>
          </a:stretch>
        </p:blipFill>
        <p:spPr bwMode="auto">
          <a:xfrm>
            <a:off x="3352800" y="5029200"/>
            <a:ext cx="2324100" cy="1676400"/>
          </a:xfrm>
          <a:prstGeom prst="rect">
            <a:avLst/>
          </a:prstGeom>
          <a:noFill/>
        </p:spPr>
      </p:pic>
      <p:pic>
        <p:nvPicPr>
          <p:cNvPr id="140303" name="Picture 15" descr="Photo of STRIX from Florida Reading &amp; Vision Technology being used for viewing from a distance"/>
          <p:cNvPicPr>
            <a:picLocks noChangeAspect="1" noChangeArrowheads="1"/>
          </p:cNvPicPr>
          <p:nvPr/>
        </p:nvPicPr>
        <p:blipFill>
          <a:blip r:embed="rId9"/>
          <a:srcRect/>
          <a:stretch>
            <a:fillRect/>
          </a:stretch>
        </p:blipFill>
        <p:spPr bwMode="auto">
          <a:xfrm>
            <a:off x="6096000" y="1879600"/>
            <a:ext cx="3048000" cy="2474913"/>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dissolve">
                                      <p:cBhvr>
                                        <p:cTn id="7" dur="500"/>
                                        <p:tgtEl>
                                          <p:spTgt spid="14029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0291">
                                            <p:txEl>
                                              <p:pRg st="1" end="1"/>
                                            </p:txEl>
                                          </p:spTgt>
                                        </p:tgtEl>
                                        <p:attrNameLst>
                                          <p:attrName>style.visibility</p:attrName>
                                        </p:attrNameLst>
                                      </p:cBhvr>
                                      <p:to>
                                        <p:strVal val="visible"/>
                                      </p:to>
                                    </p:set>
                                    <p:animEffect transition="in" filter="dissolve">
                                      <p:cBhvr>
                                        <p:cTn id="10" dur="500"/>
                                        <p:tgtEl>
                                          <p:spTgt spid="140291">
                                            <p:txEl>
                                              <p:pRg st="1" end="1"/>
                                            </p:txEl>
                                          </p:spTgt>
                                        </p:tgtEl>
                                      </p:cBhvr>
                                    </p:animEffect>
                                  </p:childTnLst>
                                </p:cTn>
                              </p:par>
                              <p:par>
                                <p:cTn id="11" presetID="8" presetClass="entr" presetSubtype="32" fill="hold" nodeType="withEffect">
                                  <p:stCondLst>
                                    <p:cond delay="0"/>
                                  </p:stCondLst>
                                  <p:childTnLst>
                                    <p:set>
                                      <p:cBhvr>
                                        <p:cTn id="12" dur="1" fill="hold">
                                          <p:stCondLst>
                                            <p:cond delay="0"/>
                                          </p:stCondLst>
                                        </p:cTn>
                                        <p:tgtEl>
                                          <p:spTgt spid="140301"/>
                                        </p:tgtEl>
                                        <p:attrNameLst>
                                          <p:attrName>style.visibility</p:attrName>
                                        </p:attrNameLst>
                                      </p:cBhvr>
                                      <p:to>
                                        <p:strVal val="visible"/>
                                      </p:to>
                                    </p:set>
                                    <p:animEffect transition="in" filter="diamond(out)">
                                      <p:cBhvr>
                                        <p:cTn id="13" dur="2000"/>
                                        <p:tgtEl>
                                          <p:spTgt spid="140301"/>
                                        </p:tgtEl>
                                      </p:cBhvr>
                                    </p:animEffect>
                                  </p:childTnLst>
                                </p:cTn>
                              </p:par>
                            </p:childTnLst>
                          </p:cTn>
                        </p:par>
                        <p:par>
                          <p:cTn id="14" fill="hold">
                            <p:stCondLst>
                              <p:cond delay="2000"/>
                            </p:stCondLst>
                            <p:childTnLst>
                              <p:par>
                                <p:cTn id="15" presetID="9" presetClass="entr" presetSubtype="0" fill="hold" grpId="0" nodeType="after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dissolve">
                                      <p:cBhvr>
                                        <p:cTn id="17" dur="1000"/>
                                        <p:tgtEl>
                                          <p:spTgt spid="140291">
                                            <p:txEl>
                                              <p:pRg st="2" end="2"/>
                                            </p:txEl>
                                          </p:spTgt>
                                        </p:tgtEl>
                                      </p:cBhvr>
                                    </p:animEffect>
                                  </p:childTnLst>
                                </p:cTn>
                              </p:par>
                              <p:par>
                                <p:cTn id="18" presetID="35" presetClass="entr" presetSubtype="0" fill="hold" nodeType="withEffect">
                                  <p:stCondLst>
                                    <p:cond delay="0"/>
                                  </p:stCondLst>
                                  <p:childTnLst>
                                    <p:set>
                                      <p:cBhvr>
                                        <p:cTn id="19" dur="1" fill="hold">
                                          <p:stCondLst>
                                            <p:cond delay="0"/>
                                          </p:stCondLst>
                                        </p:cTn>
                                        <p:tgtEl>
                                          <p:spTgt spid="140302"/>
                                        </p:tgtEl>
                                        <p:attrNameLst>
                                          <p:attrName>style.visibility</p:attrName>
                                        </p:attrNameLst>
                                      </p:cBhvr>
                                      <p:to>
                                        <p:strVal val="visible"/>
                                      </p:to>
                                    </p:set>
                                    <p:animEffect transition="in" filter="fade">
                                      <p:cBhvr>
                                        <p:cTn id="20" dur="1000"/>
                                        <p:tgtEl>
                                          <p:spTgt spid="140302"/>
                                        </p:tgtEl>
                                      </p:cBhvr>
                                    </p:animEffect>
                                    <p:anim calcmode="lin" valueType="num">
                                      <p:cBhvr>
                                        <p:cTn id="21" dur="1000" fill="hold"/>
                                        <p:tgtEl>
                                          <p:spTgt spid="140302"/>
                                        </p:tgtEl>
                                        <p:attrNameLst>
                                          <p:attrName>style.rotation</p:attrName>
                                        </p:attrNameLst>
                                      </p:cBhvr>
                                      <p:tavLst>
                                        <p:tav tm="0">
                                          <p:val>
                                            <p:fltVal val="720"/>
                                          </p:val>
                                        </p:tav>
                                        <p:tav tm="100000">
                                          <p:val>
                                            <p:fltVal val="0"/>
                                          </p:val>
                                        </p:tav>
                                      </p:tavLst>
                                    </p:anim>
                                    <p:anim calcmode="lin" valueType="num">
                                      <p:cBhvr>
                                        <p:cTn id="22" dur="1000" fill="hold"/>
                                        <p:tgtEl>
                                          <p:spTgt spid="140302"/>
                                        </p:tgtEl>
                                        <p:attrNameLst>
                                          <p:attrName>ppt_h</p:attrName>
                                        </p:attrNameLst>
                                      </p:cBhvr>
                                      <p:tavLst>
                                        <p:tav tm="0">
                                          <p:val>
                                            <p:fltVal val="0"/>
                                          </p:val>
                                        </p:tav>
                                        <p:tav tm="100000">
                                          <p:val>
                                            <p:strVal val="#ppt_h"/>
                                          </p:val>
                                        </p:tav>
                                      </p:tavLst>
                                    </p:anim>
                                    <p:anim calcmode="lin" valueType="num">
                                      <p:cBhvr>
                                        <p:cTn id="23" dur="1000" fill="hold"/>
                                        <p:tgtEl>
                                          <p:spTgt spid="140302"/>
                                        </p:tgtEl>
                                        <p:attrNameLst>
                                          <p:attrName>ppt_w</p:attrName>
                                        </p:attrNameLst>
                                      </p:cBhvr>
                                      <p:tavLst>
                                        <p:tav tm="0">
                                          <p:val>
                                            <p:fltVal val="0"/>
                                          </p:val>
                                        </p:tav>
                                        <p:tav tm="100000">
                                          <p:val>
                                            <p:strVal val="#ppt_w"/>
                                          </p:val>
                                        </p:tav>
                                      </p:tavLst>
                                    </p:anim>
                                  </p:childTnLst>
                                </p:cTn>
                              </p:par>
                            </p:childTnLst>
                          </p:cTn>
                        </p:par>
                        <p:par>
                          <p:cTn id="24" fill="hold">
                            <p:stCondLst>
                              <p:cond delay="3000"/>
                            </p:stCondLst>
                            <p:childTnLst>
                              <p:par>
                                <p:cTn id="25" presetID="9" presetClass="entr" presetSubtype="0" fill="hold" grpId="0" nodeType="afterEffect">
                                  <p:stCondLst>
                                    <p:cond delay="0"/>
                                  </p:stCondLst>
                                  <p:childTnLst>
                                    <p:set>
                                      <p:cBhvr>
                                        <p:cTn id="26" dur="1" fill="hold">
                                          <p:stCondLst>
                                            <p:cond delay="0"/>
                                          </p:stCondLst>
                                        </p:cTn>
                                        <p:tgtEl>
                                          <p:spTgt spid="140291">
                                            <p:txEl>
                                              <p:pRg st="3" end="3"/>
                                            </p:txEl>
                                          </p:spTgt>
                                        </p:tgtEl>
                                        <p:attrNameLst>
                                          <p:attrName>style.visibility</p:attrName>
                                        </p:attrNameLst>
                                      </p:cBhvr>
                                      <p:to>
                                        <p:strVal val="visible"/>
                                      </p:to>
                                    </p:set>
                                    <p:animEffect transition="in" filter="dissolve">
                                      <p:cBhvr>
                                        <p:cTn id="27" dur="1000"/>
                                        <p:tgtEl>
                                          <p:spTgt spid="140291">
                                            <p:txEl>
                                              <p:pRg st="3" end="3"/>
                                            </p:txEl>
                                          </p:spTgt>
                                        </p:tgtEl>
                                      </p:cBhvr>
                                    </p:animEffect>
                                  </p:childTnLst>
                                </p:cTn>
                              </p:par>
                            </p:childTnLst>
                          </p:cTn>
                        </p:par>
                        <p:par>
                          <p:cTn id="28" fill="hold">
                            <p:stCondLst>
                              <p:cond delay="4000"/>
                            </p:stCondLst>
                            <p:childTnLst>
                              <p:par>
                                <p:cTn id="29" presetID="9" presetClass="entr" presetSubtype="0" fill="hold" nodeType="afterEffect">
                                  <p:stCondLst>
                                    <p:cond delay="500"/>
                                  </p:stCondLst>
                                  <p:childTnLst>
                                    <p:set>
                                      <p:cBhvr>
                                        <p:cTn id="30" dur="1" fill="hold">
                                          <p:stCondLst>
                                            <p:cond delay="0"/>
                                          </p:stCondLst>
                                        </p:cTn>
                                        <p:tgtEl>
                                          <p:spTgt spid="140303"/>
                                        </p:tgtEl>
                                        <p:attrNameLst>
                                          <p:attrName>style.visibility</p:attrName>
                                        </p:attrNameLst>
                                      </p:cBhvr>
                                      <p:to>
                                        <p:strVal val="visible"/>
                                      </p:to>
                                    </p:set>
                                    <p:animEffect transition="in" filter="dissolve">
                                      <p:cBhvr>
                                        <p:cTn id="31" dur="500"/>
                                        <p:tgtEl>
                                          <p:spTgt spid="140303"/>
                                        </p:tgtEl>
                                      </p:cBhvr>
                                    </p:animEffect>
                                  </p:childTnLst>
                                </p:cTn>
                              </p:par>
                            </p:childTnLst>
                          </p:cTn>
                        </p:par>
                        <p:par>
                          <p:cTn id="32" fill="hold">
                            <p:stCondLst>
                              <p:cond delay="5000"/>
                            </p:stCondLst>
                            <p:childTnLst>
                              <p:par>
                                <p:cTn id="33" presetID="35" presetClass="entr" presetSubtype="0" fill="hold" nodeType="afterEffect">
                                  <p:stCondLst>
                                    <p:cond delay="0"/>
                                  </p:stCondLst>
                                  <p:childTnLst>
                                    <p:set>
                                      <p:cBhvr>
                                        <p:cTn id="34" dur="1" fill="hold">
                                          <p:stCondLst>
                                            <p:cond delay="0"/>
                                          </p:stCondLst>
                                        </p:cTn>
                                        <p:tgtEl>
                                          <p:spTgt spid="140297"/>
                                        </p:tgtEl>
                                        <p:attrNameLst>
                                          <p:attrName>style.visibility</p:attrName>
                                        </p:attrNameLst>
                                      </p:cBhvr>
                                      <p:to>
                                        <p:strVal val="visible"/>
                                      </p:to>
                                    </p:set>
                                    <p:animEffect transition="in" filter="fade">
                                      <p:cBhvr>
                                        <p:cTn id="35" dur="1000"/>
                                        <p:tgtEl>
                                          <p:spTgt spid="140297"/>
                                        </p:tgtEl>
                                      </p:cBhvr>
                                    </p:animEffect>
                                    <p:anim calcmode="lin" valueType="num">
                                      <p:cBhvr>
                                        <p:cTn id="36" dur="1000" fill="hold"/>
                                        <p:tgtEl>
                                          <p:spTgt spid="140297"/>
                                        </p:tgtEl>
                                        <p:attrNameLst>
                                          <p:attrName>style.rotation</p:attrName>
                                        </p:attrNameLst>
                                      </p:cBhvr>
                                      <p:tavLst>
                                        <p:tav tm="0">
                                          <p:val>
                                            <p:fltVal val="720"/>
                                          </p:val>
                                        </p:tav>
                                        <p:tav tm="100000">
                                          <p:val>
                                            <p:fltVal val="0"/>
                                          </p:val>
                                        </p:tav>
                                      </p:tavLst>
                                    </p:anim>
                                    <p:anim calcmode="lin" valueType="num">
                                      <p:cBhvr>
                                        <p:cTn id="37" dur="1000" fill="hold"/>
                                        <p:tgtEl>
                                          <p:spTgt spid="140297"/>
                                        </p:tgtEl>
                                        <p:attrNameLst>
                                          <p:attrName>ppt_h</p:attrName>
                                        </p:attrNameLst>
                                      </p:cBhvr>
                                      <p:tavLst>
                                        <p:tav tm="0">
                                          <p:val>
                                            <p:fltVal val="0"/>
                                          </p:val>
                                        </p:tav>
                                        <p:tav tm="100000">
                                          <p:val>
                                            <p:strVal val="#ppt_h"/>
                                          </p:val>
                                        </p:tav>
                                      </p:tavLst>
                                    </p:anim>
                                    <p:anim calcmode="lin" valueType="num">
                                      <p:cBhvr>
                                        <p:cTn id="38" dur="1000" fill="hold"/>
                                        <p:tgtEl>
                                          <p:spTgt spid="140297"/>
                                        </p:tgtEl>
                                        <p:attrNameLst>
                                          <p:attrName>ppt_w</p:attrName>
                                        </p:attrNameLst>
                                      </p:cBhvr>
                                      <p:tavLst>
                                        <p:tav tm="0">
                                          <p:val>
                                            <p:fltVal val="0"/>
                                          </p:val>
                                        </p:tav>
                                        <p:tav tm="100000">
                                          <p:val>
                                            <p:strVal val="#ppt_w"/>
                                          </p:val>
                                        </p:tav>
                                      </p:tavLst>
                                    </p:anim>
                                  </p:childTnLst>
                                </p:cTn>
                              </p:par>
                            </p:childTnLst>
                          </p:cTn>
                        </p:par>
                        <p:par>
                          <p:cTn id="39" fill="hold">
                            <p:stCondLst>
                              <p:cond delay="6000"/>
                            </p:stCondLst>
                            <p:childTnLst>
                              <p:par>
                                <p:cTn id="40" presetID="35" presetClass="entr" presetSubtype="0" fill="hold" nodeType="afterEffect">
                                  <p:stCondLst>
                                    <p:cond delay="0"/>
                                  </p:stCondLst>
                                  <p:childTnLst>
                                    <p:set>
                                      <p:cBhvr>
                                        <p:cTn id="41" dur="1" fill="hold">
                                          <p:stCondLst>
                                            <p:cond delay="0"/>
                                          </p:stCondLst>
                                        </p:cTn>
                                        <p:tgtEl>
                                          <p:spTgt spid="140298"/>
                                        </p:tgtEl>
                                        <p:attrNameLst>
                                          <p:attrName>style.visibility</p:attrName>
                                        </p:attrNameLst>
                                      </p:cBhvr>
                                      <p:to>
                                        <p:strVal val="visible"/>
                                      </p:to>
                                    </p:set>
                                    <p:animEffect transition="in" filter="fade">
                                      <p:cBhvr>
                                        <p:cTn id="42" dur="1000"/>
                                        <p:tgtEl>
                                          <p:spTgt spid="140298"/>
                                        </p:tgtEl>
                                      </p:cBhvr>
                                    </p:animEffect>
                                    <p:anim calcmode="lin" valueType="num">
                                      <p:cBhvr>
                                        <p:cTn id="43" dur="1000" fill="hold"/>
                                        <p:tgtEl>
                                          <p:spTgt spid="140298"/>
                                        </p:tgtEl>
                                        <p:attrNameLst>
                                          <p:attrName>style.rotation</p:attrName>
                                        </p:attrNameLst>
                                      </p:cBhvr>
                                      <p:tavLst>
                                        <p:tav tm="0">
                                          <p:val>
                                            <p:fltVal val="720"/>
                                          </p:val>
                                        </p:tav>
                                        <p:tav tm="100000">
                                          <p:val>
                                            <p:fltVal val="0"/>
                                          </p:val>
                                        </p:tav>
                                      </p:tavLst>
                                    </p:anim>
                                    <p:anim calcmode="lin" valueType="num">
                                      <p:cBhvr>
                                        <p:cTn id="44" dur="1000" fill="hold"/>
                                        <p:tgtEl>
                                          <p:spTgt spid="140298"/>
                                        </p:tgtEl>
                                        <p:attrNameLst>
                                          <p:attrName>ppt_h</p:attrName>
                                        </p:attrNameLst>
                                      </p:cBhvr>
                                      <p:tavLst>
                                        <p:tav tm="0">
                                          <p:val>
                                            <p:fltVal val="0"/>
                                          </p:val>
                                        </p:tav>
                                        <p:tav tm="100000">
                                          <p:val>
                                            <p:strVal val="#ppt_h"/>
                                          </p:val>
                                        </p:tav>
                                      </p:tavLst>
                                    </p:anim>
                                    <p:anim calcmode="lin" valueType="num">
                                      <p:cBhvr>
                                        <p:cTn id="45" dur="1000" fill="hold"/>
                                        <p:tgtEl>
                                          <p:spTgt spid="1402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152400"/>
            <a:ext cx="9144000" cy="1139825"/>
          </a:xfrm>
        </p:spPr>
        <p:txBody>
          <a:bodyPr/>
          <a:lstStyle/>
          <a:p>
            <a:r>
              <a:rPr lang="en-US" sz="4000"/>
              <a:t>Video Magnifiers</a:t>
            </a:r>
            <a:br>
              <a:rPr lang="en-US" sz="4000"/>
            </a:br>
            <a:r>
              <a:rPr lang="en-US" sz="4600">
                <a:solidFill>
                  <a:srgbClr val="FF6F17"/>
                </a:solidFill>
              </a:rPr>
              <a:t>Electronic pocket models</a:t>
            </a:r>
          </a:p>
        </p:txBody>
      </p:sp>
      <p:sp>
        <p:nvSpPr>
          <p:cNvPr id="59395" name="Rectangle 3"/>
          <p:cNvSpPr>
            <a:spLocks noGrp="1" noChangeArrowheads="1"/>
          </p:cNvSpPr>
          <p:nvPr>
            <p:ph type="body" sz="half" idx="1"/>
          </p:nvPr>
        </p:nvSpPr>
        <p:spPr>
          <a:xfrm>
            <a:off x="0" y="1524000"/>
            <a:ext cx="5638800" cy="3505200"/>
          </a:xfrm>
        </p:spPr>
        <p:txBody>
          <a:bodyPr/>
          <a:lstStyle/>
          <a:p>
            <a:r>
              <a:rPr lang="en-US"/>
              <a:t>Disadvantages</a:t>
            </a:r>
          </a:p>
          <a:p>
            <a:pPr lvl="1"/>
            <a:r>
              <a:rPr lang="en-US"/>
              <a:t>Camera movement</a:t>
            </a:r>
          </a:p>
          <a:p>
            <a:pPr lvl="1"/>
            <a:r>
              <a:rPr lang="en-US"/>
              <a:t>Difficult for handwriting </a:t>
            </a:r>
          </a:p>
          <a:p>
            <a:pPr lvl="1"/>
            <a:r>
              <a:rPr lang="en-US"/>
              <a:t>Magnification range</a:t>
            </a:r>
          </a:p>
          <a:p>
            <a:pPr lvl="2"/>
            <a:r>
              <a:rPr lang="en-US"/>
              <a:t>clicks – not continuous </a:t>
            </a:r>
          </a:p>
          <a:p>
            <a:pPr lvl="1"/>
            <a:r>
              <a:rPr lang="en-US"/>
              <a:t>Book edge</a:t>
            </a:r>
          </a:p>
        </p:txBody>
      </p:sp>
      <p:pic>
        <p:nvPicPr>
          <p:cNvPr id="59405" name="Picture 13" descr="Photograph of the Pico pocket model video magnifier from Telesensory">
            <a:hlinkClick r:id="rId4"/>
          </p:cNvPr>
          <p:cNvPicPr>
            <a:picLocks noChangeAspect="1" noChangeArrowheads="1"/>
          </p:cNvPicPr>
          <p:nvPr/>
        </p:nvPicPr>
        <p:blipFill>
          <a:blip r:embed="rId5"/>
          <a:srcRect/>
          <a:stretch>
            <a:fillRect/>
          </a:stretch>
        </p:blipFill>
        <p:spPr bwMode="auto">
          <a:xfrm>
            <a:off x="3352800" y="4965700"/>
            <a:ext cx="2971800" cy="1816100"/>
          </a:xfrm>
          <a:prstGeom prst="rect">
            <a:avLst/>
          </a:prstGeom>
          <a:noFill/>
        </p:spPr>
      </p:pic>
      <p:pic>
        <p:nvPicPr>
          <p:cNvPr id="59413" name="Picture 21" descr="PHotograph of the Olympia from Telesensory"/>
          <p:cNvPicPr>
            <a:picLocks noChangeAspect="1" noChangeArrowheads="1"/>
          </p:cNvPicPr>
          <p:nvPr/>
        </p:nvPicPr>
        <p:blipFill>
          <a:blip r:embed="rId6"/>
          <a:srcRect/>
          <a:stretch>
            <a:fillRect/>
          </a:stretch>
        </p:blipFill>
        <p:spPr bwMode="auto">
          <a:xfrm>
            <a:off x="6591300" y="4664075"/>
            <a:ext cx="2552700" cy="2041525"/>
          </a:xfrm>
          <a:prstGeom prst="rect">
            <a:avLst/>
          </a:prstGeom>
          <a:noFill/>
        </p:spPr>
      </p:pic>
      <p:pic>
        <p:nvPicPr>
          <p:cNvPr id="59414" name="Picture 22" descr="Photograph of the SenseView Pocket from GW Micro">
            <a:hlinkClick r:id="rId7"/>
          </p:cNvPr>
          <p:cNvPicPr>
            <a:picLocks noChangeAspect="1" noChangeArrowheads="1"/>
          </p:cNvPicPr>
          <p:nvPr/>
        </p:nvPicPr>
        <p:blipFill>
          <a:blip r:embed="rId8"/>
          <a:srcRect/>
          <a:stretch>
            <a:fillRect/>
          </a:stretch>
        </p:blipFill>
        <p:spPr bwMode="auto">
          <a:xfrm>
            <a:off x="76200" y="5024438"/>
            <a:ext cx="3200400" cy="1833562"/>
          </a:xfrm>
          <a:prstGeom prst="rect">
            <a:avLst/>
          </a:prstGeom>
          <a:noFill/>
        </p:spPr>
      </p:pic>
      <p:pic>
        <p:nvPicPr>
          <p:cNvPr id="59415" name="Picture 23" descr="Photograph of the Looky Handheld Portable Video Magnifier available from Maxi Aids"/>
          <p:cNvPicPr>
            <a:picLocks noChangeAspect="1" noChangeArrowheads="1"/>
          </p:cNvPicPr>
          <p:nvPr/>
        </p:nvPicPr>
        <p:blipFill>
          <a:blip r:embed="rId9"/>
          <a:srcRect/>
          <a:stretch>
            <a:fillRect/>
          </a:stretch>
        </p:blipFill>
        <p:spPr bwMode="auto">
          <a:xfrm>
            <a:off x="6781800" y="2770188"/>
            <a:ext cx="2286000" cy="1649412"/>
          </a:xfrm>
          <a:prstGeom prst="rect">
            <a:avLst/>
          </a:prstGeom>
          <a:noFill/>
        </p:spPr>
      </p:pic>
      <p:pic>
        <p:nvPicPr>
          <p:cNvPr id="59416" name="Picture 24" descr="Photograph of the Looky Handheld Portable Video Magnifier being used to read a telephone book, available from Maxi Aids"/>
          <p:cNvPicPr>
            <a:picLocks noChangeAspect="1" noChangeArrowheads="1"/>
          </p:cNvPicPr>
          <p:nvPr/>
        </p:nvPicPr>
        <p:blipFill>
          <a:blip r:embed="rId10"/>
          <a:srcRect/>
          <a:stretch>
            <a:fillRect/>
          </a:stretch>
        </p:blipFill>
        <p:spPr bwMode="auto">
          <a:xfrm>
            <a:off x="4800600" y="1905000"/>
            <a:ext cx="1905000" cy="149542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395">
                                            <p:txEl>
                                              <p:pRg st="1" end="1"/>
                                            </p:txEl>
                                          </p:spTgt>
                                        </p:tgtEl>
                                        <p:attrNameLst>
                                          <p:attrName>style.visibility</p:attrName>
                                        </p:attrNameLst>
                                      </p:cBhvr>
                                      <p:to>
                                        <p:strVal val="visible"/>
                                      </p:to>
                                    </p:set>
                                  </p:childTnLst>
                                </p:cTn>
                              </p:par>
                              <p:par>
                                <p:cTn id="9" presetID="51" presetClass="entr" presetSubtype="0" fill="hold" nodeType="withEffect">
                                  <p:stCondLst>
                                    <p:cond delay="0"/>
                                  </p:stCondLst>
                                  <p:childTnLst>
                                    <p:set>
                                      <p:cBhvr>
                                        <p:cTn id="10" dur="1" fill="hold">
                                          <p:stCondLst>
                                            <p:cond delay="0"/>
                                          </p:stCondLst>
                                        </p:cTn>
                                        <p:tgtEl>
                                          <p:spTgt spid="59413"/>
                                        </p:tgtEl>
                                        <p:attrNameLst>
                                          <p:attrName>style.visibility</p:attrName>
                                        </p:attrNameLst>
                                      </p:cBhvr>
                                      <p:to>
                                        <p:strVal val="visible"/>
                                      </p:to>
                                    </p:set>
                                    <p:animEffect transition="in" filter="fade">
                                      <p:cBhvr>
                                        <p:cTn id="11" dur="770" decel="100000"/>
                                        <p:tgtEl>
                                          <p:spTgt spid="59413"/>
                                        </p:tgtEl>
                                      </p:cBhvr>
                                    </p:animEffect>
                                    <p:animScale>
                                      <p:cBhvr>
                                        <p:cTn id="12" dur="770" decel="100000"/>
                                        <p:tgtEl>
                                          <p:spTgt spid="59413"/>
                                        </p:tgtEl>
                                      </p:cBhvr>
                                      <p:from x="10000" y="10000"/>
                                      <p:to x="200000" y="450000"/>
                                    </p:animScale>
                                    <p:animScale>
                                      <p:cBhvr>
                                        <p:cTn id="13" dur="1230" accel="100000" fill="hold">
                                          <p:stCondLst>
                                            <p:cond delay="770"/>
                                          </p:stCondLst>
                                        </p:cTn>
                                        <p:tgtEl>
                                          <p:spTgt spid="59413"/>
                                        </p:tgtEl>
                                      </p:cBhvr>
                                      <p:from x="200000" y="450000"/>
                                      <p:to x="100000" y="100000"/>
                                    </p:animScale>
                                    <p:set>
                                      <p:cBhvr>
                                        <p:cTn id="14" dur="770" fill="hold"/>
                                        <p:tgtEl>
                                          <p:spTgt spid="59413"/>
                                        </p:tgtEl>
                                        <p:attrNameLst>
                                          <p:attrName>ppt_x</p:attrName>
                                        </p:attrNameLst>
                                      </p:cBhvr>
                                      <p:to>
                                        <p:strVal val="(0.5)"/>
                                      </p:to>
                                    </p:set>
                                    <p:anim from="(0.5)" to="(#ppt_x)" calcmode="lin" valueType="num">
                                      <p:cBhvr>
                                        <p:cTn id="15" dur="1230" accel="100000" fill="hold">
                                          <p:stCondLst>
                                            <p:cond delay="770"/>
                                          </p:stCondLst>
                                        </p:cTn>
                                        <p:tgtEl>
                                          <p:spTgt spid="59413"/>
                                        </p:tgtEl>
                                        <p:attrNameLst>
                                          <p:attrName>ppt_x</p:attrName>
                                        </p:attrNameLst>
                                      </p:cBhvr>
                                    </p:anim>
                                    <p:set>
                                      <p:cBhvr>
                                        <p:cTn id="16" dur="770" fill="hold"/>
                                        <p:tgtEl>
                                          <p:spTgt spid="59413"/>
                                        </p:tgtEl>
                                        <p:attrNameLst>
                                          <p:attrName>ppt_y</p:attrName>
                                        </p:attrNameLst>
                                      </p:cBhvr>
                                      <p:to>
                                        <p:strVal val="(#ppt_y+0.4)"/>
                                      </p:to>
                                    </p:set>
                                    <p:anim from="(#ppt_y+0.4)" to="(#ppt_y)" calcmode="lin" valueType="num">
                                      <p:cBhvr>
                                        <p:cTn id="17" dur="1230" accel="100000" fill="hold">
                                          <p:stCondLst>
                                            <p:cond delay="770"/>
                                          </p:stCondLst>
                                        </p:cTn>
                                        <p:tgtEl>
                                          <p:spTgt spid="59413"/>
                                        </p:tgtEl>
                                        <p:attrNameLst>
                                          <p:attrName>ppt_y</p:attrName>
                                        </p:attrNameLst>
                                      </p:cBhvr>
                                    </p:anim>
                                  </p:childTnLst>
                                </p:cTn>
                              </p:par>
                            </p:childTnLst>
                          </p:cTn>
                        </p:par>
                        <p:par>
                          <p:cTn id="18" fill="hold">
                            <p:stCondLst>
                              <p:cond delay="2000"/>
                            </p:stCondLst>
                            <p:childTnLst>
                              <p:par>
                                <p:cTn id="19" presetID="17" presetClass="entr" presetSubtype="10" fill="hold" grpId="0" nodeType="after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 calcmode="lin" valueType="num">
                                      <p:cBhvr>
                                        <p:cTn id="21" dur="5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9395">
                                            <p:txEl>
                                              <p:pRg st="2" end="2"/>
                                            </p:txEl>
                                          </p:spTgt>
                                        </p:tgtEl>
                                        <p:attrNameLst>
                                          <p:attrName>ppt_h</p:attrName>
                                        </p:attrNameLst>
                                      </p:cBhvr>
                                      <p:tavLst>
                                        <p:tav tm="0">
                                          <p:val>
                                            <p:strVal val="#ppt_h"/>
                                          </p:val>
                                        </p:tav>
                                        <p:tav tm="100000">
                                          <p:val>
                                            <p:strVal val="#ppt_h"/>
                                          </p:val>
                                        </p:tav>
                                      </p:tavLst>
                                    </p:anim>
                                  </p:childTnLst>
                                </p:cTn>
                              </p:par>
                              <p:par>
                                <p:cTn id="23" presetID="29" presetClass="entr" presetSubtype="0" fill="hold" nodeType="withEffect">
                                  <p:stCondLst>
                                    <p:cond delay="0"/>
                                  </p:stCondLst>
                                  <p:childTnLst>
                                    <p:set>
                                      <p:cBhvr>
                                        <p:cTn id="24" dur="1" fill="hold">
                                          <p:stCondLst>
                                            <p:cond delay="0"/>
                                          </p:stCondLst>
                                        </p:cTn>
                                        <p:tgtEl>
                                          <p:spTgt spid="59416"/>
                                        </p:tgtEl>
                                        <p:attrNameLst>
                                          <p:attrName>style.visibility</p:attrName>
                                        </p:attrNameLst>
                                      </p:cBhvr>
                                      <p:to>
                                        <p:strVal val="visible"/>
                                      </p:to>
                                    </p:set>
                                    <p:anim calcmode="lin" valueType="num">
                                      <p:cBhvr>
                                        <p:cTn id="25" dur="1000" fill="hold"/>
                                        <p:tgtEl>
                                          <p:spTgt spid="59416"/>
                                        </p:tgtEl>
                                        <p:attrNameLst>
                                          <p:attrName>ppt_x</p:attrName>
                                        </p:attrNameLst>
                                      </p:cBhvr>
                                      <p:tavLst>
                                        <p:tav tm="0">
                                          <p:val>
                                            <p:strVal val="#ppt_x-.2"/>
                                          </p:val>
                                        </p:tav>
                                        <p:tav tm="100000">
                                          <p:val>
                                            <p:strVal val="#ppt_x"/>
                                          </p:val>
                                        </p:tav>
                                      </p:tavLst>
                                    </p:anim>
                                    <p:anim calcmode="lin" valueType="num">
                                      <p:cBhvr>
                                        <p:cTn id="26" dur="1000" fill="hold"/>
                                        <p:tgtEl>
                                          <p:spTgt spid="5941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9416"/>
                                        </p:tgtEl>
                                      </p:cBhvr>
                                    </p:animEffect>
                                  </p:childTnLst>
                                </p:cTn>
                              </p:par>
                            </p:childTnLst>
                          </p:cTn>
                        </p:par>
                        <p:par>
                          <p:cTn id="28" fill="hold">
                            <p:stCondLst>
                              <p:cond delay="3000"/>
                            </p:stCondLst>
                            <p:childTnLst>
                              <p:par>
                                <p:cTn id="29" presetID="29" presetClass="entr" presetSubtype="0" fill="hold" nodeType="afterEffect">
                                  <p:stCondLst>
                                    <p:cond delay="0"/>
                                  </p:stCondLst>
                                  <p:childTnLst>
                                    <p:set>
                                      <p:cBhvr>
                                        <p:cTn id="30" dur="1" fill="hold">
                                          <p:stCondLst>
                                            <p:cond delay="0"/>
                                          </p:stCondLst>
                                        </p:cTn>
                                        <p:tgtEl>
                                          <p:spTgt spid="59415"/>
                                        </p:tgtEl>
                                        <p:attrNameLst>
                                          <p:attrName>style.visibility</p:attrName>
                                        </p:attrNameLst>
                                      </p:cBhvr>
                                      <p:to>
                                        <p:strVal val="visible"/>
                                      </p:to>
                                    </p:set>
                                    <p:anim calcmode="lin" valueType="num">
                                      <p:cBhvr>
                                        <p:cTn id="31" dur="1000" fill="hold"/>
                                        <p:tgtEl>
                                          <p:spTgt spid="59415"/>
                                        </p:tgtEl>
                                        <p:attrNameLst>
                                          <p:attrName>ppt_x</p:attrName>
                                        </p:attrNameLst>
                                      </p:cBhvr>
                                      <p:tavLst>
                                        <p:tav tm="0">
                                          <p:val>
                                            <p:strVal val="#ppt_x-.2"/>
                                          </p:val>
                                        </p:tav>
                                        <p:tav tm="100000">
                                          <p:val>
                                            <p:strVal val="#ppt_x"/>
                                          </p:val>
                                        </p:tav>
                                      </p:tavLst>
                                    </p:anim>
                                    <p:anim calcmode="lin" valueType="num">
                                      <p:cBhvr>
                                        <p:cTn id="32" dur="1000" fill="hold"/>
                                        <p:tgtEl>
                                          <p:spTgt spid="5941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9415"/>
                                        </p:tgtEl>
                                      </p:cBhvr>
                                    </p:animEffect>
                                  </p:childTnLst>
                                </p:cTn>
                              </p:par>
                            </p:childTnLst>
                          </p:cTn>
                        </p:par>
                        <p:par>
                          <p:cTn id="34" fill="hold">
                            <p:stCondLst>
                              <p:cond delay="4000"/>
                            </p:stCondLst>
                            <p:childTnLst>
                              <p:par>
                                <p:cTn id="35" presetID="29" presetClass="entr" presetSubtype="0" fill="hold" nodeType="afterEffect">
                                  <p:stCondLst>
                                    <p:cond delay="0"/>
                                  </p:stCondLst>
                                  <p:childTnLst>
                                    <p:set>
                                      <p:cBhvr>
                                        <p:cTn id="36" dur="1" fill="hold">
                                          <p:stCondLst>
                                            <p:cond delay="0"/>
                                          </p:stCondLst>
                                        </p:cTn>
                                        <p:tgtEl>
                                          <p:spTgt spid="59414"/>
                                        </p:tgtEl>
                                        <p:attrNameLst>
                                          <p:attrName>style.visibility</p:attrName>
                                        </p:attrNameLst>
                                      </p:cBhvr>
                                      <p:to>
                                        <p:strVal val="visible"/>
                                      </p:to>
                                    </p:set>
                                    <p:anim calcmode="lin" valueType="num">
                                      <p:cBhvr>
                                        <p:cTn id="37" dur="1000" fill="hold"/>
                                        <p:tgtEl>
                                          <p:spTgt spid="59414"/>
                                        </p:tgtEl>
                                        <p:attrNameLst>
                                          <p:attrName>ppt_x</p:attrName>
                                        </p:attrNameLst>
                                      </p:cBhvr>
                                      <p:tavLst>
                                        <p:tav tm="0">
                                          <p:val>
                                            <p:strVal val="#ppt_x-.2"/>
                                          </p:val>
                                        </p:tav>
                                        <p:tav tm="100000">
                                          <p:val>
                                            <p:strVal val="#ppt_x"/>
                                          </p:val>
                                        </p:tav>
                                      </p:tavLst>
                                    </p:anim>
                                    <p:anim calcmode="lin" valueType="num">
                                      <p:cBhvr>
                                        <p:cTn id="38" dur="1000" fill="hold"/>
                                        <p:tgtEl>
                                          <p:spTgt spid="5941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9414"/>
                                        </p:tgtEl>
                                      </p:cBhvr>
                                    </p:animEffect>
                                  </p:childTnLst>
                                </p:cTn>
                              </p:par>
                            </p:childTnLst>
                          </p:cTn>
                        </p:par>
                        <p:par>
                          <p:cTn id="40" fill="hold">
                            <p:stCondLst>
                              <p:cond delay="5000"/>
                            </p:stCondLst>
                            <p:childTnLst>
                              <p:par>
                                <p:cTn id="41" presetID="17" presetClass="entr" presetSubtype="10" fill="hold" grpId="0" nodeType="afterEffect">
                                  <p:stCondLst>
                                    <p:cond delay="0"/>
                                  </p:stCondLst>
                                  <p:childTnLst>
                                    <p:set>
                                      <p:cBhvr>
                                        <p:cTn id="42" dur="1" fill="hold">
                                          <p:stCondLst>
                                            <p:cond delay="0"/>
                                          </p:stCondLst>
                                        </p:cTn>
                                        <p:tgtEl>
                                          <p:spTgt spid="59395">
                                            <p:txEl>
                                              <p:pRg st="3" end="3"/>
                                            </p:txEl>
                                          </p:spTgt>
                                        </p:tgtEl>
                                        <p:attrNameLst>
                                          <p:attrName>style.visibility</p:attrName>
                                        </p:attrNameLst>
                                      </p:cBhvr>
                                      <p:to>
                                        <p:strVal val="visible"/>
                                      </p:to>
                                    </p:set>
                                    <p:anim calcmode="lin" valueType="num">
                                      <p:cBhvr>
                                        <p:cTn id="43" dur="500" fill="hold"/>
                                        <p:tgtEl>
                                          <p:spTgt spid="59395">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59395">
                                            <p:txEl>
                                              <p:pRg st="3" end="3"/>
                                            </p:txEl>
                                          </p:spTgt>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59395">
                                            <p:txEl>
                                              <p:pRg st="4" end="4"/>
                                            </p:txEl>
                                          </p:spTgt>
                                        </p:tgtEl>
                                        <p:attrNameLst>
                                          <p:attrName>style.visibility</p:attrName>
                                        </p:attrNameLst>
                                      </p:cBhvr>
                                      <p:to>
                                        <p:strVal val="visible"/>
                                      </p:to>
                                    </p:set>
                                    <p:anim calcmode="lin" valueType="num">
                                      <p:cBhvr>
                                        <p:cTn id="47" dur="500" fill="hold"/>
                                        <p:tgtEl>
                                          <p:spTgt spid="5939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59395">
                                            <p:txEl>
                                              <p:pRg st="4" end="4"/>
                                            </p:txEl>
                                          </p:spTgt>
                                        </p:tgtEl>
                                        <p:attrNameLst>
                                          <p:attrName>ppt_h</p:attrName>
                                        </p:attrNameLst>
                                      </p:cBhvr>
                                      <p:tavLst>
                                        <p:tav tm="0">
                                          <p:val>
                                            <p:strVal val="#ppt_h"/>
                                          </p:val>
                                        </p:tav>
                                        <p:tav tm="100000">
                                          <p:val>
                                            <p:strVal val="#ppt_h"/>
                                          </p:val>
                                        </p:tav>
                                      </p:tavLst>
                                    </p:anim>
                                  </p:childTnLst>
                                </p:cTn>
                              </p:par>
                            </p:childTnLst>
                          </p:cTn>
                        </p:par>
                        <p:par>
                          <p:cTn id="49" fill="hold">
                            <p:stCondLst>
                              <p:cond delay="5500"/>
                            </p:stCondLst>
                            <p:childTnLst>
                              <p:par>
                                <p:cTn id="50" presetID="17" presetClass="entr" presetSubtype="10" fill="hold" grpId="0" nodeType="afterEffect">
                                  <p:stCondLst>
                                    <p:cond delay="0"/>
                                  </p:stCondLst>
                                  <p:childTnLst>
                                    <p:set>
                                      <p:cBhvr>
                                        <p:cTn id="51" dur="1" fill="hold">
                                          <p:stCondLst>
                                            <p:cond delay="0"/>
                                          </p:stCondLst>
                                        </p:cTn>
                                        <p:tgtEl>
                                          <p:spTgt spid="59395">
                                            <p:txEl>
                                              <p:pRg st="5" end="5"/>
                                            </p:txEl>
                                          </p:spTgt>
                                        </p:tgtEl>
                                        <p:attrNameLst>
                                          <p:attrName>style.visibility</p:attrName>
                                        </p:attrNameLst>
                                      </p:cBhvr>
                                      <p:to>
                                        <p:strVal val="visible"/>
                                      </p:to>
                                    </p:set>
                                    <p:anim calcmode="lin" valueType="num">
                                      <p:cBhvr>
                                        <p:cTn id="52" dur="500" fill="hold"/>
                                        <p:tgtEl>
                                          <p:spTgt spid="59395">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59395">
                                            <p:txEl>
                                              <p:pRg st="5" end="5"/>
                                            </p:txEl>
                                          </p:spTgt>
                                        </p:tgtEl>
                                        <p:attrNameLst>
                                          <p:attrName>ppt_h</p:attrName>
                                        </p:attrNameLst>
                                      </p:cBhvr>
                                      <p:tavLst>
                                        <p:tav tm="0">
                                          <p:val>
                                            <p:strVal val="#ppt_h"/>
                                          </p:val>
                                        </p:tav>
                                        <p:tav tm="100000">
                                          <p:val>
                                            <p:strVal val="#ppt_h"/>
                                          </p:val>
                                        </p:tav>
                                      </p:tavLst>
                                    </p:anim>
                                  </p:childTnLst>
                                </p:cTn>
                              </p:par>
                              <p:par>
                                <p:cTn id="54" presetID="29" presetClass="entr" presetSubtype="0" fill="hold" nodeType="withEffect">
                                  <p:stCondLst>
                                    <p:cond delay="0"/>
                                  </p:stCondLst>
                                  <p:childTnLst>
                                    <p:set>
                                      <p:cBhvr>
                                        <p:cTn id="55" dur="1" fill="hold">
                                          <p:stCondLst>
                                            <p:cond delay="0"/>
                                          </p:stCondLst>
                                        </p:cTn>
                                        <p:tgtEl>
                                          <p:spTgt spid="59405"/>
                                        </p:tgtEl>
                                        <p:attrNameLst>
                                          <p:attrName>style.visibility</p:attrName>
                                        </p:attrNameLst>
                                      </p:cBhvr>
                                      <p:to>
                                        <p:strVal val="visible"/>
                                      </p:to>
                                    </p:set>
                                    <p:anim calcmode="lin" valueType="num">
                                      <p:cBhvr>
                                        <p:cTn id="56" dur="1000" fill="hold"/>
                                        <p:tgtEl>
                                          <p:spTgt spid="59405"/>
                                        </p:tgtEl>
                                        <p:attrNameLst>
                                          <p:attrName>ppt_x</p:attrName>
                                        </p:attrNameLst>
                                      </p:cBhvr>
                                      <p:tavLst>
                                        <p:tav tm="0">
                                          <p:val>
                                            <p:strVal val="#ppt_x-.2"/>
                                          </p:val>
                                        </p:tav>
                                        <p:tav tm="100000">
                                          <p:val>
                                            <p:strVal val="#ppt_x"/>
                                          </p:val>
                                        </p:tav>
                                      </p:tavLst>
                                    </p:anim>
                                    <p:anim calcmode="lin" valueType="num">
                                      <p:cBhvr>
                                        <p:cTn id="57" dur="1000" fill="hold"/>
                                        <p:tgtEl>
                                          <p:spTgt spid="59405"/>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dirty="0"/>
              <a:t>Factors to Consider:</a:t>
            </a:r>
          </a:p>
        </p:txBody>
      </p:sp>
      <p:sp>
        <p:nvSpPr>
          <p:cNvPr id="442371" name="Rectangle 3"/>
          <p:cNvSpPr>
            <a:spLocks noGrp="1" noChangeArrowheads="1"/>
          </p:cNvSpPr>
          <p:nvPr>
            <p:ph type="body" idx="1"/>
          </p:nvPr>
        </p:nvSpPr>
        <p:spPr/>
        <p:txBody>
          <a:bodyPr/>
          <a:lstStyle/>
          <a:p>
            <a:r>
              <a:rPr lang="en-US"/>
              <a:t>Print medium</a:t>
            </a:r>
          </a:p>
          <a:p>
            <a:pPr lvl="1"/>
            <a:r>
              <a:rPr lang="en-US"/>
              <a:t>Textbook</a:t>
            </a:r>
          </a:p>
          <a:p>
            <a:pPr lvl="1"/>
            <a:r>
              <a:rPr lang="en-US"/>
              <a:t>Books/Language Arts</a:t>
            </a:r>
          </a:p>
          <a:p>
            <a:pPr lvl="1"/>
            <a:r>
              <a:rPr lang="en-US"/>
              <a:t>Handouts/test/quizzes</a:t>
            </a:r>
          </a:p>
          <a:p>
            <a:pPr lvl="1"/>
            <a:r>
              <a:rPr lang="en-US"/>
              <a:t>Distance presentations</a:t>
            </a:r>
          </a:p>
          <a:p>
            <a:pPr lvl="1"/>
            <a:r>
              <a:rPr lang="en-US"/>
              <a:t>Written expression</a:t>
            </a:r>
          </a:p>
          <a:p>
            <a:pPr lvl="1"/>
            <a:r>
              <a:rPr lang="en-US"/>
              <a:t>Electronic files</a:t>
            </a:r>
          </a:p>
          <a:p>
            <a:pPr lvl="1"/>
            <a:r>
              <a:rPr lang="en-US"/>
              <a:t>Websites</a:t>
            </a:r>
          </a:p>
          <a:p>
            <a:pPr lvl="1">
              <a:buFont typeface="Wingdings" pitchFamily="2" charset="2"/>
              <a:buNone/>
            </a:pPr>
            <a:endParaRPr lang="en-US"/>
          </a:p>
          <a:p>
            <a:pPr lvl="1"/>
            <a:endParaRPr lang="en-US"/>
          </a:p>
          <a:p>
            <a:pPr lvl="1"/>
            <a:endParaRPr lang="en-US"/>
          </a:p>
          <a:p>
            <a:pPr lvl="1"/>
            <a:endParaRPr lang="en-US"/>
          </a:p>
        </p:txBody>
      </p:sp>
    </p:spTree>
  </p:cSld>
  <p:clrMapOvr>
    <a:masterClrMapping/>
  </p:clrMapOvr>
  <p:transition>
    <p:sndAc>
      <p:stSnd>
        <p:snd r:embed="rId2" name="click.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7813"/>
            <a:ext cx="8229600" cy="1627187"/>
          </a:xfrm>
        </p:spPr>
        <p:txBody>
          <a:bodyPr/>
          <a:lstStyle/>
          <a:p>
            <a:r>
              <a:rPr lang="en-US" sz="4000"/>
              <a:t>Video Magnifiers</a:t>
            </a:r>
            <a:br>
              <a:rPr lang="en-US" sz="4000"/>
            </a:br>
            <a:r>
              <a:rPr lang="en-US" sz="4600">
                <a:solidFill>
                  <a:srgbClr val="FF6F17"/>
                </a:solidFill>
              </a:rPr>
              <a:t>Head mounted display models</a:t>
            </a:r>
          </a:p>
        </p:txBody>
      </p:sp>
      <p:sp>
        <p:nvSpPr>
          <p:cNvPr id="12291" name="Rectangle 3"/>
          <p:cNvSpPr>
            <a:spLocks noGrp="1" noChangeArrowheads="1"/>
          </p:cNvSpPr>
          <p:nvPr>
            <p:ph type="body" idx="1"/>
          </p:nvPr>
        </p:nvSpPr>
        <p:spPr>
          <a:xfrm>
            <a:off x="228600" y="2057400"/>
            <a:ext cx="5029200" cy="3352800"/>
          </a:xfrm>
        </p:spPr>
        <p:txBody>
          <a:bodyPr/>
          <a:lstStyle/>
          <a:p>
            <a:r>
              <a:rPr lang="en-US"/>
              <a:t>Advantages</a:t>
            </a:r>
          </a:p>
          <a:p>
            <a:pPr lvl="1"/>
            <a:r>
              <a:rPr lang="en-US"/>
              <a:t>Portability</a:t>
            </a:r>
          </a:p>
          <a:p>
            <a:pPr lvl="1"/>
            <a:r>
              <a:rPr lang="en-US"/>
              <a:t>No monitor</a:t>
            </a:r>
          </a:p>
          <a:p>
            <a:r>
              <a:rPr lang="en-US"/>
              <a:t>Disadvantages</a:t>
            </a:r>
          </a:p>
          <a:p>
            <a:pPr lvl="1"/>
            <a:r>
              <a:rPr lang="en-US"/>
              <a:t>Expense</a:t>
            </a:r>
          </a:p>
          <a:p>
            <a:pPr lvl="1"/>
            <a:r>
              <a:rPr lang="en-US"/>
              <a:t>Appearance</a:t>
            </a:r>
          </a:p>
        </p:txBody>
      </p:sp>
      <p:pic>
        <p:nvPicPr>
          <p:cNvPr id="12292" name="Picture 4" descr="Photograph of a man wearing the JORDY."/>
          <p:cNvPicPr>
            <a:picLocks noChangeAspect="1" noChangeArrowheads="1"/>
          </p:cNvPicPr>
          <p:nvPr/>
        </p:nvPicPr>
        <p:blipFill>
          <a:blip r:embed="rId4"/>
          <a:srcRect/>
          <a:stretch>
            <a:fillRect/>
          </a:stretch>
        </p:blipFill>
        <p:spPr bwMode="auto">
          <a:xfrm>
            <a:off x="4191000" y="4572000"/>
            <a:ext cx="2286000" cy="2193925"/>
          </a:xfrm>
          <a:prstGeom prst="rect">
            <a:avLst/>
          </a:prstGeom>
          <a:noFill/>
        </p:spPr>
      </p:pic>
      <p:pic>
        <p:nvPicPr>
          <p:cNvPr id="12293" name="Picture 5" descr="Photograph of the Jordy"/>
          <p:cNvPicPr>
            <a:picLocks noChangeAspect="1" noChangeArrowheads="1"/>
          </p:cNvPicPr>
          <p:nvPr/>
        </p:nvPicPr>
        <p:blipFill>
          <a:blip r:embed="rId5"/>
          <a:srcRect/>
          <a:stretch>
            <a:fillRect/>
          </a:stretch>
        </p:blipFill>
        <p:spPr bwMode="auto">
          <a:xfrm>
            <a:off x="1524000" y="5613400"/>
            <a:ext cx="1600200" cy="1244600"/>
          </a:xfrm>
          <a:prstGeom prst="rect">
            <a:avLst/>
          </a:prstGeom>
          <a:noFill/>
        </p:spPr>
      </p:pic>
      <p:pic>
        <p:nvPicPr>
          <p:cNvPr id="12295" name="Picture 7" descr="Photograph of the FlipperPort"/>
          <p:cNvPicPr>
            <a:picLocks noChangeAspect="1" noChangeArrowheads="1"/>
          </p:cNvPicPr>
          <p:nvPr/>
        </p:nvPicPr>
        <p:blipFill>
          <a:blip r:embed="rId6"/>
          <a:srcRect/>
          <a:stretch>
            <a:fillRect/>
          </a:stretch>
        </p:blipFill>
        <p:spPr bwMode="auto">
          <a:xfrm>
            <a:off x="6858000" y="1524000"/>
            <a:ext cx="2286000" cy="1781175"/>
          </a:xfrm>
          <a:prstGeom prst="rect">
            <a:avLst/>
          </a:prstGeom>
          <a:noFill/>
        </p:spPr>
      </p:pic>
      <p:pic>
        <p:nvPicPr>
          <p:cNvPr id="12296" name="Picture 8" descr="Photograph of woman wearing the Enhanced Vision FlipperPort head mounted display video magnifier."/>
          <p:cNvPicPr>
            <a:picLocks noChangeAspect="1" noChangeArrowheads="1"/>
          </p:cNvPicPr>
          <p:nvPr/>
        </p:nvPicPr>
        <p:blipFill>
          <a:blip r:embed="rId7"/>
          <a:srcRect/>
          <a:stretch>
            <a:fillRect/>
          </a:stretch>
        </p:blipFill>
        <p:spPr bwMode="auto">
          <a:xfrm>
            <a:off x="7239000" y="3352800"/>
            <a:ext cx="1741488" cy="1771650"/>
          </a:xfrm>
          <a:prstGeom prst="rect">
            <a:avLst/>
          </a:prstGeom>
          <a:noFill/>
        </p:spPr>
      </p:pic>
      <p:pic>
        <p:nvPicPr>
          <p:cNvPr id="12294" name="Picture 6" descr="Photograph of the MaxPort"/>
          <p:cNvPicPr>
            <a:picLocks noChangeAspect="1" noChangeArrowheads="1"/>
          </p:cNvPicPr>
          <p:nvPr/>
        </p:nvPicPr>
        <p:blipFill>
          <a:blip r:embed="rId8"/>
          <a:srcRect/>
          <a:stretch>
            <a:fillRect/>
          </a:stretch>
        </p:blipFill>
        <p:spPr bwMode="auto">
          <a:xfrm>
            <a:off x="7086600" y="5191125"/>
            <a:ext cx="1981200" cy="1666875"/>
          </a:xfrm>
          <a:prstGeom prst="rect">
            <a:avLst/>
          </a:prstGeom>
          <a:noFill/>
        </p:spPr>
      </p:pic>
      <p:pic>
        <p:nvPicPr>
          <p:cNvPr id="12297" name="Picture 9" descr="Photograph of a man wearing the Enhanced Vision MaxPort head mounted display video magnifier."/>
          <p:cNvPicPr>
            <a:picLocks noChangeAspect="1" noChangeArrowheads="1"/>
          </p:cNvPicPr>
          <p:nvPr/>
        </p:nvPicPr>
        <p:blipFill>
          <a:blip r:embed="rId9"/>
          <a:srcRect/>
          <a:stretch>
            <a:fillRect/>
          </a:stretch>
        </p:blipFill>
        <p:spPr bwMode="auto">
          <a:xfrm>
            <a:off x="3962400" y="2209800"/>
            <a:ext cx="2286000" cy="2119313"/>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animEffect transition="in" filter="dissolve">
                                      <p:cBhvr>
                                        <p:cTn id="11" dur="500"/>
                                        <p:tgtEl>
                                          <p:spTgt spid="12291">
                                            <p:txEl>
                                              <p:pRg st="1" end="1"/>
                                            </p:txEl>
                                          </p:spTgt>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12297"/>
                                        </p:tgtEl>
                                        <p:attrNameLst>
                                          <p:attrName>style.visibility</p:attrName>
                                        </p:attrNameLst>
                                      </p:cBhvr>
                                      <p:to>
                                        <p:strVal val="visible"/>
                                      </p:to>
                                    </p:se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12291">
                                            <p:txEl>
                                              <p:pRg st="2" end="2"/>
                                            </p:txEl>
                                          </p:spTgt>
                                        </p:tgtEl>
                                        <p:attrNameLst>
                                          <p:attrName>style.visibility</p:attrName>
                                        </p:attrNameLst>
                                      </p:cBhvr>
                                      <p:to>
                                        <p:strVal val="visible"/>
                                      </p:to>
                                    </p:set>
                                    <p:animEffect transition="in" filter="dissolve">
                                      <p:cBhvr>
                                        <p:cTn id="18" dur="500"/>
                                        <p:tgtEl>
                                          <p:spTgt spid="12291">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Effect transition="in" filter="dissolve">
                                      <p:cBhvr>
                                        <p:cTn id="25" dur="500"/>
                                        <p:tgtEl>
                                          <p:spTgt spid="12291">
                                            <p:txEl>
                                              <p:pRg st="3" end="3"/>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12296"/>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12295"/>
                                        </p:tgtEl>
                                        <p:attrNameLst>
                                          <p:attrName>style.visibility</p:attrName>
                                        </p:attrNameLst>
                                      </p:cBhvr>
                                      <p:to>
                                        <p:strVal val="visible"/>
                                      </p:to>
                                    </p:set>
                                  </p:childTnLst>
                                </p:cTn>
                              </p:par>
                              <p:par>
                                <p:cTn id="31" presetID="9" presetClass="entr" presetSubtype="0" fill="hold" grpId="0" nodeType="withEffect">
                                  <p:stCondLst>
                                    <p:cond delay="0"/>
                                  </p:stCondLst>
                                  <p:childTnLst>
                                    <p:set>
                                      <p:cBhvr>
                                        <p:cTn id="32" dur="1" fill="hold">
                                          <p:stCondLst>
                                            <p:cond delay="0"/>
                                          </p:stCondLst>
                                        </p:cTn>
                                        <p:tgtEl>
                                          <p:spTgt spid="12291">
                                            <p:txEl>
                                              <p:pRg st="4" end="4"/>
                                            </p:txEl>
                                          </p:spTgt>
                                        </p:tgtEl>
                                        <p:attrNameLst>
                                          <p:attrName>style.visibility</p:attrName>
                                        </p:attrNameLst>
                                      </p:cBhvr>
                                      <p:to>
                                        <p:strVal val="visible"/>
                                      </p:to>
                                    </p:set>
                                    <p:animEffect transition="in" filter="dissolve">
                                      <p:cBhvr>
                                        <p:cTn id="33" dur="500"/>
                                        <p:tgtEl>
                                          <p:spTgt spid="12291">
                                            <p:txEl>
                                              <p:pRg st="4" end="4"/>
                                            </p:txEl>
                                          </p:spTgt>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2294"/>
                                        </p:tgtEl>
                                        <p:attrNameLst>
                                          <p:attrName>style.visibility</p:attrName>
                                        </p:attrNameLst>
                                      </p:cBhvr>
                                      <p:to>
                                        <p:strVal val="visible"/>
                                      </p:to>
                                    </p:se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12291">
                                            <p:txEl>
                                              <p:pRg st="5" end="5"/>
                                            </p:txEl>
                                          </p:spTgt>
                                        </p:tgtEl>
                                        <p:attrNameLst>
                                          <p:attrName>style.visibility</p:attrName>
                                        </p:attrNameLst>
                                      </p:cBhvr>
                                      <p:to>
                                        <p:strVal val="visible"/>
                                      </p:to>
                                    </p:set>
                                    <p:animEffect transition="in" filter="dissolve">
                                      <p:cBhvr>
                                        <p:cTn id="40" dur="500"/>
                                        <p:tgtEl>
                                          <p:spTgt spid="12291">
                                            <p:txEl>
                                              <p:pRg st="5" end="5"/>
                                            </p:txEl>
                                          </p:spTgt>
                                        </p:tgtEl>
                                      </p:cBhvr>
                                    </p:animEffect>
                                  </p:childTnLst>
                                </p:cTn>
                              </p:par>
                            </p:childTnLst>
                          </p:cTn>
                        </p:par>
                        <p:par>
                          <p:cTn id="41" fill="hold">
                            <p:stCondLst>
                              <p:cond delay="1500"/>
                            </p:stCondLst>
                            <p:childTnLst>
                              <p:par>
                                <p:cTn id="42" presetID="1" presetClass="entr" presetSubtype="0" fill="hold" nodeType="afterEffect">
                                  <p:stCondLst>
                                    <p:cond delay="0"/>
                                  </p:stCondLst>
                                  <p:childTnLst>
                                    <p:set>
                                      <p:cBhvr>
                                        <p:cTn id="43"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 y="0"/>
            <a:ext cx="9067800" cy="1462088"/>
          </a:xfrm>
        </p:spPr>
        <p:txBody>
          <a:bodyPr/>
          <a:lstStyle/>
          <a:p>
            <a:r>
              <a:rPr lang="en-US" sz="4000"/>
              <a:t>Video Magnifiers</a:t>
            </a:r>
            <a:br>
              <a:rPr lang="en-US" sz="4000"/>
            </a:br>
            <a:r>
              <a:rPr lang="en-US" sz="4600">
                <a:solidFill>
                  <a:srgbClr val="FF6F17"/>
                </a:solidFill>
              </a:rPr>
              <a:t>Digital imaging systems</a:t>
            </a:r>
          </a:p>
        </p:txBody>
      </p:sp>
      <p:sp>
        <p:nvSpPr>
          <p:cNvPr id="13315" name="Rectangle 3"/>
          <p:cNvSpPr>
            <a:spLocks noGrp="1" noChangeArrowheads="1"/>
          </p:cNvSpPr>
          <p:nvPr>
            <p:ph type="body" idx="1"/>
          </p:nvPr>
        </p:nvSpPr>
        <p:spPr>
          <a:xfrm>
            <a:off x="0" y="1371600"/>
            <a:ext cx="7162800" cy="5486400"/>
          </a:xfrm>
        </p:spPr>
        <p:txBody>
          <a:bodyPr/>
          <a:lstStyle/>
          <a:p>
            <a:pPr>
              <a:lnSpc>
                <a:spcPct val="90000"/>
              </a:lnSpc>
            </a:pPr>
            <a:r>
              <a:rPr lang="en-US"/>
              <a:t>Advantages - myReader 2 </a:t>
            </a:r>
          </a:p>
          <a:p>
            <a:pPr lvl="1">
              <a:lnSpc>
                <a:spcPct val="90000"/>
              </a:lnSpc>
            </a:pPr>
            <a:r>
              <a:rPr lang="en-US" sz="3200"/>
              <a:t>Portability – “lugability”</a:t>
            </a:r>
          </a:p>
          <a:p>
            <a:pPr lvl="2">
              <a:lnSpc>
                <a:spcPct val="90000"/>
              </a:lnSpc>
            </a:pPr>
            <a:endParaRPr lang="en-US"/>
          </a:p>
          <a:p>
            <a:pPr lvl="1">
              <a:lnSpc>
                <a:spcPct val="90000"/>
              </a:lnSpc>
            </a:pPr>
            <a:r>
              <a:rPr lang="en-US" sz="3200"/>
              <a:t>Prompter</a:t>
            </a:r>
          </a:p>
          <a:p>
            <a:pPr lvl="2">
              <a:lnSpc>
                <a:spcPct val="90000"/>
              </a:lnSpc>
            </a:pPr>
            <a:r>
              <a:rPr lang="en-US" sz="2800"/>
              <a:t>Column mode</a:t>
            </a:r>
          </a:p>
          <a:p>
            <a:pPr lvl="2">
              <a:lnSpc>
                <a:spcPct val="90000"/>
              </a:lnSpc>
            </a:pPr>
            <a:endParaRPr lang="en-US" sz="2800"/>
          </a:p>
          <a:p>
            <a:pPr lvl="1">
              <a:lnSpc>
                <a:spcPct val="90000"/>
              </a:lnSpc>
            </a:pPr>
            <a:r>
              <a:rPr lang="en-US" sz="3200"/>
              <a:t>Tickertape</a:t>
            </a:r>
          </a:p>
          <a:p>
            <a:pPr lvl="2">
              <a:lnSpc>
                <a:spcPct val="90000"/>
              </a:lnSpc>
            </a:pPr>
            <a:r>
              <a:rPr lang="en-US" sz="2800"/>
              <a:t>Row mode</a:t>
            </a:r>
          </a:p>
          <a:p>
            <a:pPr lvl="2">
              <a:lnSpc>
                <a:spcPct val="90000"/>
              </a:lnSpc>
            </a:pPr>
            <a:endParaRPr lang="en-US" sz="2800"/>
          </a:p>
          <a:p>
            <a:pPr lvl="1">
              <a:lnSpc>
                <a:spcPct val="90000"/>
              </a:lnSpc>
            </a:pPr>
            <a:r>
              <a:rPr lang="en-US" sz="3200"/>
              <a:t>Single word</a:t>
            </a:r>
          </a:p>
          <a:p>
            <a:pPr lvl="2">
              <a:lnSpc>
                <a:spcPct val="90000"/>
              </a:lnSpc>
            </a:pPr>
            <a:r>
              <a:rPr lang="en-US" sz="2800"/>
              <a:t>Word mode</a:t>
            </a:r>
          </a:p>
          <a:p>
            <a:pPr lvl="2">
              <a:lnSpc>
                <a:spcPct val="90000"/>
              </a:lnSpc>
            </a:pPr>
            <a:endParaRPr lang="en-US" sz="2800"/>
          </a:p>
        </p:txBody>
      </p:sp>
      <p:pic>
        <p:nvPicPr>
          <p:cNvPr id="13316" name="Picture 4" descr="Photograph of the myReader video magnifier from HumanWare."/>
          <p:cNvPicPr>
            <a:picLocks noChangeAspect="1" noChangeArrowheads="1"/>
          </p:cNvPicPr>
          <p:nvPr/>
        </p:nvPicPr>
        <p:blipFill>
          <a:blip r:embed="rId4"/>
          <a:srcRect/>
          <a:stretch>
            <a:fillRect/>
          </a:stretch>
        </p:blipFill>
        <p:spPr bwMode="auto">
          <a:xfrm>
            <a:off x="5638800" y="2667000"/>
            <a:ext cx="3505200" cy="3429000"/>
          </a:xfrm>
          <a:prstGeom prst="rect">
            <a:avLst/>
          </a:prstGeom>
          <a:noFill/>
        </p:spPr>
      </p:pic>
      <p:pic>
        <p:nvPicPr>
          <p:cNvPr id="13317" name="Picture 5" descr="Photo of the myReader display in column mode"/>
          <p:cNvPicPr>
            <a:picLocks noChangeAspect="1" noChangeArrowheads="1"/>
          </p:cNvPicPr>
          <p:nvPr/>
        </p:nvPicPr>
        <p:blipFill>
          <a:blip r:embed="rId5"/>
          <a:srcRect/>
          <a:stretch>
            <a:fillRect/>
          </a:stretch>
        </p:blipFill>
        <p:spPr bwMode="auto">
          <a:xfrm>
            <a:off x="4114800" y="2667000"/>
            <a:ext cx="1428750" cy="1143000"/>
          </a:xfrm>
          <a:prstGeom prst="rect">
            <a:avLst/>
          </a:prstGeom>
          <a:noFill/>
        </p:spPr>
      </p:pic>
      <p:pic>
        <p:nvPicPr>
          <p:cNvPr id="13318" name="Picture 6" descr="Photo of the myReader display in row mode."/>
          <p:cNvPicPr>
            <a:picLocks noChangeAspect="1" noChangeArrowheads="1"/>
          </p:cNvPicPr>
          <p:nvPr/>
        </p:nvPicPr>
        <p:blipFill>
          <a:blip r:embed="rId6"/>
          <a:srcRect/>
          <a:stretch>
            <a:fillRect/>
          </a:stretch>
        </p:blipFill>
        <p:spPr bwMode="auto">
          <a:xfrm>
            <a:off x="4114800" y="4191000"/>
            <a:ext cx="1428750" cy="1143000"/>
          </a:xfrm>
          <a:prstGeom prst="rect">
            <a:avLst/>
          </a:prstGeom>
          <a:noFill/>
        </p:spPr>
      </p:pic>
      <p:pic>
        <p:nvPicPr>
          <p:cNvPr id="13319" name="Picture 7" descr="Photo of the myReader display in the word mode."/>
          <p:cNvPicPr>
            <a:picLocks noChangeAspect="1" noChangeArrowheads="1"/>
          </p:cNvPicPr>
          <p:nvPr/>
        </p:nvPicPr>
        <p:blipFill>
          <a:blip r:embed="rId7"/>
          <a:srcRect/>
          <a:stretch>
            <a:fillRect/>
          </a:stretch>
        </p:blipFill>
        <p:spPr bwMode="auto">
          <a:xfrm>
            <a:off x="4057650" y="5638800"/>
            <a:ext cx="1428750" cy="1143000"/>
          </a:xfrm>
          <a:prstGeom prst="rect">
            <a:avLst/>
          </a:prstGeom>
          <a:noFill/>
        </p:spPr>
      </p:pic>
      <p:sp>
        <p:nvSpPr>
          <p:cNvPr id="13320" name="Text Box 8"/>
          <p:cNvSpPr txBox="1">
            <a:spLocks noChangeArrowheads="1"/>
          </p:cNvSpPr>
          <p:nvPr/>
        </p:nvSpPr>
        <p:spPr bwMode="auto">
          <a:xfrm>
            <a:off x="6019800" y="6216650"/>
            <a:ext cx="2819400" cy="641350"/>
          </a:xfrm>
          <a:prstGeom prst="rect">
            <a:avLst/>
          </a:prstGeom>
          <a:noFill/>
          <a:ln w="9525">
            <a:noFill/>
            <a:miter lim="800000"/>
            <a:headEnd/>
            <a:tailEnd/>
          </a:ln>
          <a:effectLst/>
        </p:spPr>
        <p:txBody>
          <a:bodyPr>
            <a:spAutoFit/>
          </a:bodyPr>
          <a:lstStyle/>
          <a:p>
            <a:pPr eaLnBrk="0" hangingPunct="0">
              <a:spcBef>
                <a:spcPct val="0"/>
              </a:spcBef>
              <a:buSzTx/>
              <a:buFontTx/>
              <a:buNone/>
            </a:pPr>
            <a:r>
              <a:rPr lang="en-US" sz="3600" b="1" i="0"/>
              <a:t>myReader 2</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ssolve">
                                      <p:cBhvr>
                                        <p:cTn id="10" dur="500"/>
                                        <p:tgtEl>
                                          <p:spTgt spid="13315">
                                            <p:txEl>
                                              <p:pRg st="1" end="1"/>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3316"/>
                                        </p:tgtEl>
                                        <p:attrNameLst>
                                          <p:attrName>style.visibility</p:attrName>
                                        </p:attrNameLst>
                                      </p:cBhvr>
                                      <p:to>
                                        <p:strVal val="visible"/>
                                      </p:to>
                                    </p:set>
                                    <p:anim calcmode="lin" valueType="num">
                                      <p:cBhvr>
                                        <p:cTn id="13" dur="1000" fill="hold"/>
                                        <p:tgtEl>
                                          <p:spTgt spid="13316"/>
                                        </p:tgtEl>
                                        <p:attrNameLst>
                                          <p:attrName>ppt_w</p:attrName>
                                        </p:attrNameLst>
                                      </p:cBhvr>
                                      <p:tavLst>
                                        <p:tav tm="0">
                                          <p:val>
                                            <p:fltVal val="0"/>
                                          </p:val>
                                        </p:tav>
                                        <p:tav tm="100000">
                                          <p:val>
                                            <p:strVal val="#ppt_w"/>
                                          </p:val>
                                        </p:tav>
                                      </p:tavLst>
                                    </p:anim>
                                    <p:anim calcmode="lin" valueType="num">
                                      <p:cBhvr>
                                        <p:cTn id="14" dur="1000" fill="hold"/>
                                        <p:tgtEl>
                                          <p:spTgt spid="13316"/>
                                        </p:tgtEl>
                                        <p:attrNameLst>
                                          <p:attrName>ppt_h</p:attrName>
                                        </p:attrNameLst>
                                      </p:cBhvr>
                                      <p:tavLst>
                                        <p:tav tm="0">
                                          <p:val>
                                            <p:fltVal val="0"/>
                                          </p:val>
                                        </p:tav>
                                        <p:tav tm="100000">
                                          <p:val>
                                            <p:strVal val="#ppt_h"/>
                                          </p:val>
                                        </p:tav>
                                      </p:tavLst>
                                    </p:anim>
                                    <p:anim calcmode="lin" valueType="num">
                                      <p:cBhvr>
                                        <p:cTn id="15" dur="1000" fill="hold"/>
                                        <p:tgtEl>
                                          <p:spTgt spid="13316"/>
                                        </p:tgtEl>
                                        <p:attrNameLst>
                                          <p:attrName>style.rotation</p:attrName>
                                        </p:attrNameLst>
                                      </p:cBhvr>
                                      <p:tavLst>
                                        <p:tav tm="0">
                                          <p:val>
                                            <p:fltVal val="90"/>
                                          </p:val>
                                        </p:tav>
                                        <p:tav tm="100000">
                                          <p:val>
                                            <p:fltVal val="0"/>
                                          </p:val>
                                        </p:tav>
                                      </p:tavLst>
                                    </p:anim>
                                    <p:animEffect transition="in" filter="fade">
                                      <p:cBhvr>
                                        <p:cTn id="16" dur="1000"/>
                                        <p:tgtEl>
                                          <p:spTgt spid="13316"/>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320"/>
                                        </p:tgtEl>
                                        <p:attrNameLst>
                                          <p:attrName>style.visibility</p:attrName>
                                        </p:attrNameLst>
                                      </p:cBhvr>
                                      <p:to>
                                        <p:strVal val="visible"/>
                                      </p:to>
                                    </p:set>
                                    <p:animEffect transition="in" filter="fade">
                                      <p:cBhvr>
                                        <p:cTn id="20" dur="1000"/>
                                        <p:tgtEl>
                                          <p:spTgt spid="13320"/>
                                        </p:tgtEl>
                                      </p:cBhvr>
                                    </p:animEffect>
                                    <p:anim calcmode="lin" valueType="num">
                                      <p:cBhvr>
                                        <p:cTn id="21" dur="1000" fill="hold"/>
                                        <p:tgtEl>
                                          <p:spTgt spid="13320"/>
                                        </p:tgtEl>
                                        <p:attrNameLst>
                                          <p:attrName>ppt_x</p:attrName>
                                        </p:attrNameLst>
                                      </p:cBhvr>
                                      <p:tavLst>
                                        <p:tav tm="0">
                                          <p:val>
                                            <p:strVal val="#ppt_x"/>
                                          </p:val>
                                        </p:tav>
                                        <p:tav tm="100000">
                                          <p:val>
                                            <p:strVal val="#ppt_x"/>
                                          </p:val>
                                        </p:tav>
                                      </p:tavLst>
                                    </p:anim>
                                    <p:anim calcmode="lin" valueType="num">
                                      <p:cBhvr>
                                        <p:cTn id="22" dur="1000" fill="hold"/>
                                        <p:tgtEl>
                                          <p:spTgt spid="13320"/>
                                        </p:tgtEl>
                                        <p:attrNameLst>
                                          <p:attrName>ppt_y</p:attrName>
                                        </p:attrNameLst>
                                      </p:cBhvr>
                                      <p:tavLst>
                                        <p:tav tm="0">
                                          <p:val>
                                            <p:strVal val="#ppt_y+.1"/>
                                          </p:val>
                                        </p:tav>
                                        <p:tav tm="100000">
                                          <p:val>
                                            <p:strVal val="#ppt_y"/>
                                          </p:val>
                                        </p:tav>
                                      </p:tavLst>
                                    </p:anim>
                                  </p:childTnLst>
                                </p:cTn>
                              </p:par>
                              <p:par>
                                <p:cTn id="23" presetID="9" presetClass="entr" presetSubtype="0" fill="hold" grpId="0" nodeType="with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Effect transition="in" filter="dissolve">
                                      <p:cBhvr>
                                        <p:cTn id="25" dur="500"/>
                                        <p:tgtEl>
                                          <p:spTgt spid="13315">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315">
                                            <p:txEl>
                                              <p:pRg st="4" end="4"/>
                                            </p:txEl>
                                          </p:spTgt>
                                        </p:tgtEl>
                                        <p:attrNameLst>
                                          <p:attrName>style.visibility</p:attrName>
                                        </p:attrNameLst>
                                      </p:cBhvr>
                                      <p:to>
                                        <p:strVal val="visible"/>
                                      </p:to>
                                    </p:set>
                                    <p:animEffect transition="in" filter="dissolve">
                                      <p:cBhvr>
                                        <p:cTn id="28" dur="500"/>
                                        <p:tgtEl>
                                          <p:spTgt spid="13315">
                                            <p:txEl>
                                              <p:pRg st="4" end="4"/>
                                            </p:txEl>
                                          </p:spTgt>
                                        </p:tgtEl>
                                      </p:cBhvr>
                                    </p:animEffect>
                                  </p:childTnLst>
                                </p:cTn>
                              </p:par>
                            </p:childTnLst>
                          </p:cTn>
                        </p:par>
                        <p:par>
                          <p:cTn id="29" fill="hold">
                            <p:stCondLst>
                              <p:cond delay="2000"/>
                            </p:stCondLst>
                            <p:childTnLst>
                              <p:par>
                                <p:cTn id="30" presetID="9" presetClass="entr" presetSubtype="0" fill="hold" nodeType="afterEffect">
                                  <p:stCondLst>
                                    <p:cond delay="0"/>
                                  </p:stCondLst>
                                  <p:childTnLst>
                                    <p:set>
                                      <p:cBhvr>
                                        <p:cTn id="31" dur="1" fill="hold">
                                          <p:stCondLst>
                                            <p:cond delay="0"/>
                                          </p:stCondLst>
                                        </p:cTn>
                                        <p:tgtEl>
                                          <p:spTgt spid="13317"/>
                                        </p:tgtEl>
                                        <p:attrNameLst>
                                          <p:attrName>style.visibility</p:attrName>
                                        </p:attrNameLst>
                                      </p:cBhvr>
                                      <p:to>
                                        <p:strVal val="visible"/>
                                      </p:to>
                                    </p:set>
                                    <p:animEffect transition="in" filter="dissolve">
                                      <p:cBhvr>
                                        <p:cTn id="32" dur="500"/>
                                        <p:tgtEl>
                                          <p:spTgt spid="13317"/>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315">
                                            <p:txEl>
                                              <p:pRg st="6" end="6"/>
                                            </p:txEl>
                                          </p:spTgt>
                                        </p:tgtEl>
                                        <p:attrNameLst>
                                          <p:attrName>style.visibility</p:attrName>
                                        </p:attrNameLst>
                                      </p:cBhvr>
                                      <p:to>
                                        <p:strVal val="visible"/>
                                      </p:to>
                                    </p:set>
                                    <p:animEffect transition="in" filter="dissolve">
                                      <p:cBhvr>
                                        <p:cTn id="35" dur="500"/>
                                        <p:tgtEl>
                                          <p:spTgt spid="13315">
                                            <p:txEl>
                                              <p:pRg st="6" end="6"/>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3315">
                                            <p:txEl>
                                              <p:pRg st="7" end="7"/>
                                            </p:txEl>
                                          </p:spTgt>
                                        </p:tgtEl>
                                        <p:attrNameLst>
                                          <p:attrName>style.visibility</p:attrName>
                                        </p:attrNameLst>
                                      </p:cBhvr>
                                      <p:to>
                                        <p:strVal val="visible"/>
                                      </p:to>
                                    </p:set>
                                    <p:animEffect transition="in" filter="dissolve">
                                      <p:cBhvr>
                                        <p:cTn id="38" dur="500"/>
                                        <p:tgtEl>
                                          <p:spTgt spid="13315">
                                            <p:txEl>
                                              <p:pRg st="7" end="7"/>
                                            </p:txEl>
                                          </p:spTgt>
                                        </p:tgtEl>
                                      </p:cBhvr>
                                    </p:animEffect>
                                  </p:childTnLst>
                                </p:cTn>
                              </p:par>
                            </p:childTnLst>
                          </p:cTn>
                        </p:par>
                        <p:par>
                          <p:cTn id="39" fill="hold">
                            <p:stCondLst>
                              <p:cond delay="2500"/>
                            </p:stCondLst>
                            <p:childTnLst>
                              <p:par>
                                <p:cTn id="40" presetID="9" presetClass="entr" presetSubtype="0" fill="hold" nodeType="afterEffect">
                                  <p:stCondLst>
                                    <p:cond delay="0"/>
                                  </p:stCondLst>
                                  <p:childTnLst>
                                    <p:set>
                                      <p:cBhvr>
                                        <p:cTn id="41" dur="1" fill="hold">
                                          <p:stCondLst>
                                            <p:cond delay="0"/>
                                          </p:stCondLst>
                                        </p:cTn>
                                        <p:tgtEl>
                                          <p:spTgt spid="13318"/>
                                        </p:tgtEl>
                                        <p:attrNameLst>
                                          <p:attrName>style.visibility</p:attrName>
                                        </p:attrNameLst>
                                      </p:cBhvr>
                                      <p:to>
                                        <p:strVal val="visible"/>
                                      </p:to>
                                    </p:set>
                                    <p:animEffect transition="in" filter="dissolve">
                                      <p:cBhvr>
                                        <p:cTn id="42" dur="500"/>
                                        <p:tgtEl>
                                          <p:spTgt spid="1331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3315">
                                            <p:txEl>
                                              <p:pRg st="9" end="9"/>
                                            </p:txEl>
                                          </p:spTgt>
                                        </p:tgtEl>
                                        <p:attrNameLst>
                                          <p:attrName>style.visibility</p:attrName>
                                        </p:attrNameLst>
                                      </p:cBhvr>
                                      <p:to>
                                        <p:strVal val="visible"/>
                                      </p:to>
                                    </p:set>
                                    <p:animEffect transition="in" filter="dissolve">
                                      <p:cBhvr>
                                        <p:cTn id="45" dur="500"/>
                                        <p:tgtEl>
                                          <p:spTgt spid="13315">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3315">
                                            <p:txEl>
                                              <p:pRg st="10" end="10"/>
                                            </p:txEl>
                                          </p:spTgt>
                                        </p:tgtEl>
                                        <p:attrNameLst>
                                          <p:attrName>style.visibility</p:attrName>
                                        </p:attrNameLst>
                                      </p:cBhvr>
                                      <p:to>
                                        <p:strVal val="visible"/>
                                      </p:to>
                                    </p:set>
                                    <p:animEffect transition="in" filter="dissolve">
                                      <p:cBhvr>
                                        <p:cTn id="48" dur="500"/>
                                        <p:tgtEl>
                                          <p:spTgt spid="13315">
                                            <p:txEl>
                                              <p:pRg st="10" end="10"/>
                                            </p:txEl>
                                          </p:spTgt>
                                        </p:tgtEl>
                                      </p:cBhvr>
                                    </p:animEffect>
                                  </p:childTnLst>
                                </p:cTn>
                              </p:par>
                            </p:childTnLst>
                          </p:cTn>
                        </p:par>
                        <p:par>
                          <p:cTn id="49" fill="hold">
                            <p:stCondLst>
                              <p:cond delay="3000"/>
                            </p:stCondLst>
                            <p:childTnLst>
                              <p:par>
                                <p:cTn id="50" presetID="9" presetClass="entr" presetSubtype="0" fill="hold" nodeType="afterEffect">
                                  <p:stCondLst>
                                    <p:cond delay="0"/>
                                  </p:stCondLst>
                                  <p:childTnLst>
                                    <p:set>
                                      <p:cBhvr>
                                        <p:cTn id="51" dur="1" fill="hold">
                                          <p:stCondLst>
                                            <p:cond delay="0"/>
                                          </p:stCondLst>
                                        </p:cTn>
                                        <p:tgtEl>
                                          <p:spTgt spid="13319"/>
                                        </p:tgtEl>
                                        <p:attrNameLst>
                                          <p:attrName>style.visibility</p:attrName>
                                        </p:attrNameLst>
                                      </p:cBhvr>
                                      <p:to>
                                        <p:strVal val="visible"/>
                                      </p:to>
                                    </p:set>
                                    <p:animEffect transition="in" filter="dissolve">
                                      <p:cBhvr>
                                        <p:cTn id="52"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p:bldP spid="1332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a:t>Video Magnifiers</a:t>
            </a:r>
            <a:br>
              <a:rPr lang="en-US" sz="4000"/>
            </a:br>
            <a:r>
              <a:rPr lang="en-US" sz="4600">
                <a:solidFill>
                  <a:srgbClr val="FF6F17"/>
                </a:solidFill>
              </a:rPr>
              <a:t>Digital imaging systems</a:t>
            </a:r>
          </a:p>
        </p:txBody>
      </p:sp>
      <p:sp>
        <p:nvSpPr>
          <p:cNvPr id="81923" name="Rectangle 3"/>
          <p:cNvSpPr>
            <a:spLocks noGrp="1" noChangeArrowheads="1"/>
          </p:cNvSpPr>
          <p:nvPr>
            <p:ph type="body" sz="half" idx="1"/>
          </p:nvPr>
        </p:nvSpPr>
        <p:spPr>
          <a:xfrm>
            <a:off x="-76200" y="1981200"/>
            <a:ext cx="7010400" cy="4038600"/>
          </a:xfrm>
        </p:spPr>
        <p:txBody>
          <a:bodyPr/>
          <a:lstStyle/>
          <a:p>
            <a:r>
              <a:rPr lang="en-US"/>
              <a:t>Disadvantages</a:t>
            </a:r>
            <a:r>
              <a:rPr lang="en-US" sz="2800"/>
              <a:t> - myReader 2 </a:t>
            </a:r>
            <a:endParaRPr lang="en-US"/>
          </a:p>
          <a:p>
            <a:pPr lvl="1"/>
            <a:r>
              <a:rPr lang="en-US"/>
              <a:t>Price</a:t>
            </a:r>
          </a:p>
          <a:p>
            <a:pPr lvl="1"/>
            <a:r>
              <a:rPr lang="en-US"/>
              <a:t>Difficulty with </a:t>
            </a:r>
          </a:p>
          <a:p>
            <a:pPr lvl="1">
              <a:buFont typeface="Wingdings" pitchFamily="2" charset="2"/>
              <a:buNone/>
            </a:pPr>
            <a:r>
              <a:rPr lang="en-US"/>
              <a:t>	color backgrounds</a:t>
            </a:r>
          </a:p>
          <a:p>
            <a:pPr lvl="1"/>
            <a:r>
              <a:rPr lang="en-US"/>
              <a:t>Graphics only in </a:t>
            </a:r>
          </a:p>
          <a:p>
            <a:pPr lvl="1">
              <a:buFont typeface="Wingdings" pitchFamily="2" charset="2"/>
              <a:buNone/>
            </a:pPr>
            <a:r>
              <a:rPr lang="en-US"/>
              <a:t>	live mode</a:t>
            </a:r>
          </a:p>
        </p:txBody>
      </p:sp>
      <p:sp>
        <p:nvSpPr>
          <p:cNvPr id="81937" name="Rectangle 17"/>
          <p:cNvSpPr>
            <a:spLocks noChangeArrowheads="1"/>
          </p:cNvSpPr>
          <p:nvPr/>
        </p:nvSpPr>
        <p:spPr bwMode="auto">
          <a:xfrm>
            <a:off x="5257800" y="6172200"/>
            <a:ext cx="3124200" cy="641350"/>
          </a:xfrm>
          <a:prstGeom prst="rect">
            <a:avLst/>
          </a:prstGeom>
          <a:noFill/>
          <a:ln w="9525" algn="ctr">
            <a:noFill/>
            <a:miter lim="800000"/>
            <a:headEnd/>
            <a:tailEnd/>
          </a:ln>
          <a:effectLst/>
        </p:spPr>
        <p:txBody>
          <a:bodyPr>
            <a:spAutoFit/>
          </a:bodyPr>
          <a:lstStyle/>
          <a:p>
            <a:r>
              <a:rPr lang="en-US" sz="3600" b="1" i="0"/>
              <a:t>myReader2</a:t>
            </a:r>
          </a:p>
        </p:txBody>
      </p:sp>
      <p:pic>
        <p:nvPicPr>
          <p:cNvPr id="81941" name="Picture 21" descr="Photograph of a man using the myReader 2 from HumanWare"/>
          <p:cNvPicPr>
            <a:picLocks noGrp="1" noChangeAspect="1" noChangeArrowheads="1"/>
          </p:cNvPicPr>
          <p:nvPr>
            <p:ph sz="half" idx="2"/>
          </p:nvPr>
        </p:nvPicPr>
        <p:blipFill>
          <a:blip r:embed="rId4"/>
          <a:srcRect/>
          <a:stretch>
            <a:fillRect/>
          </a:stretch>
        </p:blipFill>
        <p:spPr>
          <a:xfrm>
            <a:off x="4495800" y="3143250"/>
            <a:ext cx="4572000" cy="2647950"/>
          </a:xfrm>
          <a:noFill/>
          <a:ln/>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dissolve">
                                      <p:cBhvr>
                                        <p:cTn id="7" dur="500"/>
                                        <p:tgtEl>
                                          <p:spTgt spid="8192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1937"/>
                                        </p:tgtEl>
                                        <p:attrNameLst>
                                          <p:attrName>style.visibility</p:attrName>
                                        </p:attrNameLst>
                                      </p:cBhvr>
                                      <p:to>
                                        <p:strVal val="visible"/>
                                      </p:to>
                                    </p:set>
                                    <p:animEffect transition="in" filter="dissolve">
                                      <p:cBhvr>
                                        <p:cTn id="11" dur="500"/>
                                        <p:tgtEl>
                                          <p:spTgt spid="81937"/>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1923">
                                            <p:txEl>
                                              <p:pRg st="1" end="1"/>
                                            </p:txEl>
                                          </p:spTgt>
                                        </p:tgtEl>
                                        <p:attrNameLst>
                                          <p:attrName>style.visibility</p:attrName>
                                        </p:attrNameLst>
                                      </p:cBhvr>
                                      <p:to>
                                        <p:strVal val="visible"/>
                                      </p:to>
                                    </p:set>
                                    <p:animEffect transition="in" filter="dissolve">
                                      <p:cBhvr>
                                        <p:cTn id="15" dur="500"/>
                                        <p:tgtEl>
                                          <p:spTgt spid="81923">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Effect transition="in" filter="dissolve">
                                      <p:cBhvr>
                                        <p:cTn id="19" dur="500"/>
                                        <p:tgtEl>
                                          <p:spTgt spid="81923">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1923">
                                            <p:txEl>
                                              <p:pRg st="3" end="3"/>
                                            </p:txEl>
                                          </p:spTgt>
                                        </p:tgtEl>
                                        <p:attrNameLst>
                                          <p:attrName>style.visibility</p:attrName>
                                        </p:attrNameLst>
                                      </p:cBhvr>
                                      <p:to>
                                        <p:strVal val="visible"/>
                                      </p:to>
                                    </p:set>
                                    <p:animEffect transition="in" filter="dissolve">
                                      <p:cBhvr>
                                        <p:cTn id="23" dur="500"/>
                                        <p:tgtEl>
                                          <p:spTgt spid="81923">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1923">
                                            <p:txEl>
                                              <p:pRg st="4" end="4"/>
                                            </p:txEl>
                                          </p:spTgt>
                                        </p:tgtEl>
                                        <p:attrNameLst>
                                          <p:attrName>style.visibility</p:attrName>
                                        </p:attrNameLst>
                                      </p:cBhvr>
                                      <p:to>
                                        <p:strVal val="visible"/>
                                      </p:to>
                                    </p:set>
                                    <p:animEffect transition="in" filter="dissolve">
                                      <p:cBhvr>
                                        <p:cTn id="26" dur="500"/>
                                        <p:tgtEl>
                                          <p:spTgt spid="81923">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81923">
                                            <p:txEl>
                                              <p:pRg st="5" end="5"/>
                                            </p:txEl>
                                          </p:spTgt>
                                        </p:tgtEl>
                                        <p:attrNameLst>
                                          <p:attrName>style.visibility</p:attrName>
                                        </p:attrNameLst>
                                      </p:cBhvr>
                                      <p:to>
                                        <p:strVal val="visible"/>
                                      </p:to>
                                    </p:set>
                                    <p:animEffect transition="in" filter="dissolve">
                                      <p:cBhvr>
                                        <p:cTn id="29" dur="500"/>
                                        <p:tgtEl>
                                          <p:spTgt spid="819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uiExpand="1" build="p"/>
      <p:bldP spid="8193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a:t>Video Magnifiers</a:t>
            </a:r>
            <a:br>
              <a:rPr lang="en-US" sz="4000"/>
            </a:br>
            <a:r>
              <a:rPr lang="en-US" sz="4600">
                <a:solidFill>
                  <a:srgbClr val="FF6F17"/>
                </a:solidFill>
              </a:rPr>
              <a:t>Digital imaging systems</a:t>
            </a:r>
          </a:p>
        </p:txBody>
      </p:sp>
      <p:sp>
        <p:nvSpPr>
          <p:cNvPr id="14339" name="Rectangle 3"/>
          <p:cNvSpPr>
            <a:spLocks noGrp="1" noChangeArrowheads="1"/>
          </p:cNvSpPr>
          <p:nvPr>
            <p:ph type="body" sz="half" idx="1"/>
          </p:nvPr>
        </p:nvSpPr>
        <p:spPr>
          <a:xfrm>
            <a:off x="-76200" y="1524000"/>
            <a:ext cx="5943600" cy="2544763"/>
          </a:xfrm>
          <a:noFill/>
        </p:spPr>
        <p:txBody>
          <a:bodyPr>
            <a:spAutoFit/>
          </a:bodyPr>
          <a:lstStyle/>
          <a:p>
            <a:r>
              <a:rPr lang="en-US"/>
              <a:t>Advantages – Zoom-Ex</a:t>
            </a:r>
          </a:p>
          <a:p>
            <a:pPr lvl="1"/>
            <a:r>
              <a:rPr lang="en-US"/>
              <a:t>Lightweight camera &amp; stand</a:t>
            </a:r>
          </a:p>
          <a:p>
            <a:pPr lvl="1"/>
            <a:r>
              <a:rPr lang="en-US"/>
              <a:t>Works with laptop</a:t>
            </a:r>
          </a:p>
          <a:p>
            <a:pPr lvl="1"/>
            <a:r>
              <a:rPr lang="en-US"/>
              <a:t>No X/Y table needed</a:t>
            </a:r>
            <a:endParaRPr lang="en-US" sz="2400"/>
          </a:p>
        </p:txBody>
      </p:sp>
      <p:pic>
        <p:nvPicPr>
          <p:cNvPr id="14342" name="Picture 6" descr="Photograph of the Zoom-Ex system from ABISee, Inc., connected to a notebook computer with an inset photograph of the camera  stand folded  up to show how small it is."/>
          <p:cNvPicPr>
            <a:picLocks noGrp="1" noChangeAspect="1" noChangeArrowheads="1"/>
          </p:cNvPicPr>
          <p:nvPr>
            <p:ph sz="quarter" idx="2"/>
          </p:nvPr>
        </p:nvPicPr>
        <p:blipFill>
          <a:blip r:embed="rId4"/>
          <a:srcRect/>
          <a:stretch>
            <a:fillRect/>
          </a:stretch>
        </p:blipFill>
        <p:spPr>
          <a:xfrm>
            <a:off x="1166813" y="4114800"/>
            <a:ext cx="3252787" cy="2667000"/>
          </a:xfrm>
          <a:noFill/>
          <a:ln/>
        </p:spPr>
      </p:pic>
      <p:sp>
        <p:nvSpPr>
          <p:cNvPr id="14341" name="Text Box 5"/>
          <p:cNvSpPr txBox="1">
            <a:spLocks noChangeArrowheads="1"/>
          </p:cNvSpPr>
          <p:nvPr/>
        </p:nvSpPr>
        <p:spPr bwMode="auto">
          <a:xfrm>
            <a:off x="6213475" y="6172200"/>
            <a:ext cx="2244725" cy="701675"/>
          </a:xfrm>
          <a:prstGeom prst="rect">
            <a:avLst/>
          </a:prstGeom>
          <a:noFill/>
          <a:ln w="9525">
            <a:noFill/>
            <a:miter lim="800000"/>
            <a:headEnd/>
            <a:tailEnd/>
          </a:ln>
          <a:effectLst/>
        </p:spPr>
        <p:txBody>
          <a:bodyPr wrap="none">
            <a:spAutoFit/>
          </a:bodyPr>
          <a:lstStyle/>
          <a:p>
            <a:pPr>
              <a:spcBef>
                <a:spcPct val="0"/>
              </a:spcBef>
              <a:buSzTx/>
              <a:buFontTx/>
              <a:buNone/>
            </a:pPr>
            <a:r>
              <a:rPr lang="en-US" sz="4000" i="0"/>
              <a:t>Zoom-Ex</a:t>
            </a:r>
          </a:p>
        </p:txBody>
      </p:sp>
      <p:pic>
        <p:nvPicPr>
          <p:cNvPr id="14348" name="Picture 12" descr="Photograph of the Zoom-Ex video magnifier from ABISee with the camera mounted on its stand and pointing down at a page of text. The text is being displayed on a laptop computer.">
            <a:hlinkClick r:id="rId5"/>
          </p:cNvPr>
          <p:cNvPicPr>
            <a:picLocks noGrp="1" noChangeAspect="1" noChangeArrowheads="1"/>
          </p:cNvPicPr>
          <p:nvPr>
            <p:ph sz="quarter" idx="3"/>
          </p:nvPr>
        </p:nvPicPr>
        <p:blipFill>
          <a:blip r:embed="rId6"/>
          <a:srcRect/>
          <a:stretch>
            <a:fillRect/>
          </a:stretch>
        </p:blipFill>
        <p:spPr>
          <a:xfrm>
            <a:off x="5867400" y="1981200"/>
            <a:ext cx="2886075" cy="4038600"/>
          </a:xfrm>
          <a:noFill/>
          <a:ln/>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dissolve">
                                      <p:cBhvr>
                                        <p:cTn id="11" dur="1000"/>
                                        <p:tgtEl>
                                          <p:spTgt spid="14339">
                                            <p:txEl>
                                              <p:pRg st="1" end="1"/>
                                            </p:txEl>
                                          </p:spTgt>
                                        </p:tgtEl>
                                      </p:cBhvr>
                                    </p:animEffect>
                                  </p:childTnLst>
                                </p:cTn>
                              </p:par>
                              <p:par>
                                <p:cTn id="12" presetID="23" presetClass="entr" presetSubtype="16" fill="hold" nodeType="withEffect">
                                  <p:stCondLst>
                                    <p:cond delay="0"/>
                                  </p:stCondLst>
                                  <p:childTnLst>
                                    <p:set>
                                      <p:cBhvr>
                                        <p:cTn id="13" dur="1" fill="hold">
                                          <p:stCondLst>
                                            <p:cond delay="0"/>
                                          </p:stCondLst>
                                        </p:cTn>
                                        <p:tgtEl>
                                          <p:spTgt spid="14348"/>
                                        </p:tgtEl>
                                        <p:attrNameLst>
                                          <p:attrName>style.visibility</p:attrName>
                                        </p:attrNameLst>
                                      </p:cBhvr>
                                      <p:to>
                                        <p:strVal val="visible"/>
                                      </p:to>
                                    </p:set>
                                    <p:anim calcmode="lin" valueType="num">
                                      <p:cBhvr>
                                        <p:cTn id="14" dur="500" fill="hold"/>
                                        <p:tgtEl>
                                          <p:spTgt spid="14348"/>
                                        </p:tgtEl>
                                        <p:attrNameLst>
                                          <p:attrName>ppt_w</p:attrName>
                                        </p:attrNameLst>
                                      </p:cBhvr>
                                      <p:tavLst>
                                        <p:tav tm="0">
                                          <p:val>
                                            <p:fltVal val="0"/>
                                          </p:val>
                                        </p:tav>
                                        <p:tav tm="100000">
                                          <p:val>
                                            <p:strVal val="#ppt_w"/>
                                          </p:val>
                                        </p:tav>
                                      </p:tavLst>
                                    </p:anim>
                                    <p:anim calcmode="lin" valueType="num">
                                      <p:cBhvr>
                                        <p:cTn id="15" dur="500" fill="hold"/>
                                        <p:tgtEl>
                                          <p:spTgt spid="14348"/>
                                        </p:tgtEl>
                                        <p:attrNameLst>
                                          <p:attrName>ppt_h</p:attrName>
                                        </p:attrNameLst>
                                      </p:cBhvr>
                                      <p:tavLst>
                                        <p:tav tm="0">
                                          <p:val>
                                            <p:fltVal val="0"/>
                                          </p:val>
                                        </p:tav>
                                        <p:tav tm="100000">
                                          <p:val>
                                            <p:strVal val="#ppt_h"/>
                                          </p:val>
                                        </p:tav>
                                      </p:tavLst>
                                    </p:anim>
                                  </p:childTnLst>
                                </p:cTn>
                              </p:par>
                              <p:par>
                                <p:cTn id="16" presetID="55" presetClass="entr" presetSubtype="0" fill="hold" grpId="0" nodeType="withEffect">
                                  <p:stCondLst>
                                    <p:cond delay="0"/>
                                  </p:stCondLst>
                                  <p:childTnLst>
                                    <p:set>
                                      <p:cBhvr>
                                        <p:cTn id="17" dur="1" fill="hold">
                                          <p:stCondLst>
                                            <p:cond delay="0"/>
                                          </p:stCondLst>
                                        </p:cTn>
                                        <p:tgtEl>
                                          <p:spTgt spid="14341"/>
                                        </p:tgtEl>
                                        <p:attrNameLst>
                                          <p:attrName>style.visibility</p:attrName>
                                        </p:attrNameLst>
                                      </p:cBhvr>
                                      <p:to>
                                        <p:strVal val="visible"/>
                                      </p:to>
                                    </p:set>
                                    <p:anim calcmode="lin" valueType="num">
                                      <p:cBhvr>
                                        <p:cTn id="18" dur="1000" fill="hold"/>
                                        <p:tgtEl>
                                          <p:spTgt spid="14341"/>
                                        </p:tgtEl>
                                        <p:attrNameLst>
                                          <p:attrName>ppt_w</p:attrName>
                                        </p:attrNameLst>
                                      </p:cBhvr>
                                      <p:tavLst>
                                        <p:tav tm="0">
                                          <p:val>
                                            <p:strVal val="#ppt_w*0.70"/>
                                          </p:val>
                                        </p:tav>
                                        <p:tav tm="100000">
                                          <p:val>
                                            <p:strVal val="#ppt_w"/>
                                          </p:val>
                                        </p:tav>
                                      </p:tavLst>
                                    </p:anim>
                                    <p:anim calcmode="lin" valueType="num">
                                      <p:cBhvr>
                                        <p:cTn id="19" dur="1000" fill="hold"/>
                                        <p:tgtEl>
                                          <p:spTgt spid="14341"/>
                                        </p:tgtEl>
                                        <p:attrNameLst>
                                          <p:attrName>ppt_h</p:attrName>
                                        </p:attrNameLst>
                                      </p:cBhvr>
                                      <p:tavLst>
                                        <p:tav tm="0">
                                          <p:val>
                                            <p:strVal val="#ppt_h"/>
                                          </p:val>
                                        </p:tav>
                                        <p:tav tm="100000">
                                          <p:val>
                                            <p:strVal val="#ppt_h"/>
                                          </p:val>
                                        </p:tav>
                                      </p:tavLst>
                                    </p:anim>
                                    <p:animEffect transition="in" filter="fade">
                                      <p:cBhvr>
                                        <p:cTn id="20" dur="1000"/>
                                        <p:tgtEl>
                                          <p:spTgt spid="14341"/>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4339">
                                            <p:txEl>
                                              <p:pRg st="2" end="2"/>
                                            </p:txEl>
                                          </p:spTgt>
                                        </p:tgtEl>
                                        <p:attrNameLst>
                                          <p:attrName>style.visibility</p:attrName>
                                        </p:attrNameLst>
                                      </p:cBhvr>
                                      <p:to>
                                        <p:strVal val="visible"/>
                                      </p:to>
                                    </p:set>
                                    <p:animEffect transition="in" filter="dissolve">
                                      <p:cBhvr>
                                        <p:cTn id="24" dur="1000"/>
                                        <p:tgtEl>
                                          <p:spTgt spid="14339">
                                            <p:txEl>
                                              <p:pRg st="2" end="2"/>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dissolve">
                                      <p:cBhvr>
                                        <p:cTn id="27" dur="500"/>
                                        <p:tgtEl>
                                          <p:spTgt spid="14342"/>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14339">
                                            <p:txEl>
                                              <p:pRg st="3" end="3"/>
                                            </p:txEl>
                                          </p:spTgt>
                                        </p:tgtEl>
                                        <p:attrNameLst>
                                          <p:attrName>style.visibility</p:attrName>
                                        </p:attrNameLst>
                                      </p:cBhvr>
                                      <p:to>
                                        <p:strVal val="visible"/>
                                      </p:to>
                                    </p:set>
                                    <p:animEffect transition="in" filter="dissolve">
                                      <p:cBhvr>
                                        <p:cTn id="31"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P spid="1434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sz="4000"/>
              <a:t>Video Magnifiers</a:t>
            </a:r>
            <a:br>
              <a:rPr lang="en-US" sz="4000"/>
            </a:br>
            <a:r>
              <a:rPr lang="en-US" sz="4600">
                <a:solidFill>
                  <a:srgbClr val="FF6F17"/>
                </a:solidFill>
              </a:rPr>
              <a:t>Digital imaging systems</a:t>
            </a:r>
          </a:p>
        </p:txBody>
      </p:sp>
      <p:sp>
        <p:nvSpPr>
          <p:cNvPr id="286723" name="Rectangle 3"/>
          <p:cNvSpPr>
            <a:spLocks noGrp="1" noChangeArrowheads="1"/>
          </p:cNvSpPr>
          <p:nvPr>
            <p:ph type="body" sz="half" idx="1"/>
          </p:nvPr>
        </p:nvSpPr>
        <p:spPr>
          <a:xfrm>
            <a:off x="-76200" y="1676400"/>
            <a:ext cx="5638800" cy="4595813"/>
          </a:xfrm>
          <a:noFill/>
        </p:spPr>
        <p:txBody>
          <a:bodyPr>
            <a:spAutoFit/>
          </a:bodyPr>
          <a:lstStyle/>
          <a:p>
            <a:r>
              <a:rPr lang="en-US"/>
              <a:t>Zoom-Ex Modes</a:t>
            </a:r>
          </a:p>
          <a:p>
            <a:pPr lvl="1"/>
            <a:r>
              <a:rPr lang="en-US" sz="2400"/>
              <a:t>Live camera</a:t>
            </a:r>
          </a:p>
          <a:p>
            <a:pPr lvl="1"/>
            <a:r>
              <a:rPr lang="en-US" sz="2400"/>
              <a:t>Cursor key navigation</a:t>
            </a:r>
          </a:p>
          <a:p>
            <a:pPr lvl="2"/>
            <a:r>
              <a:rPr lang="en-US" sz="2000"/>
              <a:t>Retains graphics</a:t>
            </a:r>
          </a:p>
          <a:p>
            <a:pPr lvl="1"/>
            <a:r>
              <a:rPr lang="en-US" sz="2400"/>
              <a:t>Word wrap</a:t>
            </a:r>
          </a:p>
          <a:p>
            <a:pPr lvl="2"/>
            <a:r>
              <a:rPr lang="en-US" sz="2000"/>
              <a:t>No L/R moving, </a:t>
            </a:r>
          </a:p>
          <a:p>
            <a:pPr lvl="2">
              <a:buFont typeface="Wingdings" pitchFamily="2" charset="2"/>
              <a:buNone/>
            </a:pPr>
            <a:r>
              <a:rPr lang="en-US" sz="2000"/>
              <a:t>	no graphics</a:t>
            </a:r>
          </a:p>
          <a:p>
            <a:pPr lvl="1"/>
            <a:r>
              <a:rPr lang="en-US" sz="2400"/>
              <a:t>Editable text</a:t>
            </a:r>
          </a:p>
          <a:p>
            <a:pPr lvl="1"/>
            <a:r>
              <a:rPr lang="en-US" sz="2400"/>
              <a:t>Audio assisted reading</a:t>
            </a:r>
          </a:p>
          <a:p>
            <a:pPr lvl="2"/>
            <a:r>
              <a:rPr lang="en-US" sz="2000"/>
              <a:t>Pairs synthesized speech </a:t>
            </a:r>
          </a:p>
          <a:p>
            <a:pPr lvl="2">
              <a:buFont typeface="Wingdings" pitchFamily="2" charset="2"/>
              <a:buNone/>
            </a:pPr>
            <a:r>
              <a:rPr lang="en-US" sz="2000"/>
              <a:t>	with highlighted text</a:t>
            </a:r>
          </a:p>
        </p:txBody>
      </p:sp>
      <p:sp>
        <p:nvSpPr>
          <p:cNvPr id="286725" name="Text Box 5"/>
          <p:cNvSpPr txBox="1">
            <a:spLocks noChangeArrowheads="1"/>
          </p:cNvSpPr>
          <p:nvPr/>
        </p:nvSpPr>
        <p:spPr bwMode="auto">
          <a:xfrm>
            <a:off x="6213475" y="6172200"/>
            <a:ext cx="2244725" cy="701675"/>
          </a:xfrm>
          <a:prstGeom prst="rect">
            <a:avLst/>
          </a:prstGeom>
          <a:noFill/>
          <a:ln w="9525">
            <a:noFill/>
            <a:miter lim="800000"/>
            <a:headEnd/>
            <a:tailEnd/>
          </a:ln>
          <a:effectLst/>
        </p:spPr>
        <p:txBody>
          <a:bodyPr wrap="none">
            <a:spAutoFit/>
          </a:bodyPr>
          <a:lstStyle/>
          <a:p>
            <a:pPr>
              <a:spcBef>
                <a:spcPct val="0"/>
              </a:spcBef>
              <a:buSzTx/>
              <a:buFontTx/>
              <a:buNone/>
            </a:pPr>
            <a:r>
              <a:rPr lang="en-US" sz="4000" i="0"/>
              <a:t>Zoom-Ex</a:t>
            </a:r>
          </a:p>
        </p:txBody>
      </p:sp>
      <p:pic>
        <p:nvPicPr>
          <p:cNvPr id="286729" name="Picture 9" descr="Photograph of the Zoom-Ex video magnifier from ABISee connected to a laptop computer with the camera mounted on its stand and pointing down at a page of text. The text is being displayed on a laptop computer."/>
          <p:cNvPicPr>
            <a:picLocks noGrp="1" noChangeAspect="1" noChangeArrowheads="1"/>
          </p:cNvPicPr>
          <p:nvPr>
            <p:ph sz="quarter" idx="3"/>
          </p:nvPr>
        </p:nvPicPr>
        <p:blipFill>
          <a:blip r:embed="rId4"/>
          <a:srcRect/>
          <a:stretch>
            <a:fillRect/>
          </a:stretch>
        </p:blipFill>
        <p:spPr>
          <a:xfrm>
            <a:off x="4800600" y="2438400"/>
            <a:ext cx="4343400" cy="3733800"/>
          </a:xfrm>
          <a:noFill/>
          <a:ln/>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animEffect transition="in" filter="dissolve">
                                      <p:cBhvr>
                                        <p:cTn id="7" dur="500"/>
                                        <p:tgtEl>
                                          <p:spTgt spid="28672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86729"/>
                                        </p:tgtEl>
                                        <p:attrNameLst>
                                          <p:attrName>style.visibility</p:attrName>
                                        </p:attrNameLst>
                                      </p:cBhvr>
                                      <p:to>
                                        <p:strVal val="visible"/>
                                      </p:to>
                                    </p:set>
                                    <p:animEffect transition="in" filter="dissolve">
                                      <p:cBhvr>
                                        <p:cTn id="10" dur="500"/>
                                        <p:tgtEl>
                                          <p:spTgt spid="286729"/>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86723">
                                            <p:txEl>
                                              <p:pRg st="1" end="1"/>
                                            </p:txEl>
                                          </p:spTgt>
                                        </p:tgtEl>
                                        <p:attrNameLst>
                                          <p:attrName>style.visibility</p:attrName>
                                        </p:attrNameLst>
                                      </p:cBhvr>
                                      <p:to>
                                        <p:strVal val="visible"/>
                                      </p:to>
                                    </p:set>
                                    <p:animEffect transition="in" filter="dissolve">
                                      <p:cBhvr>
                                        <p:cTn id="14" dur="500"/>
                                        <p:tgtEl>
                                          <p:spTgt spid="28672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86723">
                                            <p:txEl>
                                              <p:pRg st="2" end="2"/>
                                            </p:txEl>
                                          </p:spTgt>
                                        </p:tgtEl>
                                        <p:attrNameLst>
                                          <p:attrName>style.visibility</p:attrName>
                                        </p:attrNameLst>
                                      </p:cBhvr>
                                      <p:to>
                                        <p:strVal val="visible"/>
                                      </p:to>
                                    </p:set>
                                    <p:animEffect transition="in" filter="dissolve">
                                      <p:cBhvr>
                                        <p:cTn id="19" dur="500"/>
                                        <p:tgtEl>
                                          <p:spTgt spid="286723">
                                            <p:txEl>
                                              <p:pRg st="2" end="2"/>
                                            </p:txEl>
                                          </p:spTgt>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286723">
                                            <p:txEl>
                                              <p:pRg st="3" end="3"/>
                                            </p:txEl>
                                          </p:spTgt>
                                        </p:tgtEl>
                                        <p:attrNameLst>
                                          <p:attrName>style.visibility</p:attrName>
                                        </p:attrNameLst>
                                      </p:cBhvr>
                                      <p:to>
                                        <p:strVal val="visible"/>
                                      </p:to>
                                    </p:set>
                                    <p:animEffect transition="in" filter="dissolve">
                                      <p:cBhvr>
                                        <p:cTn id="23" dur="500"/>
                                        <p:tgtEl>
                                          <p:spTgt spid="28672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86723">
                                            <p:txEl>
                                              <p:pRg st="4" end="4"/>
                                            </p:txEl>
                                          </p:spTgt>
                                        </p:tgtEl>
                                        <p:attrNameLst>
                                          <p:attrName>style.visibility</p:attrName>
                                        </p:attrNameLst>
                                      </p:cBhvr>
                                      <p:to>
                                        <p:strVal val="visible"/>
                                      </p:to>
                                    </p:set>
                                    <p:animEffect transition="in" filter="dissolve">
                                      <p:cBhvr>
                                        <p:cTn id="28" dur="500"/>
                                        <p:tgtEl>
                                          <p:spTgt spid="286723">
                                            <p:txEl>
                                              <p:pRg st="4" end="4"/>
                                            </p:txEl>
                                          </p:spTgt>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286723">
                                            <p:txEl>
                                              <p:pRg st="5" end="5"/>
                                            </p:txEl>
                                          </p:spTgt>
                                        </p:tgtEl>
                                        <p:attrNameLst>
                                          <p:attrName>style.visibility</p:attrName>
                                        </p:attrNameLst>
                                      </p:cBhvr>
                                      <p:to>
                                        <p:strVal val="visible"/>
                                      </p:to>
                                    </p:set>
                                    <p:animEffect transition="in" filter="dissolve">
                                      <p:cBhvr>
                                        <p:cTn id="32" dur="500"/>
                                        <p:tgtEl>
                                          <p:spTgt spid="286723">
                                            <p:txEl>
                                              <p:pRg st="5" end="5"/>
                                            </p:txEl>
                                          </p:spTgt>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286723">
                                            <p:txEl>
                                              <p:pRg st="6" end="6"/>
                                            </p:txEl>
                                          </p:spTgt>
                                        </p:tgtEl>
                                        <p:attrNameLst>
                                          <p:attrName>style.visibility</p:attrName>
                                        </p:attrNameLst>
                                      </p:cBhvr>
                                      <p:to>
                                        <p:strVal val="visible"/>
                                      </p:to>
                                    </p:set>
                                    <p:animEffect transition="in" filter="dissolve">
                                      <p:cBhvr>
                                        <p:cTn id="36" dur="500"/>
                                        <p:tgtEl>
                                          <p:spTgt spid="28672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86723">
                                            <p:txEl>
                                              <p:pRg st="7" end="7"/>
                                            </p:txEl>
                                          </p:spTgt>
                                        </p:tgtEl>
                                        <p:attrNameLst>
                                          <p:attrName>style.visibility</p:attrName>
                                        </p:attrNameLst>
                                      </p:cBhvr>
                                      <p:to>
                                        <p:strVal val="visible"/>
                                      </p:to>
                                    </p:set>
                                    <p:animEffect transition="in" filter="dissolve">
                                      <p:cBhvr>
                                        <p:cTn id="41" dur="500"/>
                                        <p:tgtEl>
                                          <p:spTgt spid="28672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86723">
                                            <p:txEl>
                                              <p:pRg st="8" end="8"/>
                                            </p:txEl>
                                          </p:spTgt>
                                        </p:tgtEl>
                                        <p:attrNameLst>
                                          <p:attrName>style.visibility</p:attrName>
                                        </p:attrNameLst>
                                      </p:cBhvr>
                                      <p:to>
                                        <p:strVal val="visible"/>
                                      </p:to>
                                    </p:set>
                                    <p:animEffect transition="in" filter="dissolve">
                                      <p:cBhvr>
                                        <p:cTn id="46" dur="500"/>
                                        <p:tgtEl>
                                          <p:spTgt spid="286723">
                                            <p:txEl>
                                              <p:pRg st="8" end="8"/>
                                            </p:txEl>
                                          </p:spTgt>
                                        </p:tgtEl>
                                      </p:cBhvr>
                                    </p:animEffect>
                                  </p:childTnLst>
                                </p:cTn>
                              </p:par>
                            </p:childTnLst>
                          </p:cTn>
                        </p:par>
                        <p:par>
                          <p:cTn id="47" fill="hold">
                            <p:stCondLst>
                              <p:cond delay="500"/>
                            </p:stCondLst>
                            <p:childTnLst>
                              <p:par>
                                <p:cTn id="48" presetID="9" presetClass="entr" presetSubtype="0" fill="hold" grpId="0" nodeType="afterEffect">
                                  <p:stCondLst>
                                    <p:cond delay="0"/>
                                  </p:stCondLst>
                                  <p:childTnLst>
                                    <p:set>
                                      <p:cBhvr>
                                        <p:cTn id="49" dur="1" fill="hold">
                                          <p:stCondLst>
                                            <p:cond delay="0"/>
                                          </p:stCondLst>
                                        </p:cTn>
                                        <p:tgtEl>
                                          <p:spTgt spid="286723">
                                            <p:txEl>
                                              <p:pRg st="9" end="9"/>
                                            </p:txEl>
                                          </p:spTgt>
                                        </p:tgtEl>
                                        <p:attrNameLst>
                                          <p:attrName>style.visibility</p:attrName>
                                        </p:attrNameLst>
                                      </p:cBhvr>
                                      <p:to>
                                        <p:strVal val="visible"/>
                                      </p:to>
                                    </p:set>
                                    <p:animEffect transition="in" filter="dissolve">
                                      <p:cBhvr>
                                        <p:cTn id="50" dur="500"/>
                                        <p:tgtEl>
                                          <p:spTgt spid="286723">
                                            <p:txEl>
                                              <p:pRg st="9" end="9"/>
                                            </p:txEl>
                                          </p:spTgt>
                                        </p:tgtEl>
                                      </p:cBhvr>
                                    </p:animEffect>
                                  </p:childTnLst>
                                </p:cTn>
                              </p:par>
                            </p:childTnLst>
                          </p:cTn>
                        </p:par>
                        <p:par>
                          <p:cTn id="51" fill="hold">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286723">
                                            <p:txEl>
                                              <p:pRg st="10" end="10"/>
                                            </p:txEl>
                                          </p:spTgt>
                                        </p:tgtEl>
                                        <p:attrNameLst>
                                          <p:attrName>style.visibility</p:attrName>
                                        </p:attrNameLst>
                                      </p:cBhvr>
                                      <p:to>
                                        <p:strVal val="visible"/>
                                      </p:to>
                                    </p:set>
                                    <p:animEffect transition="in" filter="dissolve">
                                      <p:cBhvr>
                                        <p:cTn id="54" dur="500"/>
                                        <p:tgtEl>
                                          <p:spTgt spid="286723">
                                            <p:txEl>
                                              <p:pRg st="10" end="10"/>
                                            </p:txEl>
                                          </p:spTgt>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286725"/>
                                        </p:tgtEl>
                                        <p:attrNameLst>
                                          <p:attrName>style.visibility</p:attrName>
                                        </p:attrNameLst>
                                      </p:cBhvr>
                                      <p:to>
                                        <p:strVal val="visible"/>
                                      </p:to>
                                    </p:set>
                                    <p:anim calcmode="lin" valueType="num">
                                      <p:cBhvr>
                                        <p:cTn id="57" dur="1000" fill="hold"/>
                                        <p:tgtEl>
                                          <p:spTgt spid="286725"/>
                                        </p:tgtEl>
                                        <p:attrNameLst>
                                          <p:attrName>ppt_w</p:attrName>
                                        </p:attrNameLst>
                                      </p:cBhvr>
                                      <p:tavLst>
                                        <p:tav tm="0">
                                          <p:val>
                                            <p:strVal val="#ppt_w*0.70"/>
                                          </p:val>
                                        </p:tav>
                                        <p:tav tm="100000">
                                          <p:val>
                                            <p:strVal val="#ppt_w"/>
                                          </p:val>
                                        </p:tav>
                                      </p:tavLst>
                                    </p:anim>
                                    <p:anim calcmode="lin" valueType="num">
                                      <p:cBhvr>
                                        <p:cTn id="58" dur="1000" fill="hold"/>
                                        <p:tgtEl>
                                          <p:spTgt spid="286725"/>
                                        </p:tgtEl>
                                        <p:attrNameLst>
                                          <p:attrName>ppt_h</p:attrName>
                                        </p:attrNameLst>
                                      </p:cBhvr>
                                      <p:tavLst>
                                        <p:tav tm="0">
                                          <p:val>
                                            <p:strVal val="#ppt_h"/>
                                          </p:val>
                                        </p:tav>
                                        <p:tav tm="100000">
                                          <p:val>
                                            <p:strVal val="#ppt_h"/>
                                          </p:val>
                                        </p:tav>
                                      </p:tavLst>
                                    </p:anim>
                                    <p:animEffect transition="in" filter="fade">
                                      <p:cBhvr>
                                        <p:cTn id="59" dur="1000"/>
                                        <p:tgtEl>
                                          <p:spTgt spid="286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uiExpand="1" build="p"/>
      <p:bldP spid="28672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4000"/>
              <a:t>Video Magnifiers</a:t>
            </a:r>
            <a:br>
              <a:rPr lang="en-US" sz="4000"/>
            </a:br>
            <a:r>
              <a:rPr lang="en-US" sz="4600">
                <a:solidFill>
                  <a:srgbClr val="FF6F17"/>
                </a:solidFill>
              </a:rPr>
              <a:t>Digital imaging systems</a:t>
            </a:r>
          </a:p>
        </p:txBody>
      </p:sp>
      <p:sp>
        <p:nvSpPr>
          <p:cNvPr id="92163" name="Rectangle 3"/>
          <p:cNvSpPr>
            <a:spLocks noGrp="1" noChangeArrowheads="1"/>
          </p:cNvSpPr>
          <p:nvPr>
            <p:ph type="body" sz="half" idx="1"/>
          </p:nvPr>
        </p:nvSpPr>
        <p:spPr>
          <a:xfrm>
            <a:off x="-76200" y="1828800"/>
            <a:ext cx="6629400" cy="4648200"/>
          </a:xfrm>
        </p:spPr>
        <p:txBody>
          <a:bodyPr/>
          <a:lstStyle/>
          <a:p>
            <a:r>
              <a:rPr lang="en-US"/>
              <a:t>Zoom-Twix</a:t>
            </a:r>
          </a:p>
          <a:p>
            <a:pPr lvl="1"/>
            <a:r>
              <a:rPr lang="en-US"/>
              <a:t>Two camera / Two pounds</a:t>
            </a:r>
          </a:p>
          <a:p>
            <a:pPr lvl="1"/>
            <a:r>
              <a:rPr lang="en-US"/>
              <a:t>Switch between </a:t>
            </a:r>
          </a:p>
          <a:p>
            <a:pPr lvl="1">
              <a:buFont typeface="Wingdings" pitchFamily="2" charset="2"/>
              <a:buNone/>
            </a:pPr>
            <a:r>
              <a:rPr lang="en-US"/>
              <a:t>	distance and </a:t>
            </a:r>
          </a:p>
          <a:p>
            <a:pPr lvl="1">
              <a:buFont typeface="Wingdings" pitchFamily="2" charset="2"/>
              <a:buNone/>
            </a:pPr>
            <a:r>
              <a:rPr lang="en-US"/>
              <a:t>	near viewing</a:t>
            </a:r>
          </a:p>
          <a:p>
            <a:pPr lvl="1"/>
            <a:r>
              <a:rPr lang="en-US"/>
              <a:t>Use with Zoom-EX</a:t>
            </a:r>
          </a:p>
          <a:p>
            <a:pPr lvl="1">
              <a:buFont typeface="Wingdings" pitchFamily="2" charset="2"/>
              <a:buNone/>
            </a:pPr>
            <a:r>
              <a:rPr lang="en-US"/>
              <a:t>	features</a:t>
            </a:r>
          </a:p>
        </p:txBody>
      </p:sp>
      <p:pic>
        <p:nvPicPr>
          <p:cNvPr id="92179" name="Picture 19" descr="Photograph of a young woman using Excel in the classroom with Zoom-Twix"/>
          <p:cNvPicPr>
            <a:picLocks noChangeAspect="1" noChangeArrowheads="1"/>
          </p:cNvPicPr>
          <p:nvPr/>
        </p:nvPicPr>
        <p:blipFill>
          <a:blip r:embed="rId4"/>
          <a:srcRect/>
          <a:stretch>
            <a:fillRect/>
          </a:stretch>
        </p:blipFill>
        <p:spPr bwMode="auto">
          <a:xfrm>
            <a:off x="4495800" y="3033713"/>
            <a:ext cx="4648200" cy="4281487"/>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dissolve">
                                      <p:cBhvr>
                                        <p:cTn id="7" dur="500"/>
                                        <p:tgtEl>
                                          <p:spTgt spid="9216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92163">
                                            <p:txEl>
                                              <p:pRg st="1" end="1"/>
                                            </p:txEl>
                                          </p:spTgt>
                                        </p:tgtEl>
                                        <p:attrNameLst>
                                          <p:attrName>style.visibility</p:attrName>
                                        </p:attrNameLst>
                                      </p:cBhvr>
                                      <p:to>
                                        <p:strVal val="visible"/>
                                      </p:to>
                                    </p:set>
                                    <p:animEffect transition="in" filter="dissolve">
                                      <p:cBhvr>
                                        <p:cTn id="11" dur="500"/>
                                        <p:tgtEl>
                                          <p:spTgt spid="92163">
                                            <p:txEl>
                                              <p:pRg st="1" end="1"/>
                                            </p:txEl>
                                          </p:spTgt>
                                        </p:tgtEl>
                                      </p:cBhvr>
                                    </p:animEffect>
                                  </p:childTnLst>
                                </p:cTn>
                              </p:par>
                            </p:childTnLst>
                          </p:cTn>
                        </p:par>
                        <p:par>
                          <p:cTn id="12" fill="hold">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92163">
                                            <p:txEl>
                                              <p:pRg st="2" end="2"/>
                                            </p:txEl>
                                          </p:spTgt>
                                        </p:tgtEl>
                                        <p:attrNameLst>
                                          <p:attrName>style.visibility</p:attrName>
                                        </p:attrNameLst>
                                      </p:cBhvr>
                                      <p:to>
                                        <p:strVal val="visible"/>
                                      </p:to>
                                    </p:set>
                                    <p:animEffect transition="in" filter="dissolve">
                                      <p:cBhvr>
                                        <p:cTn id="15" dur="500"/>
                                        <p:tgtEl>
                                          <p:spTgt spid="92163">
                                            <p:txEl>
                                              <p:pRg st="2" end="2"/>
                                            </p:txEl>
                                          </p:spTgt>
                                        </p:tgtEl>
                                      </p:cBhvr>
                                    </p:animEffect>
                                  </p:childTnLst>
                                </p:cTn>
                              </p:par>
                            </p:childTnLst>
                          </p:cTn>
                        </p:par>
                        <p:par>
                          <p:cTn id="16" fill="hold">
                            <p:stCondLst>
                              <p:cond delay="2500"/>
                            </p:stCondLst>
                            <p:childTnLst>
                              <p:par>
                                <p:cTn id="17" presetID="9" presetClass="entr" presetSubtype="0" fill="hold" grpId="0" nodeType="afterEffect">
                                  <p:stCondLst>
                                    <p:cond delay="500"/>
                                  </p:stCondLst>
                                  <p:childTnLst>
                                    <p:set>
                                      <p:cBhvr>
                                        <p:cTn id="18" dur="1" fill="hold">
                                          <p:stCondLst>
                                            <p:cond delay="0"/>
                                          </p:stCondLst>
                                        </p:cTn>
                                        <p:tgtEl>
                                          <p:spTgt spid="92163">
                                            <p:txEl>
                                              <p:pRg st="3" end="3"/>
                                            </p:txEl>
                                          </p:spTgt>
                                        </p:tgtEl>
                                        <p:attrNameLst>
                                          <p:attrName>style.visibility</p:attrName>
                                        </p:attrNameLst>
                                      </p:cBhvr>
                                      <p:to>
                                        <p:strVal val="visible"/>
                                      </p:to>
                                    </p:set>
                                    <p:animEffect transition="in" filter="dissolve">
                                      <p:cBhvr>
                                        <p:cTn id="19" dur="500"/>
                                        <p:tgtEl>
                                          <p:spTgt spid="92163">
                                            <p:txEl>
                                              <p:pRg st="3" end="3"/>
                                            </p:txEl>
                                          </p:spTgt>
                                        </p:tgtEl>
                                      </p:cBhvr>
                                    </p:animEffect>
                                  </p:childTnLst>
                                </p:cTn>
                              </p:par>
                            </p:childTnLst>
                          </p:cTn>
                        </p:par>
                        <p:par>
                          <p:cTn id="20" fill="hold">
                            <p:stCondLst>
                              <p:cond delay="3500"/>
                            </p:stCondLst>
                            <p:childTnLst>
                              <p:par>
                                <p:cTn id="21" presetID="9" presetClass="entr" presetSubtype="0" fill="hold" grpId="0" nodeType="afterEffect">
                                  <p:stCondLst>
                                    <p:cond delay="500"/>
                                  </p:stCondLst>
                                  <p:childTnLst>
                                    <p:set>
                                      <p:cBhvr>
                                        <p:cTn id="22" dur="1" fill="hold">
                                          <p:stCondLst>
                                            <p:cond delay="0"/>
                                          </p:stCondLst>
                                        </p:cTn>
                                        <p:tgtEl>
                                          <p:spTgt spid="92163">
                                            <p:txEl>
                                              <p:pRg st="4" end="4"/>
                                            </p:txEl>
                                          </p:spTgt>
                                        </p:tgtEl>
                                        <p:attrNameLst>
                                          <p:attrName>style.visibility</p:attrName>
                                        </p:attrNameLst>
                                      </p:cBhvr>
                                      <p:to>
                                        <p:strVal val="visible"/>
                                      </p:to>
                                    </p:set>
                                    <p:animEffect transition="in" filter="dissolve">
                                      <p:cBhvr>
                                        <p:cTn id="23" dur="500"/>
                                        <p:tgtEl>
                                          <p:spTgt spid="92163">
                                            <p:txEl>
                                              <p:pRg st="4" end="4"/>
                                            </p:txEl>
                                          </p:spTgt>
                                        </p:tgtEl>
                                      </p:cBhvr>
                                    </p:animEffect>
                                  </p:childTnLst>
                                </p:cTn>
                              </p:par>
                            </p:childTnLst>
                          </p:cTn>
                        </p:par>
                        <p:par>
                          <p:cTn id="24" fill="hold">
                            <p:stCondLst>
                              <p:cond delay="4500"/>
                            </p:stCondLst>
                            <p:childTnLst>
                              <p:par>
                                <p:cTn id="25" presetID="9" presetClass="entr" presetSubtype="0" fill="hold" grpId="0" nodeType="afterEffect">
                                  <p:stCondLst>
                                    <p:cond delay="500"/>
                                  </p:stCondLst>
                                  <p:childTnLst>
                                    <p:set>
                                      <p:cBhvr>
                                        <p:cTn id="26" dur="1" fill="hold">
                                          <p:stCondLst>
                                            <p:cond delay="0"/>
                                          </p:stCondLst>
                                        </p:cTn>
                                        <p:tgtEl>
                                          <p:spTgt spid="92163">
                                            <p:txEl>
                                              <p:pRg st="5" end="5"/>
                                            </p:txEl>
                                          </p:spTgt>
                                        </p:tgtEl>
                                        <p:attrNameLst>
                                          <p:attrName>style.visibility</p:attrName>
                                        </p:attrNameLst>
                                      </p:cBhvr>
                                      <p:to>
                                        <p:strVal val="visible"/>
                                      </p:to>
                                    </p:set>
                                    <p:animEffect transition="in" filter="dissolve">
                                      <p:cBhvr>
                                        <p:cTn id="27" dur="500"/>
                                        <p:tgtEl>
                                          <p:spTgt spid="92163">
                                            <p:txEl>
                                              <p:pRg st="5" end="5"/>
                                            </p:txEl>
                                          </p:spTgt>
                                        </p:tgtEl>
                                      </p:cBhvr>
                                    </p:animEffect>
                                  </p:childTnLst>
                                </p:cTn>
                              </p:par>
                            </p:childTnLst>
                          </p:cTn>
                        </p:par>
                        <p:par>
                          <p:cTn id="28" fill="hold">
                            <p:stCondLst>
                              <p:cond delay="5500"/>
                            </p:stCondLst>
                            <p:childTnLst>
                              <p:par>
                                <p:cTn id="29" presetID="9" presetClass="entr" presetSubtype="0" fill="hold" grpId="0" nodeType="afterEffect">
                                  <p:stCondLst>
                                    <p:cond delay="500"/>
                                  </p:stCondLst>
                                  <p:childTnLst>
                                    <p:set>
                                      <p:cBhvr>
                                        <p:cTn id="30" dur="1" fill="hold">
                                          <p:stCondLst>
                                            <p:cond delay="0"/>
                                          </p:stCondLst>
                                        </p:cTn>
                                        <p:tgtEl>
                                          <p:spTgt spid="92163">
                                            <p:txEl>
                                              <p:pRg st="6" end="6"/>
                                            </p:txEl>
                                          </p:spTgt>
                                        </p:tgtEl>
                                        <p:attrNameLst>
                                          <p:attrName>style.visibility</p:attrName>
                                        </p:attrNameLst>
                                      </p:cBhvr>
                                      <p:to>
                                        <p:strVal val="visible"/>
                                      </p:to>
                                    </p:set>
                                    <p:animEffect transition="in" filter="dissolve">
                                      <p:cBhvr>
                                        <p:cTn id="31" dur="500"/>
                                        <p:tgtEl>
                                          <p:spTgt spid="92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p:txBody>
          <a:bodyPr/>
          <a:lstStyle/>
          <a:p>
            <a:r>
              <a:rPr lang="en-US" sz="4000"/>
              <a:t>Video Magnifiers</a:t>
            </a:r>
            <a:br>
              <a:rPr lang="en-US" sz="4000"/>
            </a:br>
            <a:r>
              <a:rPr lang="en-US" sz="4600">
                <a:solidFill>
                  <a:srgbClr val="FF6F17"/>
                </a:solidFill>
              </a:rPr>
              <a:t>Digital imaging systems</a:t>
            </a:r>
          </a:p>
        </p:txBody>
      </p:sp>
      <p:sp>
        <p:nvSpPr>
          <p:cNvPr id="296963" name="Rectangle 3"/>
          <p:cNvSpPr>
            <a:spLocks noGrp="1" noChangeArrowheads="1"/>
          </p:cNvSpPr>
          <p:nvPr>
            <p:ph type="body" sz="half" idx="1"/>
          </p:nvPr>
        </p:nvSpPr>
        <p:spPr>
          <a:xfrm>
            <a:off x="76200" y="1600200"/>
            <a:ext cx="9067800" cy="4724400"/>
          </a:xfrm>
        </p:spPr>
        <p:txBody>
          <a:bodyPr/>
          <a:lstStyle/>
          <a:p>
            <a:r>
              <a:rPr lang="en-US" sz="2800"/>
              <a:t>Read It Scholar </a:t>
            </a:r>
          </a:p>
          <a:p>
            <a:pPr lvl="1"/>
            <a:r>
              <a:rPr lang="en-US" sz="2400"/>
              <a:t>Portable, near and distance viewing $3500</a:t>
            </a:r>
          </a:p>
        </p:txBody>
      </p:sp>
      <p:pic>
        <p:nvPicPr>
          <p:cNvPr id="296972" name="Picture 12" descr="Photograph of the Readit desktop system">
            <a:hlinkClick r:id="rId4"/>
          </p:cNvPr>
          <p:cNvPicPr>
            <a:picLocks noChangeAspect="1" noChangeArrowheads="1"/>
          </p:cNvPicPr>
          <p:nvPr/>
        </p:nvPicPr>
        <p:blipFill>
          <a:blip r:embed="rId5"/>
          <a:srcRect/>
          <a:stretch>
            <a:fillRect/>
          </a:stretch>
        </p:blipFill>
        <p:spPr bwMode="auto">
          <a:xfrm>
            <a:off x="7239000" y="4495800"/>
            <a:ext cx="1828800" cy="1792288"/>
          </a:xfrm>
          <a:prstGeom prst="rect">
            <a:avLst/>
          </a:prstGeom>
          <a:solidFill>
            <a:schemeClr val="tx1"/>
          </a:solidFill>
        </p:spPr>
      </p:pic>
      <p:pic>
        <p:nvPicPr>
          <p:cNvPr id="296974" name="Picture 14" descr="Photograph of the Readit PC">
            <a:hlinkClick r:id="rId6"/>
          </p:cNvPr>
          <p:cNvPicPr>
            <a:picLocks noChangeAspect="1" noChangeArrowheads="1"/>
          </p:cNvPicPr>
          <p:nvPr/>
        </p:nvPicPr>
        <p:blipFill>
          <a:blip r:embed="rId7"/>
          <a:srcRect/>
          <a:stretch>
            <a:fillRect/>
          </a:stretch>
        </p:blipFill>
        <p:spPr bwMode="auto">
          <a:xfrm>
            <a:off x="3657600" y="2667000"/>
            <a:ext cx="3352800" cy="2949575"/>
          </a:xfrm>
          <a:prstGeom prst="rect">
            <a:avLst/>
          </a:prstGeom>
          <a:solidFill>
            <a:schemeClr val="tx1"/>
          </a:solidFill>
        </p:spPr>
      </p:pic>
      <p:pic>
        <p:nvPicPr>
          <p:cNvPr id="296976" name="Picture 16" descr="Photogrpah of the Readit Scholar">
            <a:hlinkClick r:id="rId8"/>
          </p:cNvPr>
          <p:cNvPicPr>
            <a:picLocks noChangeAspect="1" noChangeArrowheads="1"/>
          </p:cNvPicPr>
          <p:nvPr/>
        </p:nvPicPr>
        <p:blipFill>
          <a:blip r:embed="rId9"/>
          <a:srcRect/>
          <a:stretch>
            <a:fillRect/>
          </a:stretch>
        </p:blipFill>
        <p:spPr bwMode="auto">
          <a:xfrm>
            <a:off x="152400" y="3276600"/>
            <a:ext cx="3352800" cy="3286125"/>
          </a:xfrm>
          <a:prstGeom prst="rect">
            <a:avLst/>
          </a:prstGeom>
          <a:solidFill>
            <a:schemeClr val="tx1"/>
          </a:solid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Effect transition="in" filter="fade">
                                      <p:cBhvr>
                                        <p:cTn id="7" dur="1000"/>
                                        <p:tgtEl>
                                          <p:spTgt spid="296963">
                                            <p:txEl>
                                              <p:pRg st="0" end="0"/>
                                            </p:txEl>
                                          </p:spTgt>
                                        </p:tgtEl>
                                      </p:cBhvr>
                                    </p:animEffect>
                                    <p:anim calcmode="lin" valueType="num">
                                      <p:cBhvr>
                                        <p:cTn id="8" dur="1000" fill="hold"/>
                                        <p:tgtEl>
                                          <p:spTgt spid="296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63">
                                            <p:txEl>
                                              <p:pRg st="0" end="0"/>
                                            </p:txEl>
                                          </p:spTgt>
                                        </p:tgtEl>
                                        <p:attrNameLst>
                                          <p:attrName>ppt_y</p:attrName>
                                        </p:attrNameLst>
                                      </p:cBhvr>
                                      <p:tavLst>
                                        <p:tav tm="0">
                                          <p:val>
                                            <p:strVal val="#ppt_y+.1"/>
                                          </p:val>
                                        </p:tav>
                                        <p:tav tm="100000">
                                          <p:val>
                                            <p:strVal val="#ppt_y"/>
                                          </p:val>
                                        </p:tav>
                                      </p:tavLst>
                                    </p:anim>
                                  </p:childTnLst>
                                </p:cTn>
                              </p:par>
                              <p:par>
                                <p:cTn id="10" presetID="54" presetClass="entr" presetSubtype="0" accel="100000" fill="hold" nodeType="withEffect">
                                  <p:stCondLst>
                                    <p:cond delay="0"/>
                                  </p:stCondLst>
                                  <p:childTnLst>
                                    <p:set>
                                      <p:cBhvr>
                                        <p:cTn id="11" dur="1" fill="hold">
                                          <p:stCondLst>
                                            <p:cond delay="0"/>
                                          </p:stCondLst>
                                        </p:cTn>
                                        <p:tgtEl>
                                          <p:spTgt spid="296976"/>
                                        </p:tgtEl>
                                        <p:attrNameLst>
                                          <p:attrName>style.visibility</p:attrName>
                                        </p:attrNameLst>
                                      </p:cBhvr>
                                      <p:to>
                                        <p:strVal val="visible"/>
                                      </p:to>
                                    </p:set>
                                    <p:anim calcmode="lin" valueType="num">
                                      <p:cBhvr>
                                        <p:cTn id="12" dur="2000" fill="hold"/>
                                        <p:tgtEl>
                                          <p:spTgt spid="296976"/>
                                        </p:tgtEl>
                                        <p:attrNameLst>
                                          <p:attrName>ppt_w</p:attrName>
                                        </p:attrNameLst>
                                      </p:cBhvr>
                                      <p:tavLst>
                                        <p:tav tm="0">
                                          <p:val>
                                            <p:strVal val="#ppt_w*0.05"/>
                                          </p:val>
                                        </p:tav>
                                        <p:tav tm="100000">
                                          <p:val>
                                            <p:strVal val="#ppt_w"/>
                                          </p:val>
                                        </p:tav>
                                      </p:tavLst>
                                    </p:anim>
                                    <p:anim calcmode="lin" valueType="num">
                                      <p:cBhvr>
                                        <p:cTn id="13" dur="2000" fill="hold"/>
                                        <p:tgtEl>
                                          <p:spTgt spid="296976"/>
                                        </p:tgtEl>
                                        <p:attrNameLst>
                                          <p:attrName>ppt_h</p:attrName>
                                        </p:attrNameLst>
                                      </p:cBhvr>
                                      <p:tavLst>
                                        <p:tav tm="0">
                                          <p:val>
                                            <p:strVal val="#ppt_h"/>
                                          </p:val>
                                        </p:tav>
                                        <p:tav tm="100000">
                                          <p:val>
                                            <p:strVal val="#ppt_h"/>
                                          </p:val>
                                        </p:tav>
                                      </p:tavLst>
                                    </p:anim>
                                    <p:anim calcmode="lin" valueType="num">
                                      <p:cBhvr>
                                        <p:cTn id="14" dur="2000" fill="hold"/>
                                        <p:tgtEl>
                                          <p:spTgt spid="296976"/>
                                        </p:tgtEl>
                                        <p:attrNameLst>
                                          <p:attrName>ppt_x</p:attrName>
                                        </p:attrNameLst>
                                      </p:cBhvr>
                                      <p:tavLst>
                                        <p:tav tm="0">
                                          <p:val>
                                            <p:strVal val="#ppt_x-.2"/>
                                          </p:val>
                                        </p:tav>
                                        <p:tav tm="100000">
                                          <p:val>
                                            <p:strVal val="#ppt_x"/>
                                          </p:val>
                                        </p:tav>
                                      </p:tavLst>
                                    </p:anim>
                                    <p:anim calcmode="lin" valueType="num">
                                      <p:cBhvr>
                                        <p:cTn id="15" dur="2000" fill="hold"/>
                                        <p:tgtEl>
                                          <p:spTgt spid="296976"/>
                                        </p:tgtEl>
                                        <p:attrNameLst>
                                          <p:attrName>ppt_y</p:attrName>
                                        </p:attrNameLst>
                                      </p:cBhvr>
                                      <p:tavLst>
                                        <p:tav tm="0">
                                          <p:val>
                                            <p:strVal val="#ppt_y"/>
                                          </p:val>
                                        </p:tav>
                                        <p:tav tm="100000">
                                          <p:val>
                                            <p:strVal val="#ppt_y"/>
                                          </p:val>
                                        </p:tav>
                                      </p:tavLst>
                                    </p:anim>
                                    <p:animEffect transition="in" filter="fade">
                                      <p:cBhvr>
                                        <p:cTn id="16" dur="2000"/>
                                        <p:tgtEl>
                                          <p:spTgt spid="296976"/>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96963">
                                            <p:txEl>
                                              <p:pRg st="1" end="1"/>
                                            </p:txEl>
                                          </p:spTgt>
                                        </p:tgtEl>
                                        <p:attrNameLst>
                                          <p:attrName>style.visibility</p:attrName>
                                        </p:attrNameLst>
                                      </p:cBhvr>
                                      <p:to>
                                        <p:strVal val="visible"/>
                                      </p:to>
                                    </p:set>
                                    <p:animEffect transition="in" filter="fade">
                                      <p:cBhvr>
                                        <p:cTn id="20" dur="1000"/>
                                        <p:tgtEl>
                                          <p:spTgt spid="296963">
                                            <p:txEl>
                                              <p:pRg st="1" end="1"/>
                                            </p:txEl>
                                          </p:spTgt>
                                        </p:tgtEl>
                                      </p:cBhvr>
                                    </p:animEffect>
                                    <p:anim calcmode="lin" valueType="num">
                                      <p:cBhvr>
                                        <p:cTn id="21" dur="1000" fill="hold"/>
                                        <p:tgtEl>
                                          <p:spTgt spid="29696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96963">
                                            <p:txEl>
                                              <p:pRg st="1" end="1"/>
                                            </p:txEl>
                                          </p:spTgt>
                                        </p:tgtEl>
                                        <p:attrNameLst>
                                          <p:attrName>ppt_y</p:attrName>
                                        </p:attrNameLst>
                                      </p:cBhvr>
                                      <p:tavLst>
                                        <p:tav tm="0">
                                          <p:val>
                                            <p:strVal val="#ppt_y+.1"/>
                                          </p:val>
                                        </p:tav>
                                        <p:tav tm="100000">
                                          <p:val>
                                            <p:strVal val="#ppt_y"/>
                                          </p:val>
                                        </p:tav>
                                      </p:tavLst>
                                    </p:anim>
                                  </p:childTnLst>
                                </p:cTn>
                              </p:par>
                              <p:par>
                                <p:cTn id="23" presetID="52" presetClass="entr" presetSubtype="0" fill="hold" nodeType="withEffect">
                                  <p:stCondLst>
                                    <p:cond delay="0"/>
                                  </p:stCondLst>
                                  <p:childTnLst>
                                    <p:set>
                                      <p:cBhvr>
                                        <p:cTn id="24" dur="1" fill="hold">
                                          <p:stCondLst>
                                            <p:cond delay="0"/>
                                          </p:stCondLst>
                                        </p:cTn>
                                        <p:tgtEl>
                                          <p:spTgt spid="296972"/>
                                        </p:tgtEl>
                                        <p:attrNameLst>
                                          <p:attrName>style.visibility</p:attrName>
                                        </p:attrNameLst>
                                      </p:cBhvr>
                                      <p:to>
                                        <p:strVal val="visible"/>
                                      </p:to>
                                    </p:set>
                                    <p:animScale>
                                      <p:cBhvr>
                                        <p:cTn id="25" dur="1000" decel="50000" fill="hold">
                                          <p:stCondLst>
                                            <p:cond delay="0"/>
                                          </p:stCondLst>
                                        </p:cTn>
                                        <p:tgtEl>
                                          <p:spTgt spid="2969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96972"/>
                                        </p:tgtEl>
                                        <p:attrNameLst>
                                          <p:attrName>ppt_x</p:attrName>
                                          <p:attrName>ppt_y</p:attrName>
                                        </p:attrNameLst>
                                      </p:cBhvr>
                                    </p:animMotion>
                                    <p:animEffect transition="in" filter="fade">
                                      <p:cBhvr>
                                        <p:cTn id="27" dur="1000"/>
                                        <p:tgtEl>
                                          <p:spTgt spid="296972"/>
                                        </p:tgtEl>
                                      </p:cBhvr>
                                    </p:animEffect>
                                  </p:childTnLst>
                                </p:cTn>
                              </p:par>
                            </p:childTnLst>
                          </p:cTn>
                        </p:par>
                        <p:par>
                          <p:cTn id="28" fill="hold">
                            <p:stCondLst>
                              <p:cond delay="3000"/>
                            </p:stCondLst>
                            <p:childTnLst>
                              <p:par>
                                <p:cTn id="29" presetID="39" presetClass="entr" presetSubtype="0" accel="100000" fill="hold" nodeType="afterEffect">
                                  <p:stCondLst>
                                    <p:cond delay="0"/>
                                  </p:stCondLst>
                                  <p:childTnLst>
                                    <p:set>
                                      <p:cBhvr>
                                        <p:cTn id="30" dur="1" fill="hold">
                                          <p:stCondLst>
                                            <p:cond delay="0"/>
                                          </p:stCondLst>
                                        </p:cTn>
                                        <p:tgtEl>
                                          <p:spTgt spid="296974"/>
                                        </p:tgtEl>
                                        <p:attrNameLst>
                                          <p:attrName>style.visibility</p:attrName>
                                        </p:attrNameLst>
                                      </p:cBhvr>
                                      <p:to>
                                        <p:strVal val="visible"/>
                                      </p:to>
                                    </p:set>
                                    <p:anim calcmode="lin" valueType="num">
                                      <p:cBhvr>
                                        <p:cTn id="31" dur="2000" fill="hold"/>
                                        <p:tgtEl>
                                          <p:spTgt spid="296974"/>
                                        </p:tgtEl>
                                        <p:attrNameLst>
                                          <p:attrName>ppt_h</p:attrName>
                                        </p:attrNameLst>
                                      </p:cBhvr>
                                      <p:tavLst>
                                        <p:tav tm="0">
                                          <p:val>
                                            <p:strVal val="#ppt_h/20"/>
                                          </p:val>
                                        </p:tav>
                                        <p:tav tm="50000">
                                          <p:val>
                                            <p:strVal val="#ppt_h/20"/>
                                          </p:val>
                                        </p:tav>
                                        <p:tav tm="100000">
                                          <p:val>
                                            <p:strVal val="#ppt_h"/>
                                          </p:val>
                                        </p:tav>
                                      </p:tavLst>
                                    </p:anim>
                                    <p:anim calcmode="lin" valueType="num">
                                      <p:cBhvr>
                                        <p:cTn id="32" dur="2000" fill="hold"/>
                                        <p:tgtEl>
                                          <p:spTgt spid="296974"/>
                                        </p:tgtEl>
                                        <p:attrNameLst>
                                          <p:attrName>ppt_w</p:attrName>
                                        </p:attrNameLst>
                                      </p:cBhvr>
                                      <p:tavLst>
                                        <p:tav tm="0">
                                          <p:val>
                                            <p:strVal val="#ppt_w+.3"/>
                                          </p:val>
                                        </p:tav>
                                        <p:tav tm="50000">
                                          <p:val>
                                            <p:strVal val="#ppt_w+.3"/>
                                          </p:val>
                                        </p:tav>
                                        <p:tav tm="100000">
                                          <p:val>
                                            <p:strVal val="#ppt_w"/>
                                          </p:val>
                                        </p:tav>
                                      </p:tavLst>
                                    </p:anim>
                                    <p:anim calcmode="lin" valueType="num">
                                      <p:cBhvr>
                                        <p:cTn id="33" dur="2000" fill="hold"/>
                                        <p:tgtEl>
                                          <p:spTgt spid="296974"/>
                                        </p:tgtEl>
                                        <p:attrNameLst>
                                          <p:attrName>ppt_x</p:attrName>
                                        </p:attrNameLst>
                                      </p:cBhvr>
                                      <p:tavLst>
                                        <p:tav tm="0">
                                          <p:val>
                                            <p:strVal val="#ppt_x-.3"/>
                                          </p:val>
                                        </p:tav>
                                        <p:tav tm="50000">
                                          <p:val>
                                            <p:strVal val="#ppt_x"/>
                                          </p:val>
                                        </p:tav>
                                        <p:tav tm="100000">
                                          <p:val>
                                            <p:strVal val="#ppt_x"/>
                                          </p:val>
                                        </p:tav>
                                      </p:tavLst>
                                    </p:anim>
                                    <p:anim calcmode="lin" valueType="num">
                                      <p:cBhvr>
                                        <p:cTn id="34" dur="2000" fill="hold"/>
                                        <p:tgtEl>
                                          <p:spTgt spid="2969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lstStyle/>
          <a:p>
            <a:r>
              <a:rPr lang="en-US" sz="4000"/>
              <a:t>Video Magnifiers</a:t>
            </a:r>
            <a:br>
              <a:rPr lang="en-US" sz="4000"/>
            </a:br>
            <a:r>
              <a:rPr lang="en-US" sz="4600">
                <a:solidFill>
                  <a:srgbClr val="FF6F17"/>
                </a:solidFill>
              </a:rPr>
              <a:t>Digital imaging systems</a:t>
            </a:r>
          </a:p>
        </p:txBody>
      </p:sp>
      <p:sp>
        <p:nvSpPr>
          <p:cNvPr id="365571" name="Rectangle 3"/>
          <p:cNvSpPr>
            <a:spLocks noGrp="1" noChangeArrowheads="1"/>
          </p:cNvSpPr>
          <p:nvPr>
            <p:ph type="body" sz="half" idx="1"/>
          </p:nvPr>
        </p:nvSpPr>
        <p:spPr>
          <a:xfrm>
            <a:off x="76200" y="1524000"/>
            <a:ext cx="5486400" cy="5257800"/>
          </a:xfrm>
        </p:spPr>
        <p:txBody>
          <a:bodyPr/>
          <a:lstStyle/>
          <a:p>
            <a:r>
              <a:rPr lang="en-US" sz="2800"/>
              <a:t>Read It Scholar (Digital Capture System)</a:t>
            </a:r>
          </a:p>
          <a:p>
            <a:pPr lvl="1"/>
            <a:r>
              <a:rPr lang="en-US" sz="2400"/>
              <a:t>Scroll image for viewing</a:t>
            </a:r>
          </a:p>
          <a:p>
            <a:pPr lvl="1"/>
            <a:r>
              <a:rPr lang="en-US" sz="2400"/>
              <a:t>Magnify, capture,</a:t>
            </a:r>
          </a:p>
          <a:p>
            <a:pPr lvl="1">
              <a:buFont typeface="Wingdings" pitchFamily="2" charset="2"/>
              <a:buNone/>
            </a:pPr>
            <a:r>
              <a:rPr lang="en-US" sz="2400"/>
              <a:t>	read aloud and store</a:t>
            </a:r>
          </a:p>
          <a:p>
            <a:pPr lvl="1"/>
            <a:r>
              <a:rPr lang="en-US"/>
              <a:t>Viewing modes</a:t>
            </a:r>
          </a:p>
          <a:p>
            <a:pPr lvl="2"/>
            <a:r>
              <a:rPr lang="en-US"/>
              <a:t>Image view</a:t>
            </a:r>
          </a:p>
          <a:p>
            <a:pPr lvl="2"/>
            <a:r>
              <a:rPr lang="en-US"/>
              <a:t>Column</a:t>
            </a:r>
          </a:p>
          <a:p>
            <a:pPr lvl="2"/>
            <a:r>
              <a:rPr lang="en-US"/>
              <a:t>Overlay</a:t>
            </a:r>
          </a:p>
          <a:p>
            <a:pPr lvl="2"/>
            <a:r>
              <a:rPr lang="en-US"/>
              <a:t>Horizontal/Vertical </a:t>
            </a:r>
          </a:p>
        </p:txBody>
      </p:sp>
      <p:pic>
        <p:nvPicPr>
          <p:cNvPr id="365572" name="Picture 4" descr="Photograph of the Readit PC">
            <a:hlinkClick r:id="rId4"/>
          </p:cNvPr>
          <p:cNvPicPr>
            <a:picLocks noChangeAspect="1" noChangeArrowheads="1"/>
          </p:cNvPicPr>
          <p:nvPr/>
        </p:nvPicPr>
        <p:blipFill>
          <a:blip r:embed="rId5"/>
          <a:srcRect/>
          <a:stretch>
            <a:fillRect/>
          </a:stretch>
        </p:blipFill>
        <p:spPr bwMode="auto">
          <a:xfrm>
            <a:off x="6019800" y="1600200"/>
            <a:ext cx="2667000" cy="2346325"/>
          </a:xfrm>
          <a:prstGeom prst="rect">
            <a:avLst/>
          </a:prstGeom>
          <a:solidFill>
            <a:schemeClr val="tx1"/>
          </a:solidFill>
        </p:spPr>
      </p:pic>
      <p:pic>
        <p:nvPicPr>
          <p:cNvPr id="365573" name="Picture 5" descr="Enhanced column view of a captured document">
            <a:hlinkClick r:id="rId6"/>
          </p:cNvPr>
          <p:cNvPicPr>
            <a:picLocks noChangeAspect="1" noChangeArrowheads="1"/>
          </p:cNvPicPr>
          <p:nvPr/>
        </p:nvPicPr>
        <p:blipFill>
          <a:blip r:embed="rId7"/>
          <a:srcRect/>
          <a:stretch>
            <a:fillRect/>
          </a:stretch>
        </p:blipFill>
        <p:spPr bwMode="auto">
          <a:xfrm>
            <a:off x="5791200" y="4413250"/>
            <a:ext cx="3352800" cy="2368550"/>
          </a:xfrm>
          <a:prstGeom prst="rect">
            <a:avLst/>
          </a:prstGeom>
          <a:solidFill>
            <a:schemeClr val="tx1"/>
          </a:solid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fade">
                                      <p:cBhvr>
                                        <p:cTn id="7" dur="1000"/>
                                        <p:tgtEl>
                                          <p:spTgt spid="365571">
                                            <p:txEl>
                                              <p:pRg st="0" end="0"/>
                                            </p:txEl>
                                          </p:spTgt>
                                        </p:tgtEl>
                                      </p:cBhvr>
                                    </p:animEffect>
                                    <p:anim calcmode="lin" valueType="num">
                                      <p:cBhvr>
                                        <p:cTn id="8" dur="1000" fill="hold"/>
                                        <p:tgtEl>
                                          <p:spTgt spid="365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55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5571">
                                            <p:txEl>
                                              <p:pRg st="1" end="1"/>
                                            </p:txEl>
                                          </p:spTgt>
                                        </p:tgtEl>
                                        <p:attrNameLst>
                                          <p:attrName>style.visibility</p:attrName>
                                        </p:attrNameLst>
                                      </p:cBhvr>
                                      <p:to>
                                        <p:strVal val="visible"/>
                                      </p:to>
                                    </p:set>
                                    <p:animEffect transition="in" filter="fade">
                                      <p:cBhvr>
                                        <p:cTn id="12" dur="1000"/>
                                        <p:tgtEl>
                                          <p:spTgt spid="365571">
                                            <p:txEl>
                                              <p:pRg st="1" end="1"/>
                                            </p:txEl>
                                          </p:spTgt>
                                        </p:tgtEl>
                                      </p:cBhvr>
                                    </p:animEffect>
                                    <p:anim calcmode="lin" valueType="num">
                                      <p:cBhvr>
                                        <p:cTn id="13" dur="1000" fill="hold"/>
                                        <p:tgtEl>
                                          <p:spTgt spid="36557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6557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5571">
                                            <p:txEl>
                                              <p:pRg st="2" end="2"/>
                                            </p:txEl>
                                          </p:spTgt>
                                        </p:tgtEl>
                                        <p:attrNameLst>
                                          <p:attrName>style.visibility</p:attrName>
                                        </p:attrNameLst>
                                      </p:cBhvr>
                                      <p:to>
                                        <p:strVal val="visible"/>
                                      </p:to>
                                    </p:set>
                                    <p:animEffect transition="in" filter="fade">
                                      <p:cBhvr>
                                        <p:cTn id="17" dur="1000"/>
                                        <p:tgtEl>
                                          <p:spTgt spid="365571">
                                            <p:txEl>
                                              <p:pRg st="2" end="2"/>
                                            </p:txEl>
                                          </p:spTgt>
                                        </p:tgtEl>
                                      </p:cBhvr>
                                    </p:animEffect>
                                    <p:anim calcmode="lin" valueType="num">
                                      <p:cBhvr>
                                        <p:cTn id="18" dur="1000" fill="hold"/>
                                        <p:tgtEl>
                                          <p:spTgt spid="36557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6557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5571">
                                            <p:txEl>
                                              <p:pRg st="3" end="3"/>
                                            </p:txEl>
                                          </p:spTgt>
                                        </p:tgtEl>
                                        <p:attrNameLst>
                                          <p:attrName>style.visibility</p:attrName>
                                        </p:attrNameLst>
                                      </p:cBhvr>
                                      <p:to>
                                        <p:strVal val="visible"/>
                                      </p:to>
                                    </p:set>
                                    <p:animEffect transition="in" filter="fade">
                                      <p:cBhvr>
                                        <p:cTn id="22" dur="1000"/>
                                        <p:tgtEl>
                                          <p:spTgt spid="365571">
                                            <p:txEl>
                                              <p:pRg st="3" end="3"/>
                                            </p:txEl>
                                          </p:spTgt>
                                        </p:tgtEl>
                                      </p:cBhvr>
                                    </p:animEffect>
                                    <p:anim calcmode="lin" valueType="num">
                                      <p:cBhvr>
                                        <p:cTn id="23" dur="1000" fill="hold"/>
                                        <p:tgtEl>
                                          <p:spTgt spid="36557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6557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5571">
                                            <p:txEl>
                                              <p:pRg st="4" end="4"/>
                                            </p:txEl>
                                          </p:spTgt>
                                        </p:tgtEl>
                                        <p:attrNameLst>
                                          <p:attrName>style.visibility</p:attrName>
                                        </p:attrNameLst>
                                      </p:cBhvr>
                                      <p:to>
                                        <p:strVal val="visible"/>
                                      </p:to>
                                    </p:set>
                                    <p:animEffect transition="in" filter="fade">
                                      <p:cBhvr>
                                        <p:cTn id="27" dur="1000"/>
                                        <p:tgtEl>
                                          <p:spTgt spid="365571">
                                            <p:txEl>
                                              <p:pRg st="4" end="4"/>
                                            </p:txEl>
                                          </p:spTgt>
                                        </p:tgtEl>
                                      </p:cBhvr>
                                    </p:animEffect>
                                    <p:anim calcmode="lin" valueType="num">
                                      <p:cBhvr>
                                        <p:cTn id="28" dur="1000" fill="hold"/>
                                        <p:tgtEl>
                                          <p:spTgt spid="36557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6557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65571">
                                            <p:txEl>
                                              <p:pRg st="5" end="5"/>
                                            </p:txEl>
                                          </p:spTgt>
                                        </p:tgtEl>
                                        <p:attrNameLst>
                                          <p:attrName>style.visibility</p:attrName>
                                        </p:attrNameLst>
                                      </p:cBhvr>
                                      <p:to>
                                        <p:strVal val="visible"/>
                                      </p:to>
                                    </p:set>
                                    <p:animEffect transition="in" filter="fade">
                                      <p:cBhvr>
                                        <p:cTn id="32" dur="1000"/>
                                        <p:tgtEl>
                                          <p:spTgt spid="365571">
                                            <p:txEl>
                                              <p:pRg st="5" end="5"/>
                                            </p:txEl>
                                          </p:spTgt>
                                        </p:tgtEl>
                                      </p:cBhvr>
                                    </p:animEffect>
                                    <p:anim calcmode="lin" valueType="num">
                                      <p:cBhvr>
                                        <p:cTn id="33" dur="1000" fill="hold"/>
                                        <p:tgtEl>
                                          <p:spTgt spid="36557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6557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65571">
                                            <p:txEl>
                                              <p:pRg st="6" end="6"/>
                                            </p:txEl>
                                          </p:spTgt>
                                        </p:tgtEl>
                                        <p:attrNameLst>
                                          <p:attrName>style.visibility</p:attrName>
                                        </p:attrNameLst>
                                      </p:cBhvr>
                                      <p:to>
                                        <p:strVal val="visible"/>
                                      </p:to>
                                    </p:set>
                                    <p:animEffect transition="in" filter="fade">
                                      <p:cBhvr>
                                        <p:cTn id="37" dur="1000"/>
                                        <p:tgtEl>
                                          <p:spTgt spid="365571">
                                            <p:txEl>
                                              <p:pRg st="6" end="6"/>
                                            </p:txEl>
                                          </p:spTgt>
                                        </p:tgtEl>
                                      </p:cBhvr>
                                    </p:animEffect>
                                    <p:anim calcmode="lin" valueType="num">
                                      <p:cBhvr>
                                        <p:cTn id="38" dur="1000" fill="hold"/>
                                        <p:tgtEl>
                                          <p:spTgt spid="36557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65571">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65571">
                                            <p:txEl>
                                              <p:pRg st="7" end="7"/>
                                            </p:txEl>
                                          </p:spTgt>
                                        </p:tgtEl>
                                        <p:attrNameLst>
                                          <p:attrName>style.visibility</p:attrName>
                                        </p:attrNameLst>
                                      </p:cBhvr>
                                      <p:to>
                                        <p:strVal val="visible"/>
                                      </p:to>
                                    </p:set>
                                    <p:animEffect transition="in" filter="fade">
                                      <p:cBhvr>
                                        <p:cTn id="42" dur="1000"/>
                                        <p:tgtEl>
                                          <p:spTgt spid="365571">
                                            <p:txEl>
                                              <p:pRg st="7" end="7"/>
                                            </p:txEl>
                                          </p:spTgt>
                                        </p:tgtEl>
                                      </p:cBhvr>
                                    </p:animEffect>
                                    <p:anim calcmode="lin" valueType="num">
                                      <p:cBhvr>
                                        <p:cTn id="43" dur="1000" fill="hold"/>
                                        <p:tgtEl>
                                          <p:spTgt spid="365571">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65571">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65571">
                                            <p:txEl>
                                              <p:pRg st="8" end="8"/>
                                            </p:txEl>
                                          </p:spTgt>
                                        </p:tgtEl>
                                        <p:attrNameLst>
                                          <p:attrName>style.visibility</p:attrName>
                                        </p:attrNameLst>
                                      </p:cBhvr>
                                      <p:to>
                                        <p:strVal val="visible"/>
                                      </p:to>
                                    </p:set>
                                    <p:animEffect transition="in" filter="fade">
                                      <p:cBhvr>
                                        <p:cTn id="47" dur="1000"/>
                                        <p:tgtEl>
                                          <p:spTgt spid="365571">
                                            <p:txEl>
                                              <p:pRg st="8" end="8"/>
                                            </p:txEl>
                                          </p:spTgt>
                                        </p:tgtEl>
                                      </p:cBhvr>
                                    </p:animEffect>
                                    <p:anim calcmode="lin" valueType="num">
                                      <p:cBhvr>
                                        <p:cTn id="48" dur="1000" fill="hold"/>
                                        <p:tgtEl>
                                          <p:spTgt spid="365571">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65571">
                                            <p:txEl>
                                              <p:pRg st="8" end="8"/>
                                            </p:txEl>
                                          </p:spTgt>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39" presetClass="entr" presetSubtype="0" accel="100000" fill="hold" nodeType="afterEffect">
                                  <p:stCondLst>
                                    <p:cond delay="0"/>
                                  </p:stCondLst>
                                  <p:childTnLst>
                                    <p:set>
                                      <p:cBhvr>
                                        <p:cTn id="52" dur="1" fill="hold">
                                          <p:stCondLst>
                                            <p:cond delay="0"/>
                                          </p:stCondLst>
                                        </p:cTn>
                                        <p:tgtEl>
                                          <p:spTgt spid="365572"/>
                                        </p:tgtEl>
                                        <p:attrNameLst>
                                          <p:attrName>style.visibility</p:attrName>
                                        </p:attrNameLst>
                                      </p:cBhvr>
                                      <p:to>
                                        <p:strVal val="visible"/>
                                      </p:to>
                                    </p:set>
                                    <p:anim calcmode="lin" valueType="num">
                                      <p:cBhvr>
                                        <p:cTn id="53" dur="2000" fill="hold"/>
                                        <p:tgtEl>
                                          <p:spTgt spid="365572"/>
                                        </p:tgtEl>
                                        <p:attrNameLst>
                                          <p:attrName>ppt_h</p:attrName>
                                        </p:attrNameLst>
                                      </p:cBhvr>
                                      <p:tavLst>
                                        <p:tav tm="0">
                                          <p:val>
                                            <p:strVal val="#ppt_h/20"/>
                                          </p:val>
                                        </p:tav>
                                        <p:tav tm="50000">
                                          <p:val>
                                            <p:strVal val="#ppt_h/20"/>
                                          </p:val>
                                        </p:tav>
                                        <p:tav tm="100000">
                                          <p:val>
                                            <p:strVal val="#ppt_h"/>
                                          </p:val>
                                        </p:tav>
                                      </p:tavLst>
                                    </p:anim>
                                    <p:anim calcmode="lin" valueType="num">
                                      <p:cBhvr>
                                        <p:cTn id="54" dur="2000" fill="hold"/>
                                        <p:tgtEl>
                                          <p:spTgt spid="365572"/>
                                        </p:tgtEl>
                                        <p:attrNameLst>
                                          <p:attrName>ppt_w</p:attrName>
                                        </p:attrNameLst>
                                      </p:cBhvr>
                                      <p:tavLst>
                                        <p:tav tm="0">
                                          <p:val>
                                            <p:strVal val="#ppt_w+.3"/>
                                          </p:val>
                                        </p:tav>
                                        <p:tav tm="50000">
                                          <p:val>
                                            <p:strVal val="#ppt_w+.3"/>
                                          </p:val>
                                        </p:tav>
                                        <p:tav tm="100000">
                                          <p:val>
                                            <p:strVal val="#ppt_w"/>
                                          </p:val>
                                        </p:tav>
                                      </p:tavLst>
                                    </p:anim>
                                    <p:anim calcmode="lin" valueType="num">
                                      <p:cBhvr>
                                        <p:cTn id="55" dur="2000" fill="hold"/>
                                        <p:tgtEl>
                                          <p:spTgt spid="365572"/>
                                        </p:tgtEl>
                                        <p:attrNameLst>
                                          <p:attrName>ppt_x</p:attrName>
                                        </p:attrNameLst>
                                      </p:cBhvr>
                                      <p:tavLst>
                                        <p:tav tm="0">
                                          <p:val>
                                            <p:strVal val="#ppt_x-.3"/>
                                          </p:val>
                                        </p:tav>
                                        <p:tav tm="50000">
                                          <p:val>
                                            <p:strVal val="#ppt_x"/>
                                          </p:val>
                                        </p:tav>
                                        <p:tav tm="100000">
                                          <p:val>
                                            <p:strVal val="#ppt_x"/>
                                          </p:val>
                                        </p:tav>
                                      </p:tavLst>
                                    </p:anim>
                                    <p:anim calcmode="lin" valueType="num">
                                      <p:cBhvr>
                                        <p:cTn id="56" dur="2000" fill="hold"/>
                                        <p:tgtEl>
                                          <p:spTgt spid="365572"/>
                                        </p:tgtEl>
                                        <p:attrNameLst>
                                          <p:attrName>ppt_y</p:attrName>
                                        </p:attrNameLst>
                                      </p:cBhvr>
                                      <p:tavLst>
                                        <p:tav tm="0">
                                          <p:val>
                                            <p:strVal val="#ppt_y"/>
                                          </p:val>
                                        </p:tav>
                                        <p:tav tm="100000">
                                          <p:val>
                                            <p:strVal val="#ppt_y"/>
                                          </p:val>
                                        </p:tav>
                                      </p:tavLst>
                                    </p:anim>
                                  </p:childTnLst>
                                </p:cTn>
                              </p:par>
                              <p:par>
                                <p:cTn id="57" presetID="20" presetClass="entr" presetSubtype="0" fill="hold" nodeType="withEffect">
                                  <p:stCondLst>
                                    <p:cond delay="0"/>
                                  </p:stCondLst>
                                  <p:childTnLst>
                                    <p:set>
                                      <p:cBhvr>
                                        <p:cTn id="58" dur="1" fill="hold">
                                          <p:stCondLst>
                                            <p:cond delay="0"/>
                                          </p:stCondLst>
                                        </p:cTn>
                                        <p:tgtEl>
                                          <p:spTgt spid="365573"/>
                                        </p:tgtEl>
                                        <p:attrNameLst>
                                          <p:attrName>style.visibility</p:attrName>
                                        </p:attrNameLst>
                                      </p:cBhvr>
                                      <p:to>
                                        <p:strVal val="visible"/>
                                      </p:to>
                                    </p:set>
                                    <p:animEffect transition="in" filter="wedge">
                                      <p:cBhvr>
                                        <p:cTn id="59" dur="2000"/>
                                        <p:tgtEl>
                                          <p:spTgt spid="365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p:txBody>
          <a:bodyPr/>
          <a:lstStyle/>
          <a:p>
            <a:r>
              <a:rPr lang="en-US" sz="4000"/>
              <a:t>Video Magnifiers</a:t>
            </a:r>
            <a:br>
              <a:rPr lang="en-US" sz="4000"/>
            </a:br>
            <a:r>
              <a:rPr lang="en-US" sz="4600">
                <a:solidFill>
                  <a:srgbClr val="FF6F17"/>
                </a:solidFill>
              </a:rPr>
              <a:t>Digital imaging systems</a:t>
            </a:r>
          </a:p>
        </p:txBody>
      </p:sp>
      <p:sp>
        <p:nvSpPr>
          <p:cNvPr id="301059" name="Rectangle 3"/>
          <p:cNvSpPr>
            <a:spLocks noGrp="1" noChangeArrowheads="1"/>
          </p:cNvSpPr>
          <p:nvPr>
            <p:ph type="body" sz="half" idx="1"/>
          </p:nvPr>
        </p:nvSpPr>
        <p:spPr>
          <a:xfrm>
            <a:off x="-76200" y="1600200"/>
            <a:ext cx="8229600" cy="4724400"/>
          </a:xfrm>
        </p:spPr>
        <p:txBody>
          <a:bodyPr/>
          <a:lstStyle/>
          <a:p>
            <a:r>
              <a:rPr lang="en-US" sz="3600"/>
              <a:t>PEARL – FS</a:t>
            </a:r>
          </a:p>
          <a:p>
            <a:pPr lvl="1"/>
            <a:r>
              <a:rPr lang="en-US"/>
              <a:t>Portable reading solution</a:t>
            </a:r>
          </a:p>
          <a:p>
            <a:pPr lvl="1"/>
            <a:r>
              <a:rPr lang="en-US"/>
              <a:t>Live camera mode</a:t>
            </a:r>
          </a:p>
          <a:p>
            <a:pPr lvl="1"/>
            <a:r>
              <a:rPr lang="en-US"/>
              <a:t>Virtual X/Y table</a:t>
            </a:r>
          </a:p>
          <a:p>
            <a:pPr lvl="1"/>
            <a:r>
              <a:rPr lang="en-US"/>
              <a:t>Word wrap</a:t>
            </a:r>
          </a:p>
          <a:p>
            <a:pPr lvl="1"/>
            <a:r>
              <a:rPr lang="en-US"/>
              <a:t>Uses OpenBook 9</a:t>
            </a:r>
          </a:p>
          <a:p>
            <a:pPr lvl="2"/>
            <a:r>
              <a:rPr lang="en-US"/>
              <a:t>Speech</a:t>
            </a:r>
          </a:p>
          <a:p>
            <a:pPr lvl="2"/>
            <a:r>
              <a:rPr lang="en-US"/>
              <a:t>Highlights spoken text</a:t>
            </a:r>
          </a:p>
          <a:p>
            <a:pPr lvl="1"/>
            <a:r>
              <a:rPr lang="en-US"/>
              <a:t>No option for distance</a:t>
            </a:r>
          </a:p>
        </p:txBody>
      </p:sp>
      <p:pic>
        <p:nvPicPr>
          <p:cNvPr id="301064" name="Picture 8" descr="Photograph of the PEARL reading a scanned page of a book. Inset: the PEARL collapsed for carrying."/>
          <p:cNvPicPr>
            <a:picLocks noChangeAspect="1" noChangeArrowheads="1"/>
          </p:cNvPicPr>
          <p:nvPr/>
        </p:nvPicPr>
        <p:blipFill>
          <a:blip r:embed="rId4"/>
          <a:srcRect/>
          <a:stretch>
            <a:fillRect/>
          </a:stretch>
        </p:blipFill>
        <p:spPr bwMode="auto">
          <a:xfrm>
            <a:off x="5181600" y="2941638"/>
            <a:ext cx="3962400" cy="2697162"/>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childTnLst>
                                </p:cTn>
                              </p:par>
                              <p:par>
                                <p:cTn id="7" presetID="41" presetClass="entr" presetSubtype="0" fill="hold" grpId="0" nodeType="withEffect">
                                  <p:stCondLst>
                                    <p:cond delay="0"/>
                                  </p:stCondLst>
                                  <p:iterate type="lt">
                                    <p:tmPct val="10000"/>
                                  </p:iterate>
                                  <p:childTnLst>
                                    <p:set>
                                      <p:cBhvr>
                                        <p:cTn id="8" dur="1" fill="hold">
                                          <p:stCondLst>
                                            <p:cond delay="0"/>
                                          </p:stCondLst>
                                        </p:cTn>
                                        <p:tgtEl>
                                          <p:spTgt spid="301059">
                                            <p:txEl>
                                              <p:pRg st="1" end="1"/>
                                            </p:txEl>
                                          </p:spTgt>
                                        </p:tgtEl>
                                        <p:attrNameLst>
                                          <p:attrName>style.visibility</p:attrName>
                                        </p:attrNameLst>
                                      </p:cBhvr>
                                      <p:to>
                                        <p:strVal val="visible"/>
                                      </p:to>
                                    </p:set>
                                    <p:anim calcmode="lin" valueType="num">
                                      <p:cBhvr>
                                        <p:cTn id="9" dur="1000" fill="hold"/>
                                        <p:tgtEl>
                                          <p:spTgt spid="30105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 dur="1000" fill="hold"/>
                                        <p:tgtEl>
                                          <p:spTgt spid="301059">
                                            <p:txEl>
                                              <p:pRg st="1" end="1"/>
                                            </p:txEl>
                                          </p:spTgt>
                                        </p:tgtEl>
                                        <p:attrNameLst>
                                          <p:attrName>ppt_y</p:attrName>
                                        </p:attrNameLst>
                                      </p:cBhvr>
                                      <p:tavLst>
                                        <p:tav tm="0">
                                          <p:val>
                                            <p:strVal val="#ppt_y"/>
                                          </p:val>
                                        </p:tav>
                                        <p:tav tm="100000">
                                          <p:val>
                                            <p:strVal val="#ppt_y"/>
                                          </p:val>
                                        </p:tav>
                                      </p:tavLst>
                                    </p:anim>
                                    <p:anim calcmode="lin" valueType="num">
                                      <p:cBhvr>
                                        <p:cTn id="11" dur="1000" fill="hold"/>
                                        <p:tgtEl>
                                          <p:spTgt spid="30105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2" dur="1000" fill="hold"/>
                                        <p:tgtEl>
                                          <p:spTgt spid="30105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3" dur="1000" tmFilter="0,0; .5, 1; 1, 1"/>
                                        <p:tgtEl>
                                          <p:spTgt spid="301059">
                                            <p:txEl>
                                              <p:pRg st="1" end="1"/>
                                            </p:txEl>
                                          </p:spTgt>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301059">
                                            <p:txEl>
                                              <p:pRg st="2" end="2"/>
                                            </p:txEl>
                                          </p:spTgt>
                                        </p:tgtEl>
                                        <p:attrNameLst>
                                          <p:attrName>style.visibility</p:attrName>
                                        </p:attrNameLst>
                                      </p:cBhvr>
                                      <p:to>
                                        <p:strVal val="visible"/>
                                      </p:to>
                                    </p:set>
                                    <p:anim calcmode="lin" valueType="num">
                                      <p:cBhvr>
                                        <p:cTn id="16" dur="1000" fill="hold"/>
                                        <p:tgtEl>
                                          <p:spTgt spid="30105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1000" fill="hold"/>
                                        <p:tgtEl>
                                          <p:spTgt spid="301059">
                                            <p:txEl>
                                              <p:pRg st="2" end="2"/>
                                            </p:txEl>
                                          </p:spTgt>
                                        </p:tgtEl>
                                        <p:attrNameLst>
                                          <p:attrName>ppt_y</p:attrName>
                                        </p:attrNameLst>
                                      </p:cBhvr>
                                      <p:tavLst>
                                        <p:tav tm="0">
                                          <p:val>
                                            <p:strVal val="#ppt_y"/>
                                          </p:val>
                                        </p:tav>
                                        <p:tav tm="100000">
                                          <p:val>
                                            <p:strVal val="#ppt_y"/>
                                          </p:val>
                                        </p:tav>
                                      </p:tavLst>
                                    </p:anim>
                                    <p:anim calcmode="lin" valueType="num">
                                      <p:cBhvr>
                                        <p:cTn id="18" dur="1000" fill="hold"/>
                                        <p:tgtEl>
                                          <p:spTgt spid="30105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1000" fill="hold"/>
                                        <p:tgtEl>
                                          <p:spTgt spid="30105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1000" tmFilter="0,0; .5, 1; 1, 1"/>
                                        <p:tgtEl>
                                          <p:spTgt spid="301059">
                                            <p:txEl>
                                              <p:pRg st="2" end="2"/>
                                            </p:txEl>
                                          </p:spTgt>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301059">
                                            <p:txEl>
                                              <p:pRg st="3" end="3"/>
                                            </p:txEl>
                                          </p:spTgt>
                                        </p:tgtEl>
                                        <p:attrNameLst>
                                          <p:attrName>style.visibility</p:attrName>
                                        </p:attrNameLst>
                                      </p:cBhvr>
                                      <p:to>
                                        <p:strVal val="visible"/>
                                      </p:to>
                                    </p:set>
                                    <p:anim calcmode="lin" valueType="num">
                                      <p:cBhvr>
                                        <p:cTn id="23" dur="1000" fill="hold"/>
                                        <p:tgtEl>
                                          <p:spTgt spid="301059">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301059">
                                            <p:txEl>
                                              <p:pRg st="3" end="3"/>
                                            </p:txEl>
                                          </p:spTgt>
                                        </p:tgtEl>
                                        <p:attrNameLst>
                                          <p:attrName>ppt_y</p:attrName>
                                        </p:attrNameLst>
                                      </p:cBhvr>
                                      <p:tavLst>
                                        <p:tav tm="0">
                                          <p:val>
                                            <p:strVal val="#ppt_y"/>
                                          </p:val>
                                        </p:tav>
                                        <p:tav tm="100000">
                                          <p:val>
                                            <p:strVal val="#ppt_y"/>
                                          </p:val>
                                        </p:tav>
                                      </p:tavLst>
                                    </p:anim>
                                    <p:anim calcmode="lin" valueType="num">
                                      <p:cBhvr>
                                        <p:cTn id="25" dur="1000" fill="hold"/>
                                        <p:tgtEl>
                                          <p:spTgt spid="301059">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301059">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301059">
                                            <p:txEl>
                                              <p:pRg st="3" end="3"/>
                                            </p:txEl>
                                          </p:spTgt>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01059">
                                            <p:txEl>
                                              <p:pRg st="4" end="4"/>
                                            </p:txEl>
                                          </p:spTgt>
                                        </p:tgtEl>
                                        <p:attrNameLst>
                                          <p:attrName>style.visibility</p:attrName>
                                        </p:attrNameLst>
                                      </p:cBhvr>
                                      <p:to>
                                        <p:strVal val="visible"/>
                                      </p:to>
                                    </p:set>
                                    <p:anim calcmode="lin" valueType="num">
                                      <p:cBhvr>
                                        <p:cTn id="30" dur="1000" fill="hold"/>
                                        <p:tgtEl>
                                          <p:spTgt spid="301059">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1000" fill="hold"/>
                                        <p:tgtEl>
                                          <p:spTgt spid="301059">
                                            <p:txEl>
                                              <p:pRg st="4" end="4"/>
                                            </p:txEl>
                                          </p:spTgt>
                                        </p:tgtEl>
                                        <p:attrNameLst>
                                          <p:attrName>ppt_y</p:attrName>
                                        </p:attrNameLst>
                                      </p:cBhvr>
                                      <p:tavLst>
                                        <p:tav tm="0">
                                          <p:val>
                                            <p:strVal val="#ppt_y"/>
                                          </p:val>
                                        </p:tav>
                                        <p:tav tm="100000">
                                          <p:val>
                                            <p:strVal val="#ppt_y"/>
                                          </p:val>
                                        </p:tav>
                                      </p:tavLst>
                                    </p:anim>
                                    <p:anim calcmode="lin" valueType="num">
                                      <p:cBhvr>
                                        <p:cTn id="32" dur="1000" fill="hold"/>
                                        <p:tgtEl>
                                          <p:spTgt spid="301059">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1000" fill="hold"/>
                                        <p:tgtEl>
                                          <p:spTgt spid="301059">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0" tmFilter="0,0; .5, 1; 1, 1"/>
                                        <p:tgtEl>
                                          <p:spTgt spid="301059">
                                            <p:txEl>
                                              <p:pRg st="4" end="4"/>
                                            </p:txEl>
                                          </p:spTgt>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01059">
                                            <p:txEl>
                                              <p:pRg st="5" end="5"/>
                                            </p:txEl>
                                          </p:spTgt>
                                        </p:tgtEl>
                                        <p:attrNameLst>
                                          <p:attrName>style.visibility</p:attrName>
                                        </p:attrNameLst>
                                      </p:cBhvr>
                                      <p:to>
                                        <p:strVal val="visible"/>
                                      </p:to>
                                    </p:set>
                                    <p:anim calcmode="lin" valueType="num">
                                      <p:cBhvr>
                                        <p:cTn id="37" dur="1000" fill="hold"/>
                                        <p:tgtEl>
                                          <p:spTgt spid="301059">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301059">
                                            <p:txEl>
                                              <p:pRg st="5" end="5"/>
                                            </p:txEl>
                                          </p:spTgt>
                                        </p:tgtEl>
                                        <p:attrNameLst>
                                          <p:attrName>ppt_y</p:attrName>
                                        </p:attrNameLst>
                                      </p:cBhvr>
                                      <p:tavLst>
                                        <p:tav tm="0">
                                          <p:val>
                                            <p:strVal val="#ppt_y"/>
                                          </p:val>
                                        </p:tav>
                                        <p:tav tm="100000">
                                          <p:val>
                                            <p:strVal val="#ppt_y"/>
                                          </p:val>
                                        </p:tav>
                                      </p:tavLst>
                                    </p:anim>
                                    <p:anim calcmode="lin" valueType="num">
                                      <p:cBhvr>
                                        <p:cTn id="39" dur="1000" fill="hold"/>
                                        <p:tgtEl>
                                          <p:spTgt spid="301059">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301059">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301059">
                                            <p:txEl>
                                              <p:pRg st="5" end="5"/>
                                            </p:txEl>
                                          </p:spTgt>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301059">
                                            <p:txEl>
                                              <p:pRg st="6" end="6"/>
                                            </p:txEl>
                                          </p:spTgt>
                                        </p:tgtEl>
                                        <p:attrNameLst>
                                          <p:attrName>style.visibility</p:attrName>
                                        </p:attrNameLst>
                                      </p:cBhvr>
                                      <p:to>
                                        <p:strVal val="visible"/>
                                      </p:to>
                                    </p:set>
                                    <p:anim calcmode="lin" valueType="num">
                                      <p:cBhvr>
                                        <p:cTn id="44" dur="1000" fill="hold"/>
                                        <p:tgtEl>
                                          <p:spTgt spid="301059">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1000" fill="hold"/>
                                        <p:tgtEl>
                                          <p:spTgt spid="301059">
                                            <p:txEl>
                                              <p:pRg st="6" end="6"/>
                                            </p:txEl>
                                          </p:spTgt>
                                        </p:tgtEl>
                                        <p:attrNameLst>
                                          <p:attrName>ppt_y</p:attrName>
                                        </p:attrNameLst>
                                      </p:cBhvr>
                                      <p:tavLst>
                                        <p:tav tm="0">
                                          <p:val>
                                            <p:strVal val="#ppt_y"/>
                                          </p:val>
                                        </p:tav>
                                        <p:tav tm="100000">
                                          <p:val>
                                            <p:strVal val="#ppt_y"/>
                                          </p:val>
                                        </p:tav>
                                      </p:tavLst>
                                    </p:anim>
                                    <p:anim calcmode="lin" valueType="num">
                                      <p:cBhvr>
                                        <p:cTn id="46" dur="1000" fill="hold"/>
                                        <p:tgtEl>
                                          <p:spTgt spid="301059">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1000" fill="hold"/>
                                        <p:tgtEl>
                                          <p:spTgt spid="301059">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000" tmFilter="0,0; .5, 1; 1, 1"/>
                                        <p:tgtEl>
                                          <p:spTgt spid="301059">
                                            <p:txEl>
                                              <p:pRg st="6" end="6"/>
                                            </p:txEl>
                                          </p:spTgt>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301059">
                                            <p:txEl>
                                              <p:pRg st="7" end="7"/>
                                            </p:txEl>
                                          </p:spTgt>
                                        </p:tgtEl>
                                        <p:attrNameLst>
                                          <p:attrName>style.visibility</p:attrName>
                                        </p:attrNameLst>
                                      </p:cBhvr>
                                      <p:to>
                                        <p:strVal val="visible"/>
                                      </p:to>
                                    </p:set>
                                    <p:anim calcmode="lin" valueType="num">
                                      <p:cBhvr>
                                        <p:cTn id="51" dur="1000" fill="hold"/>
                                        <p:tgtEl>
                                          <p:spTgt spid="301059">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1000" fill="hold"/>
                                        <p:tgtEl>
                                          <p:spTgt spid="301059">
                                            <p:txEl>
                                              <p:pRg st="7" end="7"/>
                                            </p:txEl>
                                          </p:spTgt>
                                        </p:tgtEl>
                                        <p:attrNameLst>
                                          <p:attrName>ppt_y</p:attrName>
                                        </p:attrNameLst>
                                      </p:cBhvr>
                                      <p:tavLst>
                                        <p:tav tm="0">
                                          <p:val>
                                            <p:strVal val="#ppt_y"/>
                                          </p:val>
                                        </p:tav>
                                        <p:tav tm="100000">
                                          <p:val>
                                            <p:strVal val="#ppt_y"/>
                                          </p:val>
                                        </p:tav>
                                      </p:tavLst>
                                    </p:anim>
                                    <p:anim calcmode="lin" valueType="num">
                                      <p:cBhvr>
                                        <p:cTn id="53" dur="1000" fill="hold"/>
                                        <p:tgtEl>
                                          <p:spTgt spid="301059">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1000" fill="hold"/>
                                        <p:tgtEl>
                                          <p:spTgt spid="301059">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0" tmFilter="0,0; .5, 1; 1, 1"/>
                                        <p:tgtEl>
                                          <p:spTgt spid="301059">
                                            <p:txEl>
                                              <p:pRg st="7" end="7"/>
                                            </p:txEl>
                                          </p:spTgt>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301059">
                                            <p:txEl>
                                              <p:pRg st="8" end="8"/>
                                            </p:txEl>
                                          </p:spTgt>
                                        </p:tgtEl>
                                        <p:attrNameLst>
                                          <p:attrName>style.visibility</p:attrName>
                                        </p:attrNameLst>
                                      </p:cBhvr>
                                      <p:to>
                                        <p:strVal val="visible"/>
                                      </p:to>
                                    </p:set>
                                    <p:anim calcmode="lin" valueType="num">
                                      <p:cBhvr>
                                        <p:cTn id="58" dur="1000" fill="hold"/>
                                        <p:tgtEl>
                                          <p:spTgt spid="301059">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1000" fill="hold"/>
                                        <p:tgtEl>
                                          <p:spTgt spid="301059">
                                            <p:txEl>
                                              <p:pRg st="8" end="8"/>
                                            </p:txEl>
                                          </p:spTgt>
                                        </p:tgtEl>
                                        <p:attrNameLst>
                                          <p:attrName>ppt_y</p:attrName>
                                        </p:attrNameLst>
                                      </p:cBhvr>
                                      <p:tavLst>
                                        <p:tav tm="0">
                                          <p:val>
                                            <p:strVal val="#ppt_y"/>
                                          </p:val>
                                        </p:tav>
                                        <p:tav tm="100000">
                                          <p:val>
                                            <p:strVal val="#ppt_y"/>
                                          </p:val>
                                        </p:tav>
                                      </p:tavLst>
                                    </p:anim>
                                    <p:anim calcmode="lin" valueType="num">
                                      <p:cBhvr>
                                        <p:cTn id="60" dur="1000" fill="hold"/>
                                        <p:tgtEl>
                                          <p:spTgt spid="301059">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1000" fill="hold"/>
                                        <p:tgtEl>
                                          <p:spTgt spid="301059">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000" tmFilter="0,0; .5, 1; 1, 1"/>
                                        <p:tgtEl>
                                          <p:spTgt spid="301059">
                                            <p:txEl>
                                              <p:pRg st="8" end="8"/>
                                            </p:txEl>
                                          </p:spTgt>
                                        </p:tgtEl>
                                      </p:cBhvr>
                                    </p:animEffect>
                                  </p:childTnLst>
                                </p:cTn>
                              </p:par>
                              <p:par>
                                <p:cTn id="63" presetID="20" presetClass="entr" presetSubtype="0" fill="hold" nodeType="withEffect">
                                  <p:stCondLst>
                                    <p:cond delay="0"/>
                                  </p:stCondLst>
                                  <p:childTnLst>
                                    <p:set>
                                      <p:cBhvr>
                                        <p:cTn id="64" dur="1" fill="hold">
                                          <p:stCondLst>
                                            <p:cond delay="0"/>
                                          </p:stCondLst>
                                        </p:cTn>
                                        <p:tgtEl>
                                          <p:spTgt spid="301064"/>
                                        </p:tgtEl>
                                        <p:attrNameLst>
                                          <p:attrName>style.visibility</p:attrName>
                                        </p:attrNameLst>
                                      </p:cBhvr>
                                      <p:to>
                                        <p:strVal val="visible"/>
                                      </p:to>
                                    </p:set>
                                    <p:animEffect transition="in" filter="wedge">
                                      <p:cBhvr>
                                        <p:cTn id="65" dur="2000"/>
                                        <p:tgtEl>
                                          <p:spTgt spid="30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normAutofit fontScale="90000"/>
          </a:bodyPr>
          <a:lstStyle/>
          <a:p>
            <a:r>
              <a:rPr lang="en-US" sz="4000"/>
              <a:t>Tools for Accessing Print/Electronic Information Visually </a:t>
            </a:r>
            <a:r>
              <a:rPr lang="en-US" sz="4000">
                <a:latin typeface="Arial"/>
              </a:rPr>
              <a:t>–</a:t>
            </a:r>
            <a:r>
              <a:rPr lang="en-US" sz="4000"/>
              <a:t> E-book Readers</a:t>
            </a:r>
          </a:p>
        </p:txBody>
      </p:sp>
      <p:sp>
        <p:nvSpPr>
          <p:cNvPr id="17411" name="Rectangle 3"/>
          <p:cNvSpPr>
            <a:spLocks noGrp="1" noChangeArrowheads="1"/>
          </p:cNvSpPr>
          <p:nvPr>
            <p:ph idx="4294967295"/>
          </p:nvPr>
        </p:nvSpPr>
        <p:spPr>
          <a:xfrm>
            <a:off x="0" y="1828800"/>
            <a:ext cx="9144000" cy="4114800"/>
          </a:xfrm>
        </p:spPr>
        <p:txBody>
          <a:bodyPr/>
          <a:lstStyle/>
          <a:p>
            <a:r>
              <a:rPr lang="en-US" sz="3600"/>
              <a:t>Kindle 2 / Kindle DX / Kindle 3</a:t>
            </a:r>
          </a:p>
          <a:p>
            <a:pPr lvl="1"/>
            <a:r>
              <a:rPr lang="en-US" sz="2400"/>
              <a:t>Easy ordering</a:t>
            </a:r>
          </a:p>
          <a:p>
            <a:pPr lvl="1"/>
            <a:r>
              <a:rPr lang="en-US" sz="2400"/>
              <a:t>Scalable fonts / Speech </a:t>
            </a:r>
          </a:p>
          <a:p>
            <a:pPr lvl="1"/>
            <a:r>
              <a:rPr lang="en-US" sz="2400"/>
              <a:t>Poor navigation</a:t>
            </a:r>
          </a:p>
        </p:txBody>
      </p:sp>
      <p:pic>
        <p:nvPicPr>
          <p:cNvPr id="368644" name="Picture 25" descr="Photograph of the Kindle e-book reader from Amazon. It provides text up to 16 pt and text reading feature.">
            <a:hlinkClick r:id="rId4"/>
          </p:cNvPr>
          <p:cNvPicPr>
            <a:picLocks noChangeAspect="1" noChangeArrowheads="1"/>
          </p:cNvPicPr>
          <p:nvPr/>
        </p:nvPicPr>
        <p:blipFill>
          <a:blip r:embed="rId5"/>
          <a:srcRect/>
          <a:stretch>
            <a:fillRect/>
          </a:stretch>
        </p:blipFill>
        <p:spPr bwMode="auto">
          <a:xfrm>
            <a:off x="2895600" y="3962400"/>
            <a:ext cx="2286000" cy="2286000"/>
          </a:xfrm>
          <a:prstGeom prst="rect">
            <a:avLst/>
          </a:prstGeom>
          <a:noFill/>
          <a:ln w="9525">
            <a:noFill/>
            <a:miter lim="800000"/>
            <a:headEnd/>
            <a:tailEnd/>
          </a:ln>
        </p:spPr>
      </p:pic>
      <p:sp>
        <p:nvSpPr>
          <p:cNvPr id="17434" name="Text Box 26" descr="Text label for Kindle 2"/>
          <p:cNvSpPr txBox="1">
            <a:spLocks noChangeArrowheads="1"/>
          </p:cNvSpPr>
          <p:nvPr/>
        </p:nvSpPr>
        <p:spPr bwMode="auto">
          <a:xfrm>
            <a:off x="6324600" y="6156325"/>
            <a:ext cx="2019300" cy="701675"/>
          </a:xfrm>
          <a:prstGeom prst="rect">
            <a:avLst/>
          </a:prstGeom>
          <a:noFill/>
          <a:ln w="9525">
            <a:noFill/>
            <a:miter lim="800000"/>
            <a:headEnd/>
            <a:tailEnd/>
          </a:ln>
        </p:spPr>
        <p:txBody>
          <a:bodyPr wrap="none">
            <a:spAutoFit/>
          </a:bodyPr>
          <a:lstStyle/>
          <a:p>
            <a:pPr>
              <a:spcBef>
                <a:spcPct val="0"/>
              </a:spcBef>
              <a:buSzTx/>
              <a:buFontTx/>
              <a:buNone/>
            </a:pPr>
            <a:r>
              <a:rPr lang="en-US" sz="4000" i="0"/>
              <a:t>Kindle 3</a:t>
            </a:r>
          </a:p>
        </p:txBody>
      </p:sp>
      <p:pic>
        <p:nvPicPr>
          <p:cNvPr id="368646" name="Picture 6" descr="Photograph of the Kindle DX with its larger screen.">
            <a:hlinkClick r:id="rId6"/>
          </p:cNvPr>
          <p:cNvPicPr>
            <a:picLocks noChangeAspect="1" noChangeArrowheads="1"/>
          </p:cNvPicPr>
          <p:nvPr/>
        </p:nvPicPr>
        <p:blipFill>
          <a:blip r:embed="rId7"/>
          <a:srcRect/>
          <a:stretch>
            <a:fillRect/>
          </a:stretch>
        </p:blipFill>
        <p:spPr bwMode="auto">
          <a:xfrm>
            <a:off x="304800" y="4114800"/>
            <a:ext cx="2017713" cy="2133600"/>
          </a:xfrm>
          <a:prstGeom prst="rect">
            <a:avLst/>
          </a:prstGeom>
          <a:noFill/>
        </p:spPr>
      </p:pic>
      <p:sp>
        <p:nvSpPr>
          <p:cNvPr id="2" name="Text Box 26" descr="Text label for Kindle DX"/>
          <p:cNvSpPr txBox="1">
            <a:spLocks noChangeArrowheads="1"/>
          </p:cNvSpPr>
          <p:nvPr/>
        </p:nvSpPr>
        <p:spPr bwMode="auto">
          <a:xfrm>
            <a:off x="76200" y="6172200"/>
            <a:ext cx="2441575" cy="701675"/>
          </a:xfrm>
          <a:prstGeom prst="rect">
            <a:avLst/>
          </a:prstGeom>
          <a:noFill/>
          <a:ln w="9525">
            <a:noFill/>
            <a:miter lim="800000"/>
            <a:headEnd/>
            <a:tailEnd/>
          </a:ln>
        </p:spPr>
        <p:txBody>
          <a:bodyPr wrap="none">
            <a:spAutoFit/>
          </a:bodyPr>
          <a:lstStyle/>
          <a:p>
            <a:pPr>
              <a:spcBef>
                <a:spcPct val="0"/>
              </a:spcBef>
              <a:buSzTx/>
              <a:buFontTx/>
              <a:buNone/>
            </a:pPr>
            <a:r>
              <a:rPr lang="en-US" sz="4000" i="0"/>
              <a:t>Kindle DX</a:t>
            </a:r>
          </a:p>
        </p:txBody>
      </p:sp>
      <p:sp>
        <p:nvSpPr>
          <p:cNvPr id="368648" name="AutoShape 8" descr="9k="/>
          <p:cNvSpPr>
            <a:spLocks noChangeAspect="1" noChangeArrowheads="1"/>
          </p:cNvSpPr>
          <p:nvPr/>
        </p:nvSpPr>
        <p:spPr bwMode="auto">
          <a:xfrm>
            <a:off x="3638550" y="2805113"/>
            <a:ext cx="1866900" cy="1247775"/>
          </a:xfrm>
          <a:prstGeom prst="rect">
            <a:avLst/>
          </a:prstGeom>
          <a:noFill/>
        </p:spPr>
        <p:txBody>
          <a:bodyPr/>
          <a:lstStyle/>
          <a:p>
            <a:endParaRPr lang="en-US"/>
          </a:p>
        </p:txBody>
      </p:sp>
      <p:sp>
        <p:nvSpPr>
          <p:cNvPr id="368649" name="AutoShape 9" descr="9k="/>
          <p:cNvSpPr>
            <a:spLocks noChangeAspect="1" noChangeArrowheads="1"/>
          </p:cNvSpPr>
          <p:nvPr/>
        </p:nvSpPr>
        <p:spPr bwMode="auto">
          <a:xfrm>
            <a:off x="3638550" y="2805113"/>
            <a:ext cx="1866900" cy="1247775"/>
          </a:xfrm>
          <a:prstGeom prst="rect">
            <a:avLst/>
          </a:prstGeom>
          <a:noFill/>
        </p:spPr>
        <p:txBody>
          <a:bodyPr/>
          <a:lstStyle/>
          <a:p>
            <a:endParaRPr lang="en-US"/>
          </a:p>
        </p:txBody>
      </p:sp>
      <p:pic>
        <p:nvPicPr>
          <p:cNvPr id="368650" name="Picture 10" descr="Photograph of the Kindle 3"/>
          <p:cNvPicPr>
            <a:picLocks noChangeAspect="1" noChangeArrowheads="1"/>
          </p:cNvPicPr>
          <p:nvPr/>
        </p:nvPicPr>
        <p:blipFill>
          <a:blip r:embed="rId8"/>
          <a:srcRect/>
          <a:stretch>
            <a:fillRect/>
          </a:stretch>
        </p:blipFill>
        <p:spPr bwMode="auto">
          <a:xfrm>
            <a:off x="5791200" y="2514600"/>
            <a:ext cx="2995613" cy="3581400"/>
          </a:xfrm>
          <a:prstGeom prst="rect">
            <a:avLst/>
          </a:prstGeom>
          <a:noFill/>
        </p:spPr>
      </p:pic>
      <p:sp>
        <p:nvSpPr>
          <p:cNvPr id="3" name="Text Box 26" descr="Text label for Kindle 2"/>
          <p:cNvSpPr txBox="1">
            <a:spLocks noChangeArrowheads="1"/>
          </p:cNvSpPr>
          <p:nvPr/>
        </p:nvSpPr>
        <p:spPr bwMode="auto">
          <a:xfrm>
            <a:off x="3086100" y="6248400"/>
            <a:ext cx="2019300" cy="701675"/>
          </a:xfrm>
          <a:prstGeom prst="rect">
            <a:avLst/>
          </a:prstGeom>
          <a:noFill/>
          <a:ln w="9525">
            <a:noFill/>
            <a:miter lim="800000"/>
            <a:headEnd/>
            <a:tailEnd/>
          </a:ln>
        </p:spPr>
        <p:txBody>
          <a:bodyPr wrap="none">
            <a:spAutoFit/>
          </a:bodyPr>
          <a:lstStyle/>
          <a:p>
            <a:pPr>
              <a:spcBef>
                <a:spcPct val="0"/>
              </a:spcBef>
              <a:buSzTx/>
              <a:buFontTx/>
              <a:buNone/>
            </a:pPr>
            <a:r>
              <a:rPr lang="en-US" sz="4000" i="0"/>
              <a:t>Kindle 2</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368644"/>
                                        </p:tgtEl>
                                        <p:attrNameLst>
                                          <p:attrName>style.visibility</p:attrName>
                                        </p:attrNameLst>
                                      </p:cBhvr>
                                      <p:to>
                                        <p:strVal val="visible"/>
                                      </p:to>
                                    </p:set>
                                    <p:anim calcmode="lin" valueType="num">
                                      <p:cBhvr>
                                        <p:cTn id="11" dur="1000" fill="hold"/>
                                        <p:tgtEl>
                                          <p:spTgt spid="368644"/>
                                        </p:tgtEl>
                                        <p:attrNameLst>
                                          <p:attrName>ppt_w</p:attrName>
                                        </p:attrNameLst>
                                      </p:cBhvr>
                                      <p:tavLst>
                                        <p:tav tm="0">
                                          <p:val>
                                            <p:strVal val="#ppt_w*0.70"/>
                                          </p:val>
                                        </p:tav>
                                        <p:tav tm="100000">
                                          <p:val>
                                            <p:strVal val="#ppt_w"/>
                                          </p:val>
                                        </p:tav>
                                      </p:tavLst>
                                    </p:anim>
                                    <p:anim calcmode="lin" valueType="num">
                                      <p:cBhvr>
                                        <p:cTn id="12" dur="1000" fill="hold"/>
                                        <p:tgtEl>
                                          <p:spTgt spid="368644"/>
                                        </p:tgtEl>
                                        <p:attrNameLst>
                                          <p:attrName>ppt_h</p:attrName>
                                        </p:attrNameLst>
                                      </p:cBhvr>
                                      <p:tavLst>
                                        <p:tav tm="0">
                                          <p:val>
                                            <p:strVal val="#ppt_h"/>
                                          </p:val>
                                        </p:tav>
                                        <p:tav tm="100000">
                                          <p:val>
                                            <p:strVal val="#ppt_h"/>
                                          </p:val>
                                        </p:tav>
                                      </p:tavLst>
                                    </p:anim>
                                    <p:animEffect transition="in" filter="fade">
                                      <p:cBhvr>
                                        <p:cTn id="13" dur="1000"/>
                                        <p:tgtEl>
                                          <p:spTgt spid="368644"/>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17434"/>
                                        </p:tgtEl>
                                        <p:attrNameLst>
                                          <p:attrName>style.visibility</p:attrName>
                                        </p:attrNameLst>
                                      </p:cBhvr>
                                      <p:to>
                                        <p:strVal val="visible"/>
                                      </p:to>
                                    </p:set>
                                    <p:anim calcmode="lin" valueType="num">
                                      <p:cBhvr>
                                        <p:cTn id="16" dur="1000" fill="hold"/>
                                        <p:tgtEl>
                                          <p:spTgt spid="17434"/>
                                        </p:tgtEl>
                                        <p:attrNameLst>
                                          <p:attrName>ppt_w</p:attrName>
                                        </p:attrNameLst>
                                      </p:cBhvr>
                                      <p:tavLst>
                                        <p:tav tm="0">
                                          <p:val>
                                            <p:strVal val="#ppt_w*0.70"/>
                                          </p:val>
                                        </p:tav>
                                        <p:tav tm="100000">
                                          <p:val>
                                            <p:strVal val="#ppt_w"/>
                                          </p:val>
                                        </p:tav>
                                      </p:tavLst>
                                    </p:anim>
                                    <p:anim calcmode="lin" valueType="num">
                                      <p:cBhvr>
                                        <p:cTn id="17" dur="1000" fill="hold"/>
                                        <p:tgtEl>
                                          <p:spTgt spid="17434"/>
                                        </p:tgtEl>
                                        <p:attrNameLst>
                                          <p:attrName>ppt_h</p:attrName>
                                        </p:attrNameLst>
                                      </p:cBhvr>
                                      <p:tavLst>
                                        <p:tav tm="0">
                                          <p:val>
                                            <p:strVal val="#ppt_h"/>
                                          </p:val>
                                        </p:tav>
                                        <p:tav tm="100000">
                                          <p:val>
                                            <p:strVal val="#ppt_h"/>
                                          </p:val>
                                        </p:tav>
                                      </p:tavLst>
                                    </p:anim>
                                    <p:animEffect transition="in" filter="fade">
                                      <p:cBhvr>
                                        <p:cTn id="18" dur="1000"/>
                                        <p:tgtEl>
                                          <p:spTgt spid="1743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7411">
                                            <p:txEl>
                                              <p:pRg st="1" end="1"/>
                                            </p:txEl>
                                          </p:spTgt>
                                        </p:tgtEl>
                                        <p:attrNameLst>
                                          <p:attrName>style.visibility</p:attrName>
                                        </p:attrNameLst>
                                      </p:cBhvr>
                                      <p:to>
                                        <p:strVal val="visible"/>
                                      </p:to>
                                    </p:set>
                                    <p:animEffect transition="in" filter="dissolve">
                                      <p:cBhvr>
                                        <p:cTn id="22" dur="500"/>
                                        <p:tgtEl>
                                          <p:spTgt spid="17411">
                                            <p:txEl>
                                              <p:pRg st="1" end="1"/>
                                            </p:txEl>
                                          </p:spTgt>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7411">
                                            <p:txEl>
                                              <p:pRg st="2" end="2"/>
                                            </p:txEl>
                                          </p:spTgt>
                                        </p:tgtEl>
                                        <p:attrNameLst>
                                          <p:attrName>style.visibility</p:attrName>
                                        </p:attrNameLst>
                                      </p:cBhvr>
                                      <p:to>
                                        <p:strVal val="visible"/>
                                      </p:to>
                                    </p:set>
                                    <p:animEffect transition="in" filter="dissolve">
                                      <p:cBhvr>
                                        <p:cTn id="26" dur="500"/>
                                        <p:tgtEl>
                                          <p:spTgt spid="17411">
                                            <p:txEl>
                                              <p:pRg st="2" end="2"/>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7411">
                                            <p:txEl>
                                              <p:pRg st="3" end="3"/>
                                            </p:txEl>
                                          </p:spTgt>
                                        </p:tgtEl>
                                        <p:attrNameLst>
                                          <p:attrName>style.visibility</p:attrName>
                                        </p:attrNameLst>
                                      </p:cBhvr>
                                      <p:to>
                                        <p:strVal val="visible"/>
                                      </p:to>
                                    </p:set>
                                    <p:animEffect transition="in" filter="dissolve">
                                      <p:cBhvr>
                                        <p:cTn id="29" dur="500"/>
                                        <p:tgtEl>
                                          <p:spTgt spid="17411">
                                            <p:txEl>
                                              <p:pRg st="3" end="3"/>
                                            </p:txEl>
                                          </p:spTgt>
                                        </p:tgtEl>
                                      </p:cBhvr>
                                    </p:animEffect>
                                  </p:childTnLst>
                                </p:cTn>
                              </p:par>
                            </p:childTnLst>
                          </p:cTn>
                        </p:par>
                        <p:par>
                          <p:cTn id="30" fill="hold">
                            <p:stCondLst>
                              <p:cond delay="2500"/>
                            </p:stCondLst>
                            <p:childTnLst>
                              <p:par>
                                <p:cTn id="31" presetID="20" presetClass="entr" presetSubtype="0" fill="hold" nodeType="afterEffect">
                                  <p:stCondLst>
                                    <p:cond delay="0"/>
                                  </p:stCondLst>
                                  <p:childTnLst>
                                    <p:set>
                                      <p:cBhvr>
                                        <p:cTn id="32" dur="1" fill="hold">
                                          <p:stCondLst>
                                            <p:cond delay="0"/>
                                          </p:stCondLst>
                                        </p:cTn>
                                        <p:tgtEl>
                                          <p:spTgt spid="368646"/>
                                        </p:tgtEl>
                                        <p:attrNameLst>
                                          <p:attrName>style.visibility</p:attrName>
                                        </p:attrNameLst>
                                      </p:cBhvr>
                                      <p:to>
                                        <p:strVal val="visible"/>
                                      </p:to>
                                    </p:set>
                                    <p:animEffect transition="in" filter="wedge">
                                      <p:cBhvr>
                                        <p:cTn id="33" dur="2000"/>
                                        <p:tgtEl>
                                          <p:spTgt spid="36864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strVal val="#ppt_w*0.70"/>
                                          </p:val>
                                        </p:tav>
                                        <p:tav tm="100000">
                                          <p:val>
                                            <p:strVal val="#ppt_w"/>
                                          </p:val>
                                        </p:tav>
                                      </p:tavLst>
                                    </p:anim>
                                    <p:anim calcmode="lin" valueType="num">
                                      <p:cBhvr>
                                        <p:cTn id="37" dur="1000" fill="hold"/>
                                        <p:tgtEl>
                                          <p:spTgt spid="2"/>
                                        </p:tgtEl>
                                        <p:attrNameLst>
                                          <p:attrName>ppt_h</p:attrName>
                                        </p:attrNameLst>
                                      </p:cBhvr>
                                      <p:tavLst>
                                        <p:tav tm="0">
                                          <p:val>
                                            <p:strVal val="#ppt_h"/>
                                          </p:val>
                                        </p:tav>
                                        <p:tav tm="100000">
                                          <p:val>
                                            <p:strVal val="#ppt_h"/>
                                          </p:val>
                                        </p:tav>
                                      </p:tavLst>
                                    </p:anim>
                                    <p:animEffect transition="in" filter="fade">
                                      <p:cBhvr>
                                        <p:cTn id="38" dur="1000"/>
                                        <p:tgtEl>
                                          <p:spTgt spid="2"/>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1000" fill="hold"/>
                                        <p:tgtEl>
                                          <p:spTgt spid="3"/>
                                        </p:tgtEl>
                                        <p:attrNameLst>
                                          <p:attrName>ppt_w</p:attrName>
                                        </p:attrNameLst>
                                      </p:cBhvr>
                                      <p:tavLst>
                                        <p:tav tm="0">
                                          <p:val>
                                            <p:strVal val="#ppt_w*0.70"/>
                                          </p:val>
                                        </p:tav>
                                        <p:tav tm="100000">
                                          <p:val>
                                            <p:strVal val="#ppt_w"/>
                                          </p:val>
                                        </p:tav>
                                      </p:tavLst>
                                    </p:anim>
                                    <p:anim calcmode="lin" valueType="num">
                                      <p:cBhvr>
                                        <p:cTn id="42" dur="1000" fill="hold"/>
                                        <p:tgtEl>
                                          <p:spTgt spid="3"/>
                                        </p:tgtEl>
                                        <p:attrNameLst>
                                          <p:attrName>ppt_h</p:attrName>
                                        </p:attrNameLst>
                                      </p:cBhvr>
                                      <p:tavLst>
                                        <p:tav tm="0">
                                          <p:val>
                                            <p:strVal val="#ppt_h"/>
                                          </p:val>
                                        </p:tav>
                                        <p:tav tm="100000">
                                          <p:val>
                                            <p:strVal val="#ppt_h"/>
                                          </p:val>
                                        </p:tav>
                                      </p:tavLst>
                                    </p:anim>
                                    <p:animEffect transition="in" filter="fade">
                                      <p:cBhvr>
                                        <p:cTn id="4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34"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a:t>Factors to Consider</a:t>
            </a:r>
            <a:br>
              <a:rPr lang="en-US" dirty="0"/>
            </a:br>
            <a:r>
              <a:rPr lang="en-US" dirty="0"/>
              <a:t>Support staff</a:t>
            </a:r>
          </a:p>
        </p:txBody>
      </p:sp>
      <p:sp>
        <p:nvSpPr>
          <p:cNvPr id="443395" name="Rectangle 3"/>
          <p:cNvSpPr>
            <a:spLocks noGrp="1" noChangeArrowheads="1"/>
          </p:cNvSpPr>
          <p:nvPr>
            <p:ph type="body" idx="1"/>
          </p:nvPr>
        </p:nvSpPr>
        <p:spPr/>
        <p:txBody>
          <a:bodyPr/>
          <a:lstStyle/>
          <a:p>
            <a:r>
              <a:rPr lang="en-US" dirty="0"/>
              <a:t>Teacher for Blind/Low Vision</a:t>
            </a:r>
          </a:p>
          <a:p>
            <a:r>
              <a:rPr lang="en-US" dirty="0"/>
              <a:t>Special education teachers</a:t>
            </a:r>
          </a:p>
          <a:p>
            <a:r>
              <a:rPr lang="en-US" dirty="0"/>
              <a:t>Classroom teacher</a:t>
            </a:r>
          </a:p>
          <a:p>
            <a:r>
              <a:rPr lang="en-US" dirty="0"/>
              <a:t>Paraprofessional</a:t>
            </a:r>
          </a:p>
          <a:p>
            <a:r>
              <a:rPr lang="en-US" dirty="0"/>
              <a:t>Tech support staff</a:t>
            </a:r>
          </a:p>
          <a:p>
            <a:r>
              <a:rPr lang="en-US" dirty="0"/>
              <a:t>Administration</a:t>
            </a:r>
          </a:p>
        </p:txBody>
      </p:sp>
    </p:spTree>
  </p:cSld>
  <p:clrMapOvr>
    <a:masterClrMapping/>
  </p:clrMapOvr>
  <p:transition>
    <p:sndAc>
      <p:stSnd>
        <p:snd r:embed="rId2" name="click.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normAutofit fontScale="90000"/>
          </a:bodyPr>
          <a:lstStyle/>
          <a:p>
            <a:r>
              <a:rPr lang="en-US" sz="4000"/>
              <a:t>Tools for Accessing Print/Electronic Information Visually </a:t>
            </a:r>
            <a:r>
              <a:rPr lang="en-US" sz="4000">
                <a:latin typeface="Arial"/>
              </a:rPr>
              <a:t>–</a:t>
            </a:r>
            <a:r>
              <a:rPr lang="en-US" sz="4000"/>
              <a:t> E-book Reader</a:t>
            </a:r>
          </a:p>
        </p:txBody>
      </p:sp>
      <p:sp>
        <p:nvSpPr>
          <p:cNvPr id="17411" name="Rectangle 3"/>
          <p:cNvSpPr>
            <a:spLocks noGrp="1" noChangeArrowheads="1"/>
          </p:cNvSpPr>
          <p:nvPr>
            <p:ph idx="4294967295"/>
          </p:nvPr>
        </p:nvSpPr>
        <p:spPr>
          <a:xfrm>
            <a:off x="-457200" y="1905000"/>
            <a:ext cx="6477000" cy="4114800"/>
          </a:xfrm>
        </p:spPr>
        <p:txBody>
          <a:bodyPr/>
          <a:lstStyle/>
          <a:p>
            <a:pPr lvl="1"/>
            <a:r>
              <a:rPr lang="en-US" sz="3400"/>
              <a:t>Sony E-reader</a:t>
            </a:r>
          </a:p>
          <a:p>
            <a:pPr lvl="1"/>
            <a:r>
              <a:rPr lang="en-US" sz="3400"/>
              <a:t>Barnes &amp; Noble </a:t>
            </a:r>
            <a:r>
              <a:rPr lang="en-US" sz="3400">
                <a:latin typeface="Arial"/>
              </a:rPr>
              <a:t>“</a:t>
            </a:r>
            <a:r>
              <a:rPr lang="en-US" sz="3400"/>
              <a:t>nook</a:t>
            </a:r>
            <a:r>
              <a:rPr lang="en-US" sz="3400">
                <a:latin typeface="Arial"/>
              </a:rPr>
              <a:t>”</a:t>
            </a:r>
            <a:endParaRPr lang="en-US" sz="3400"/>
          </a:p>
          <a:p>
            <a:pPr lvl="1"/>
            <a:r>
              <a:rPr lang="en-US" sz="3400"/>
              <a:t>eDGe</a:t>
            </a:r>
          </a:p>
        </p:txBody>
      </p:sp>
      <p:pic>
        <p:nvPicPr>
          <p:cNvPr id="370692" name="Picture 4" descr="Photograph of the Sony e-book Reader.">
            <a:hlinkClick r:id="rId4"/>
          </p:cNvPr>
          <p:cNvPicPr>
            <a:picLocks noChangeAspect="1" noChangeArrowheads="1"/>
          </p:cNvPicPr>
          <p:nvPr/>
        </p:nvPicPr>
        <p:blipFill>
          <a:blip r:embed="rId5"/>
          <a:srcRect/>
          <a:stretch>
            <a:fillRect/>
          </a:stretch>
        </p:blipFill>
        <p:spPr bwMode="auto">
          <a:xfrm>
            <a:off x="6172200" y="2286000"/>
            <a:ext cx="2895600" cy="3886200"/>
          </a:xfrm>
          <a:prstGeom prst="rect">
            <a:avLst/>
          </a:prstGeom>
          <a:noFill/>
        </p:spPr>
      </p:pic>
      <p:pic>
        <p:nvPicPr>
          <p:cNvPr id="370693" name="Picture 5" descr="PHotoghraph of the nook e-book reader from Barnes &amp; Noble, some text size adjustments">
            <a:hlinkClick r:id="rId6"/>
          </p:cNvPr>
          <p:cNvPicPr>
            <a:picLocks noChangeAspect="1" noChangeArrowheads="1"/>
          </p:cNvPicPr>
          <p:nvPr/>
        </p:nvPicPr>
        <p:blipFill>
          <a:blip r:embed="rId7"/>
          <a:srcRect/>
          <a:stretch>
            <a:fillRect/>
          </a:stretch>
        </p:blipFill>
        <p:spPr bwMode="auto">
          <a:xfrm>
            <a:off x="152400" y="4038600"/>
            <a:ext cx="2262188" cy="2667000"/>
          </a:xfrm>
          <a:prstGeom prst="rect">
            <a:avLst/>
          </a:prstGeom>
          <a:noFill/>
        </p:spPr>
      </p:pic>
      <p:pic>
        <p:nvPicPr>
          <p:cNvPr id="370694" name="Picture 6" descr="Photograph of the eDGe ebook reader from enTourage Systems with two screen; one for text and one for color graphics."/>
          <p:cNvPicPr>
            <a:picLocks noChangeAspect="1" noChangeArrowheads="1"/>
          </p:cNvPicPr>
          <p:nvPr/>
        </p:nvPicPr>
        <p:blipFill>
          <a:blip r:embed="rId8"/>
          <a:srcRect/>
          <a:stretch>
            <a:fillRect/>
          </a:stretch>
        </p:blipFill>
        <p:spPr bwMode="auto">
          <a:xfrm>
            <a:off x="2667000" y="3505200"/>
            <a:ext cx="3276600" cy="2808288"/>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70692"/>
                                        </p:tgtEl>
                                        <p:attrNameLst>
                                          <p:attrName>style.visibility</p:attrName>
                                        </p:attrNameLst>
                                      </p:cBhvr>
                                      <p:to>
                                        <p:strVal val="visible"/>
                                      </p:to>
                                    </p:set>
                                    <p:animEffect transition="in" filter="dissolve">
                                      <p:cBhvr>
                                        <p:cTn id="10" dur="500"/>
                                        <p:tgtEl>
                                          <p:spTgt spid="370692"/>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dissolve">
                                      <p:cBhvr>
                                        <p:cTn id="14" dur="500"/>
                                        <p:tgtEl>
                                          <p:spTgt spid="17411">
                                            <p:txEl>
                                              <p:pRg st="1" end="1"/>
                                            </p:txEl>
                                          </p:spTgt>
                                        </p:tgtEl>
                                      </p:cBhvr>
                                    </p:animEffect>
                                  </p:childTnLst>
                                </p:cTn>
                              </p:par>
                              <p:par>
                                <p:cTn id="15" presetID="23" presetClass="entr" presetSubtype="16" fill="hold" nodeType="withEffect">
                                  <p:stCondLst>
                                    <p:cond delay="0"/>
                                  </p:stCondLst>
                                  <p:childTnLst>
                                    <p:set>
                                      <p:cBhvr>
                                        <p:cTn id="16" dur="1" fill="hold">
                                          <p:stCondLst>
                                            <p:cond delay="0"/>
                                          </p:stCondLst>
                                        </p:cTn>
                                        <p:tgtEl>
                                          <p:spTgt spid="370693"/>
                                        </p:tgtEl>
                                        <p:attrNameLst>
                                          <p:attrName>style.visibility</p:attrName>
                                        </p:attrNameLst>
                                      </p:cBhvr>
                                      <p:to>
                                        <p:strVal val="visible"/>
                                      </p:to>
                                    </p:set>
                                    <p:anim calcmode="lin" valueType="num">
                                      <p:cBhvr>
                                        <p:cTn id="17" dur="500" fill="hold"/>
                                        <p:tgtEl>
                                          <p:spTgt spid="370693"/>
                                        </p:tgtEl>
                                        <p:attrNameLst>
                                          <p:attrName>ppt_w</p:attrName>
                                        </p:attrNameLst>
                                      </p:cBhvr>
                                      <p:tavLst>
                                        <p:tav tm="0">
                                          <p:val>
                                            <p:fltVal val="0"/>
                                          </p:val>
                                        </p:tav>
                                        <p:tav tm="100000">
                                          <p:val>
                                            <p:strVal val="#ppt_w"/>
                                          </p:val>
                                        </p:tav>
                                      </p:tavLst>
                                    </p:anim>
                                    <p:anim calcmode="lin" valueType="num">
                                      <p:cBhvr>
                                        <p:cTn id="18" dur="500" fill="hold"/>
                                        <p:tgtEl>
                                          <p:spTgt spid="370693"/>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presetID="9" presetClass="entr" presetSubtype="0" fill="hold" grpId="0" nodeType="after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dissolve">
                                      <p:cBhvr>
                                        <p:cTn id="22" dur="500"/>
                                        <p:tgtEl>
                                          <p:spTgt spid="17411">
                                            <p:txEl>
                                              <p:pRg st="2" end="2"/>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70694"/>
                                        </p:tgtEl>
                                        <p:attrNameLst>
                                          <p:attrName>style.visibility</p:attrName>
                                        </p:attrNameLst>
                                      </p:cBhvr>
                                      <p:to>
                                        <p:strVal val="visible"/>
                                      </p:to>
                                    </p:set>
                                    <p:animEffect transition="in" filter="box(in)">
                                      <p:cBhvr>
                                        <p:cTn id="25" dur="2000"/>
                                        <p:tgtEl>
                                          <p:spTgt spid="370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normAutofit fontScale="90000"/>
          </a:bodyPr>
          <a:lstStyle/>
          <a:p>
            <a:r>
              <a:rPr lang="en-US" sz="4000"/>
              <a:t>Tools for Accessing Print/Electronic Information Visually </a:t>
            </a:r>
            <a:r>
              <a:rPr lang="en-US" sz="4000">
                <a:latin typeface="Arial"/>
              </a:rPr>
              <a:t>–</a:t>
            </a:r>
            <a:r>
              <a:rPr lang="en-US" sz="4000"/>
              <a:t> E-book Readers</a:t>
            </a:r>
          </a:p>
        </p:txBody>
      </p:sp>
      <p:sp>
        <p:nvSpPr>
          <p:cNvPr id="17411" name="Rectangle 3"/>
          <p:cNvSpPr>
            <a:spLocks noGrp="1" noChangeArrowheads="1"/>
          </p:cNvSpPr>
          <p:nvPr>
            <p:ph idx="4294967295"/>
          </p:nvPr>
        </p:nvSpPr>
        <p:spPr>
          <a:xfrm>
            <a:off x="304800" y="2057400"/>
            <a:ext cx="6477000" cy="4114800"/>
          </a:xfrm>
        </p:spPr>
        <p:txBody>
          <a:bodyPr/>
          <a:lstStyle/>
          <a:p>
            <a:r>
              <a:rPr lang="en-US" sz="3800"/>
              <a:t>ClassMate Reader</a:t>
            </a:r>
          </a:p>
        </p:txBody>
      </p:sp>
      <p:pic>
        <p:nvPicPr>
          <p:cNvPr id="187405" name="Picture 13" descr="Photograph of the ClassMate Reader"/>
          <p:cNvPicPr>
            <a:picLocks noChangeAspect="1" noChangeArrowheads="1"/>
          </p:cNvPicPr>
          <p:nvPr/>
        </p:nvPicPr>
        <p:blipFill>
          <a:blip r:embed="rId4"/>
          <a:srcRect/>
          <a:stretch>
            <a:fillRect/>
          </a:stretch>
        </p:blipFill>
        <p:spPr bwMode="auto">
          <a:xfrm>
            <a:off x="866775" y="2895600"/>
            <a:ext cx="7362825" cy="385127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normAutofit fontScale="90000"/>
          </a:bodyPr>
          <a:lstStyle/>
          <a:p>
            <a:r>
              <a:rPr lang="en-US" sz="4000"/>
              <a:t>Tools for Accessing Print/Electronic Information Visually </a:t>
            </a:r>
            <a:r>
              <a:rPr lang="en-US" sz="4000">
                <a:latin typeface="Arial"/>
              </a:rPr>
              <a:t>–</a:t>
            </a:r>
            <a:r>
              <a:rPr lang="en-US" sz="4000"/>
              <a:t> E-book Readers</a:t>
            </a:r>
          </a:p>
        </p:txBody>
      </p:sp>
      <p:sp>
        <p:nvSpPr>
          <p:cNvPr id="17411" name="Rectangle 3"/>
          <p:cNvSpPr>
            <a:spLocks noGrp="1" noChangeArrowheads="1"/>
          </p:cNvSpPr>
          <p:nvPr>
            <p:ph idx="4294967295"/>
          </p:nvPr>
        </p:nvSpPr>
        <p:spPr>
          <a:xfrm>
            <a:off x="-76200" y="2209800"/>
            <a:ext cx="6477000" cy="4114800"/>
          </a:xfrm>
        </p:spPr>
        <p:txBody>
          <a:bodyPr/>
          <a:lstStyle/>
          <a:p>
            <a:r>
              <a:rPr lang="en-US"/>
              <a:t>File Compatibility: </a:t>
            </a:r>
          </a:p>
          <a:p>
            <a:pPr lvl="1"/>
            <a:r>
              <a:rPr lang="en-US"/>
              <a:t>DAISY 2.x</a:t>
            </a:r>
          </a:p>
          <a:p>
            <a:pPr lvl="1"/>
            <a:r>
              <a:rPr lang="en-US"/>
              <a:t>DAISY NISO</a:t>
            </a:r>
          </a:p>
          <a:p>
            <a:pPr lvl="1"/>
            <a:r>
              <a:rPr lang="en-US">
                <a:hlinkClick r:id="rId4" tooltip="NIMAS web page"/>
              </a:rPr>
              <a:t>NIMAS</a:t>
            </a:r>
            <a:endParaRPr lang="en-US"/>
          </a:p>
          <a:p>
            <a:pPr lvl="1"/>
            <a:r>
              <a:rPr lang="en-US"/>
              <a:t>TXT, HTML, XML files </a:t>
            </a:r>
          </a:p>
          <a:p>
            <a:pPr lvl="1"/>
            <a:r>
              <a:rPr lang="en-US"/>
              <a:t>MP3 audio format (coming soon through a downloadable update).</a:t>
            </a:r>
          </a:p>
        </p:txBody>
      </p:sp>
      <p:pic>
        <p:nvPicPr>
          <p:cNvPr id="248840" name="Picture 8" descr="Photograph of a young woman using the ClassMate Reader">
            <a:hlinkClick r:id="rId5"/>
          </p:cNvPr>
          <p:cNvPicPr>
            <a:picLocks noChangeAspect="1" noChangeArrowheads="1"/>
          </p:cNvPicPr>
          <p:nvPr/>
        </p:nvPicPr>
        <p:blipFill>
          <a:blip r:embed="rId6"/>
          <a:srcRect/>
          <a:stretch>
            <a:fillRect/>
          </a:stretch>
        </p:blipFill>
        <p:spPr bwMode="auto">
          <a:xfrm>
            <a:off x="6324600" y="2819400"/>
            <a:ext cx="2605088" cy="28194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p:cTn id="11"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7411">
                                            <p:txEl>
                                              <p:pRg st="1" end="1"/>
                                            </p:txEl>
                                          </p:spTgt>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17411">
                                            <p:txEl>
                                              <p:pRg st="2" end="2"/>
                                            </p:txEl>
                                          </p:spTgt>
                                        </p:tgtEl>
                                        <p:attrNameLst>
                                          <p:attrName>style.visibility</p:attrName>
                                        </p:attrNameLst>
                                      </p:cBhvr>
                                      <p:to>
                                        <p:strVal val="visible"/>
                                      </p:to>
                                    </p:set>
                                    <p:anim calcmode="lin" valueType="num">
                                      <p:cBhvr>
                                        <p:cTn id="16"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17411">
                                            <p:txEl>
                                              <p:pRg st="2" end="2"/>
                                            </p:txEl>
                                          </p:spTgt>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grpId="0" nodeType="after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anim calcmode="lin" valueType="num">
                                      <p:cBhvr>
                                        <p:cTn id="21"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7411">
                                            <p:txEl>
                                              <p:pRg st="3" end="3"/>
                                            </p:txEl>
                                          </p:spTgt>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7" presetClass="entr" presetSubtype="10" fill="hold" grpId="0" nodeType="afterEffect">
                                  <p:stCondLst>
                                    <p:cond delay="0"/>
                                  </p:stCondLst>
                                  <p:childTnLst>
                                    <p:set>
                                      <p:cBhvr>
                                        <p:cTn id="25" dur="1" fill="hold">
                                          <p:stCondLst>
                                            <p:cond delay="0"/>
                                          </p:stCondLst>
                                        </p:cTn>
                                        <p:tgtEl>
                                          <p:spTgt spid="17411">
                                            <p:txEl>
                                              <p:pRg st="4" end="4"/>
                                            </p:txEl>
                                          </p:spTgt>
                                        </p:tgtEl>
                                        <p:attrNameLst>
                                          <p:attrName>style.visibility</p:attrName>
                                        </p:attrNameLst>
                                      </p:cBhvr>
                                      <p:to>
                                        <p:strVal val="visible"/>
                                      </p:to>
                                    </p:set>
                                    <p:anim calcmode="lin" valueType="num">
                                      <p:cBhvr>
                                        <p:cTn id="26"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17411">
                                            <p:txEl>
                                              <p:pRg st="4" end="4"/>
                                            </p:txEl>
                                          </p:spTgt>
                                        </p:tgtEl>
                                        <p:attrNameLst>
                                          <p:attrName>ppt_h</p:attrName>
                                        </p:attrNameLst>
                                      </p:cBhvr>
                                      <p:tavLst>
                                        <p:tav tm="0">
                                          <p:val>
                                            <p:strVal val="#ppt_h"/>
                                          </p:val>
                                        </p:tav>
                                        <p:tav tm="100000">
                                          <p:val>
                                            <p:strVal val="#ppt_h"/>
                                          </p:val>
                                        </p:tav>
                                      </p:tavLst>
                                    </p:anim>
                                  </p:childTnLst>
                                </p:cTn>
                              </p:par>
                            </p:childTnLst>
                          </p:cTn>
                        </p:par>
                        <p:par>
                          <p:cTn id="28" fill="hold">
                            <p:stCondLst>
                              <p:cond delay="2500"/>
                            </p:stCondLst>
                            <p:childTnLst>
                              <p:par>
                                <p:cTn id="29" presetID="17" presetClass="entr" presetSubtype="10" fill="hold" grpId="0" nodeType="afterEffect">
                                  <p:stCondLst>
                                    <p:cond delay="0"/>
                                  </p:stCondLst>
                                  <p:childTnLst>
                                    <p:set>
                                      <p:cBhvr>
                                        <p:cTn id="30" dur="1" fill="hold">
                                          <p:stCondLst>
                                            <p:cond delay="0"/>
                                          </p:stCondLst>
                                        </p:cTn>
                                        <p:tgtEl>
                                          <p:spTgt spid="17411">
                                            <p:txEl>
                                              <p:pRg st="5" end="5"/>
                                            </p:txEl>
                                          </p:spTgt>
                                        </p:tgtEl>
                                        <p:attrNameLst>
                                          <p:attrName>style.visibility</p:attrName>
                                        </p:attrNameLst>
                                      </p:cBhvr>
                                      <p:to>
                                        <p:strVal val="visible"/>
                                      </p:to>
                                    </p:set>
                                    <p:anim calcmode="lin" valueType="num">
                                      <p:cBhvr>
                                        <p:cTn id="31" dur="500" fill="hold"/>
                                        <p:tgtEl>
                                          <p:spTgt spid="17411">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7411">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normAutofit fontScale="90000"/>
          </a:bodyPr>
          <a:lstStyle/>
          <a:p>
            <a:r>
              <a:rPr lang="en-US" sz="4000"/>
              <a:t>Tools for Accessing Print/Electronic Information Visually </a:t>
            </a:r>
            <a:r>
              <a:rPr lang="en-US" sz="4000">
                <a:latin typeface="Arial"/>
              </a:rPr>
              <a:t>–</a:t>
            </a:r>
            <a:r>
              <a:rPr lang="en-US" sz="4000"/>
              <a:t> E-book Readers</a:t>
            </a:r>
          </a:p>
        </p:txBody>
      </p:sp>
      <p:sp>
        <p:nvSpPr>
          <p:cNvPr id="17411" name="Rectangle 3"/>
          <p:cNvSpPr>
            <a:spLocks noGrp="1" noChangeArrowheads="1"/>
          </p:cNvSpPr>
          <p:nvPr>
            <p:ph idx="4294967295"/>
          </p:nvPr>
        </p:nvSpPr>
        <p:spPr>
          <a:xfrm>
            <a:off x="-76200" y="1981200"/>
            <a:ext cx="6477000" cy="4114800"/>
          </a:xfrm>
        </p:spPr>
        <p:txBody>
          <a:bodyPr/>
          <a:lstStyle/>
          <a:p>
            <a:r>
              <a:rPr lang="en-US"/>
              <a:t>Speech</a:t>
            </a:r>
          </a:p>
          <a:p>
            <a:pPr lvl="1"/>
            <a:r>
              <a:rPr lang="en-US"/>
              <a:t>Words are highlighted as they are read </a:t>
            </a:r>
          </a:p>
          <a:p>
            <a:pPr lvl="1"/>
            <a:r>
              <a:rPr lang="en-US"/>
              <a:t>Built-in text-to-speech (TTS) using the new Nuance Vocalizer human-sounding voice </a:t>
            </a:r>
          </a:p>
          <a:p>
            <a:pPr lvl="1"/>
            <a:r>
              <a:rPr lang="en-US"/>
              <a:t>Playback through stereo headphones or built-in speaker</a:t>
            </a:r>
          </a:p>
        </p:txBody>
      </p:sp>
      <p:pic>
        <p:nvPicPr>
          <p:cNvPr id="247819" name="Picture 11" descr="Screenshot of the Word-by-Word Highlighting feature of the ClassMate Reader"/>
          <p:cNvPicPr>
            <a:picLocks noChangeAspect="1" noChangeArrowheads="1"/>
          </p:cNvPicPr>
          <p:nvPr/>
        </p:nvPicPr>
        <p:blipFill>
          <a:blip r:embed="rId3"/>
          <a:srcRect/>
          <a:stretch>
            <a:fillRect/>
          </a:stretch>
        </p:blipFill>
        <p:spPr bwMode="auto">
          <a:xfrm>
            <a:off x="6019800" y="3144838"/>
            <a:ext cx="3124200" cy="2417762"/>
          </a:xfrm>
          <a:prstGeom prst="rect">
            <a:avLst/>
          </a:prstGeo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p:cTn id="11"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7411">
                                            <p:txEl>
                                              <p:pRg st="1" end="1"/>
                                            </p:txEl>
                                          </p:spTgt>
                                        </p:tgtEl>
                                        <p:attrNameLst>
                                          <p:attrName>ppt_h</p:attrName>
                                        </p:attrNameLst>
                                      </p:cBhvr>
                                      <p:tavLst>
                                        <p:tav tm="0">
                                          <p:val>
                                            <p:fltVal val="0"/>
                                          </p:val>
                                        </p:tav>
                                        <p:tav tm="100000">
                                          <p:val>
                                            <p:strVal val="#ppt_h"/>
                                          </p:val>
                                        </p:tav>
                                      </p:tavLst>
                                    </p:anim>
                                    <p:anim calcmode="lin" valueType="num">
                                      <p:cBhvr>
                                        <p:cTn id="13" dur="500" fill="hold"/>
                                        <p:tgtEl>
                                          <p:spTgt spid="17411">
                                            <p:txEl>
                                              <p:pRg st="1" end="1"/>
                                            </p:txEl>
                                          </p:spTgt>
                                        </p:tgtEl>
                                        <p:attrNameLst>
                                          <p:attrName>style.rotation</p:attrName>
                                        </p:attrNameLst>
                                      </p:cBhvr>
                                      <p:tavLst>
                                        <p:tav tm="0">
                                          <p:val>
                                            <p:fltVal val="360"/>
                                          </p:val>
                                        </p:tav>
                                        <p:tav tm="100000">
                                          <p:val>
                                            <p:fltVal val="0"/>
                                          </p:val>
                                        </p:tav>
                                      </p:tavLst>
                                    </p:anim>
                                    <p:animEffect transition="in" filter="fade">
                                      <p:cBhvr>
                                        <p:cTn id="14" dur="500"/>
                                        <p:tgtEl>
                                          <p:spTgt spid="17411">
                                            <p:txEl>
                                              <p:pRg st="1" end="1"/>
                                            </p:txEl>
                                          </p:spTgt>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 calcmode="lin" valueType="num">
                                      <p:cBhvr>
                                        <p:cTn id="18"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20" dur="500" fill="hold"/>
                                        <p:tgtEl>
                                          <p:spTgt spid="17411">
                                            <p:txEl>
                                              <p:pRg st="2" end="2"/>
                                            </p:txEl>
                                          </p:spTgt>
                                        </p:tgtEl>
                                        <p:attrNameLst>
                                          <p:attrName>style.rotation</p:attrName>
                                        </p:attrNameLst>
                                      </p:cBhvr>
                                      <p:tavLst>
                                        <p:tav tm="0">
                                          <p:val>
                                            <p:fltVal val="360"/>
                                          </p:val>
                                        </p:tav>
                                        <p:tav tm="100000">
                                          <p:val>
                                            <p:fltVal val="0"/>
                                          </p:val>
                                        </p:tav>
                                      </p:tavLst>
                                    </p:anim>
                                    <p:animEffect transition="in" filter="fade">
                                      <p:cBhvr>
                                        <p:cTn id="21" dur="500"/>
                                        <p:tgtEl>
                                          <p:spTgt spid="17411">
                                            <p:txEl>
                                              <p:pRg st="2" end="2"/>
                                            </p:txEl>
                                          </p:spTgt>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p:cTn id="25"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17411">
                                            <p:txEl>
                                              <p:pRg st="3" end="3"/>
                                            </p:txEl>
                                          </p:spTgt>
                                        </p:tgtEl>
                                        <p:attrNameLst>
                                          <p:attrName>style.rotation</p:attrName>
                                        </p:attrNameLst>
                                      </p:cBhvr>
                                      <p:tavLst>
                                        <p:tav tm="0">
                                          <p:val>
                                            <p:fltVal val="360"/>
                                          </p:val>
                                        </p:tav>
                                        <p:tav tm="100000">
                                          <p:val>
                                            <p:fltVal val="0"/>
                                          </p:val>
                                        </p:tav>
                                      </p:tavLst>
                                    </p:anim>
                                    <p:animEffect transition="in" filter="fade">
                                      <p:cBhvr>
                                        <p:cTn id="28"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normAutofit fontScale="90000"/>
          </a:bodyPr>
          <a:lstStyle/>
          <a:p>
            <a:r>
              <a:rPr lang="en-US" sz="4000"/>
              <a:t>Tools for Accessing Print/Electronic Information Visually </a:t>
            </a:r>
            <a:r>
              <a:rPr lang="en-US" sz="4000">
                <a:latin typeface="Arial"/>
              </a:rPr>
              <a:t>–</a:t>
            </a:r>
            <a:r>
              <a:rPr lang="en-US" sz="4000"/>
              <a:t> E-book Readers</a:t>
            </a:r>
          </a:p>
        </p:txBody>
      </p:sp>
      <p:sp>
        <p:nvSpPr>
          <p:cNvPr id="17411" name="Rectangle 3"/>
          <p:cNvSpPr>
            <a:spLocks noGrp="1" noChangeArrowheads="1"/>
          </p:cNvSpPr>
          <p:nvPr>
            <p:ph idx="4294967295"/>
          </p:nvPr>
        </p:nvSpPr>
        <p:spPr>
          <a:xfrm>
            <a:off x="-76200" y="2819400"/>
            <a:ext cx="9220200" cy="4114800"/>
          </a:xfrm>
        </p:spPr>
        <p:txBody>
          <a:bodyPr/>
          <a:lstStyle/>
          <a:p>
            <a:r>
              <a:rPr lang="en-US"/>
              <a:t>Study tools:</a:t>
            </a:r>
          </a:p>
          <a:p>
            <a:pPr lvl="1"/>
            <a:r>
              <a:rPr lang="en-US"/>
              <a:t>Highlighting</a:t>
            </a:r>
          </a:p>
          <a:p>
            <a:pPr lvl="1"/>
            <a:r>
              <a:rPr lang="en-US"/>
              <a:t>Text or Voice Notes</a:t>
            </a:r>
          </a:p>
          <a:p>
            <a:pPr lvl="1"/>
            <a:r>
              <a:rPr lang="en-US"/>
              <a:t>Bookmarks</a:t>
            </a:r>
          </a:p>
        </p:txBody>
      </p:sp>
      <p:pic>
        <p:nvPicPr>
          <p:cNvPr id="249864" name="Picture 8" descr="Screenshot of the Study Tools features of the ClassMate Reader"/>
          <p:cNvPicPr>
            <a:picLocks noChangeAspect="1" noChangeArrowheads="1"/>
          </p:cNvPicPr>
          <p:nvPr/>
        </p:nvPicPr>
        <p:blipFill>
          <a:blip r:embed="rId3"/>
          <a:srcRect/>
          <a:stretch>
            <a:fillRect/>
          </a:stretch>
        </p:blipFill>
        <p:spPr bwMode="auto">
          <a:xfrm>
            <a:off x="4800600" y="2743200"/>
            <a:ext cx="4295775" cy="3217863"/>
          </a:xfrm>
          <a:prstGeom prst="rect">
            <a:avLst/>
          </a:prstGeo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par>
                          <p:cTn id="8" fill="hold">
                            <p:stCondLst>
                              <p:cond delay="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fade">
                                      <p:cBhvr>
                                        <p:cTn id="11" dur="1000"/>
                                        <p:tgtEl>
                                          <p:spTgt spid="17411">
                                            <p:txEl>
                                              <p:pRg st="1" end="1"/>
                                            </p:txEl>
                                          </p:spTgt>
                                        </p:tgtEl>
                                      </p:cBhvr>
                                    </p:animEffect>
                                    <p:anim calcmode="lin" valueType="num">
                                      <p:cBhvr>
                                        <p:cTn id="12" dur="1000" fill="hold"/>
                                        <p:tgtEl>
                                          <p:spTgt spid="17411">
                                            <p:txEl>
                                              <p:pRg st="1" end="1"/>
                                            </p:txEl>
                                          </p:spTgt>
                                        </p:tgtEl>
                                        <p:attrNameLst>
                                          <p:attrName>ppt_x</p:attrName>
                                        </p:attrNameLst>
                                      </p:cBhvr>
                                      <p:tavLst>
                                        <p:tav tm="0">
                                          <p:val>
                                            <p:strVal val="#ppt_x-.1"/>
                                          </p:val>
                                        </p:tav>
                                        <p:tav tm="100000">
                                          <p:val>
                                            <p:strVal val="#ppt_x"/>
                                          </p:val>
                                        </p:tav>
                                      </p:tavLst>
                                    </p:anim>
                                    <p:anim calcmode="lin" valueType="num">
                                      <p:cBhvr>
                                        <p:cTn id="13" dur="10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600"/>
                            </p:stCondLst>
                            <p:childTnLst>
                              <p:par>
                                <p:cTn id="15" presetID="40" presetClass="entr" presetSubtype="0" fill="hold" grpId="0" nodeType="afterEffect">
                                  <p:stCondLst>
                                    <p:cond delay="0"/>
                                  </p:stCondLst>
                                  <p:iterate type="lt">
                                    <p:tmPct val="10000"/>
                                  </p:iterate>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1000"/>
                                        <p:tgtEl>
                                          <p:spTgt spid="17411">
                                            <p:txEl>
                                              <p:pRg st="2" end="2"/>
                                            </p:txEl>
                                          </p:spTgt>
                                        </p:tgtEl>
                                      </p:cBhvr>
                                    </p:animEffect>
                                    <p:anim calcmode="lin" valueType="num">
                                      <p:cBhvr>
                                        <p:cTn id="18" dur="1000" fill="hold"/>
                                        <p:tgtEl>
                                          <p:spTgt spid="17411">
                                            <p:txEl>
                                              <p:pRg st="2" end="2"/>
                                            </p:txEl>
                                          </p:spTgt>
                                        </p:tgtEl>
                                        <p:attrNameLst>
                                          <p:attrName>ppt_x</p:attrName>
                                        </p:attrNameLst>
                                      </p:cBhvr>
                                      <p:tavLst>
                                        <p:tav tm="0">
                                          <p:val>
                                            <p:strVal val="#ppt_x-.1"/>
                                          </p:val>
                                        </p:tav>
                                        <p:tav tm="100000">
                                          <p:val>
                                            <p:strVal val="#ppt_x"/>
                                          </p:val>
                                        </p:tav>
                                      </p:tavLst>
                                    </p:anim>
                                    <p:anim calcmode="lin" valueType="num">
                                      <p:cBhvr>
                                        <p:cTn id="19" dur="10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par>
                          <p:cTn id="20" fill="hold">
                            <p:stCondLst>
                              <p:cond delay="51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11">
                                            <p:txEl>
                                              <p:pRg st="3" end="3"/>
                                            </p:txEl>
                                          </p:spTgt>
                                        </p:tgtEl>
                                        <p:attrNameLst>
                                          <p:attrName>style.visibility</p:attrName>
                                        </p:attrNameLst>
                                      </p:cBhvr>
                                      <p:to>
                                        <p:strVal val="visible"/>
                                      </p:to>
                                    </p:set>
                                    <p:animEffect transition="in" filter="fade">
                                      <p:cBhvr>
                                        <p:cTn id="23" dur="1000"/>
                                        <p:tgtEl>
                                          <p:spTgt spid="17411">
                                            <p:txEl>
                                              <p:pRg st="3" end="3"/>
                                            </p:txEl>
                                          </p:spTgt>
                                        </p:tgtEl>
                                      </p:cBhvr>
                                    </p:animEffect>
                                    <p:anim calcmode="lin" valueType="num">
                                      <p:cBhvr>
                                        <p:cTn id="24" dur="1000" fill="hold"/>
                                        <p:tgtEl>
                                          <p:spTgt spid="17411">
                                            <p:txEl>
                                              <p:pRg st="3" end="3"/>
                                            </p:txEl>
                                          </p:spTgt>
                                        </p:tgtEl>
                                        <p:attrNameLst>
                                          <p:attrName>ppt_x</p:attrName>
                                        </p:attrNameLst>
                                      </p:cBhvr>
                                      <p:tavLst>
                                        <p:tav tm="0">
                                          <p:val>
                                            <p:strVal val="#ppt_x-.1"/>
                                          </p:val>
                                        </p:tav>
                                        <p:tav tm="100000">
                                          <p:val>
                                            <p:strVal val="#ppt_x"/>
                                          </p:val>
                                        </p:tav>
                                      </p:tavLst>
                                    </p:anim>
                                    <p:anim calcmode="lin" valueType="num">
                                      <p:cBhvr>
                                        <p:cTn id="25" dur="10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normAutofit fontScale="90000"/>
          </a:bodyPr>
          <a:lstStyle/>
          <a:p>
            <a:r>
              <a:rPr lang="en-US" sz="4000"/>
              <a:t>Tools for Accessing Print/Electronic Information Visually </a:t>
            </a:r>
            <a:r>
              <a:rPr lang="en-US" sz="4000">
                <a:latin typeface="Arial"/>
              </a:rPr>
              <a:t>–</a:t>
            </a:r>
            <a:r>
              <a:rPr lang="en-US" sz="4000"/>
              <a:t> E-book Readers</a:t>
            </a:r>
          </a:p>
        </p:txBody>
      </p:sp>
      <p:sp>
        <p:nvSpPr>
          <p:cNvPr id="17411" name="Rectangle 3"/>
          <p:cNvSpPr>
            <a:spLocks noGrp="1" noChangeArrowheads="1"/>
          </p:cNvSpPr>
          <p:nvPr>
            <p:ph idx="4294967295"/>
          </p:nvPr>
        </p:nvSpPr>
        <p:spPr>
          <a:xfrm>
            <a:off x="0" y="2133600"/>
            <a:ext cx="8915400" cy="4114800"/>
          </a:xfrm>
        </p:spPr>
        <p:txBody>
          <a:bodyPr/>
          <a:lstStyle/>
          <a:p>
            <a:r>
              <a:rPr lang="en-US"/>
              <a:t>Speaking Dictionary: </a:t>
            </a:r>
          </a:p>
          <a:p>
            <a:pPr lvl="1"/>
            <a:r>
              <a:rPr lang="en-US"/>
              <a:t>More than 25,000 words</a:t>
            </a:r>
          </a:p>
          <a:p>
            <a:pPr lvl="1"/>
            <a:r>
              <a:rPr lang="en-US"/>
              <a:t>Provides </a:t>
            </a:r>
          </a:p>
          <a:p>
            <a:pPr lvl="2"/>
            <a:r>
              <a:rPr lang="en-US"/>
              <a:t>Spelling</a:t>
            </a:r>
          </a:p>
          <a:p>
            <a:pPr lvl="2"/>
            <a:r>
              <a:rPr lang="en-US"/>
              <a:t>Pronunciation </a:t>
            </a:r>
          </a:p>
          <a:p>
            <a:pPr lvl="2"/>
            <a:r>
              <a:rPr lang="en-US"/>
              <a:t>Meaning </a:t>
            </a:r>
          </a:p>
        </p:txBody>
      </p:sp>
      <p:pic>
        <p:nvPicPr>
          <p:cNvPr id="269316" name="Picture 4" descr="Screenshot of the Integrated Dictionary feature of the ClassMate Reader"/>
          <p:cNvPicPr>
            <a:picLocks noChangeAspect="1" noChangeArrowheads="1"/>
          </p:cNvPicPr>
          <p:nvPr/>
        </p:nvPicPr>
        <p:blipFill>
          <a:blip r:embed="rId3"/>
          <a:srcRect/>
          <a:stretch>
            <a:fillRect/>
          </a:stretch>
        </p:blipFill>
        <p:spPr bwMode="auto">
          <a:xfrm>
            <a:off x="4343400" y="3473450"/>
            <a:ext cx="4295775" cy="3232150"/>
          </a:xfrm>
          <a:prstGeom prst="rect">
            <a:avLst/>
          </a:prstGeo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p:cTn id="11"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7411">
                                            <p:txEl>
                                              <p:pRg st="1" end="1"/>
                                            </p:txEl>
                                          </p:spTgt>
                                        </p:tgtEl>
                                        <p:attrNameLst>
                                          <p:attrName>ppt_h</p:attrName>
                                        </p:attrNameLst>
                                      </p:cBhvr>
                                      <p:tavLst>
                                        <p:tav tm="0">
                                          <p:val>
                                            <p:fltVal val="0"/>
                                          </p:val>
                                        </p:tav>
                                        <p:tav tm="100000">
                                          <p:val>
                                            <p:strVal val="#ppt_h"/>
                                          </p:val>
                                        </p:tav>
                                      </p:tavLst>
                                    </p:anim>
                                    <p:anim calcmode="lin" valueType="num">
                                      <p:cBhvr>
                                        <p:cTn id="13" dur="500" fill="hold"/>
                                        <p:tgtEl>
                                          <p:spTgt spid="17411">
                                            <p:txEl>
                                              <p:pRg st="1" end="1"/>
                                            </p:txEl>
                                          </p:spTgt>
                                        </p:tgtEl>
                                        <p:attrNameLst>
                                          <p:attrName>style.rotation</p:attrName>
                                        </p:attrNameLst>
                                      </p:cBhvr>
                                      <p:tavLst>
                                        <p:tav tm="0">
                                          <p:val>
                                            <p:fltVal val="360"/>
                                          </p:val>
                                        </p:tav>
                                        <p:tav tm="100000">
                                          <p:val>
                                            <p:fltVal val="0"/>
                                          </p:val>
                                        </p:tav>
                                      </p:tavLst>
                                    </p:anim>
                                    <p:animEffect transition="in" filter="fade">
                                      <p:cBhvr>
                                        <p:cTn id="14" dur="500"/>
                                        <p:tgtEl>
                                          <p:spTgt spid="17411">
                                            <p:txEl>
                                              <p:pRg st="1" end="1"/>
                                            </p:txEl>
                                          </p:spTgt>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 calcmode="lin" valueType="num">
                                      <p:cBhvr>
                                        <p:cTn id="18"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17411">
                                            <p:txEl>
                                              <p:pRg st="2" end="2"/>
                                            </p:txEl>
                                          </p:spTgt>
                                        </p:tgtEl>
                                        <p:attrNameLst>
                                          <p:attrName>ppt_h</p:attrName>
                                        </p:attrNameLst>
                                      </p:cBhvr>
                                      <p:tavLst>
                                        <p:tav tm="0">
                                          <p:val>
                                            <p:fltVal val="0"/>
                                          </p:val>
                                        </p:tav>
                                        <p:tav tm="100000">
                                          <p:val>
                                            <p:strVal val="#ppt_h"/>
                                          </p:val>
                                        </p:tav>
                                      </p:tavLst>
                                    </p:anim>
                                    <p:anim calcmode="lin" valueType="num">
                                      <p:cBhvr>
                                        <p:cTn id="20" dur="500" fill="hold"/>
                                        <p:tgtEl>
                                          <p:spTgt spid="17411">
                                            <p:txEl>
                                              <p:pRg st="2" end="2"/>
                                            </p:txEl>
                                          </p:spTgt>
                                        </p:tgtEl>
                                        <p:attrNameLst>
                                          <p:attrName>style.rotation</p:attrName>
                                        </p:attrNameLst>
                                      </p:cBhvr>
                                      <p:tavLst>
                                        <p:tav tm="0">
                                          <p:val>
                                            <p:fltVal val="360"/>
                                          </p:val>
                                        </p:tav>
                                        <p:tav tm="100000">
                                          <p:val>
                                            <p:fltVal val="0"/>
                                          </p:val>
                                        </p:tav>
                                      </p:tavLst>
                                    </p:anim>
                                    <p:animEffect transition="in" filter="fade">
                                      <p:cBhvr>
                                        <p:cTn id="21" dur="500"/>
                                        <p:tgtEl>
                                          <p:spTgt spid="17411">
                                            <p:txEl>
                                              <p:pRg st="2" end="2"/>
                                            </p:txEl>
                                          </p:spTgt>
                                        </p:tgtEl>
                                      </p:cBhvr>
                                    </p:animEffect>
                                  </p:childTnLst>
                                </p:cTn>
                              </p:par>
                            </p:childTnLst>
                          </p:cTn>
                        </p:par>
                        <p:par>
                          <p:cTn id="22" fill="hold">
                            <p:stCondLst>
                              <p:cond delay="1500"/>
                            </p:stCondLst>
                            <p:childTnLst>
                              <p:par>
                                <p:cTn id="23" presetID="49" presetClass="entr" presetSubtype="0" decel="100000" fill="hold" grpId="0" nodeType="after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p:cTn id="25"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17411">
                                            <p:txEl>
                                              <p:pRg st="3" end="3"/>
                                            </p:txEl>
                                          </p:spTgt>
                                        </p:tgtEl>
                                        <p:attrNameLst>
                                          <p:attrName>style.rotation</p:attrName>
                                        </p:attrNameLst>
                                      </p:cBhvr>
                                      <p:tavLst>
                                        <p:tav tm="0">
                                          <p:val>
                                            <p:fltVal val="360"/>
                                          </p:val>
                                        </p:tav>
                                        <p:tav tm="100000">
                                          <p:val>
                                            <p:fltVal val="0"/>
                                          </p:val>
                                        </p:tav>
                                      </p:tavLst>
                                    </p:anim>
                                    <p:animEffect transition="in" filter="fade">
                                      <p:cBhvr>
                                        <p:cTn id="28" dur="500"/>
                                        <p:tgtEl>
                                          <p:spTgt spid="17411">
                                            <p:txEl>
                                              <p:pRg st="3" end="3"/>
                                            </p:txEl>
                                          </p:spTgt>
                                        </p:tgtEl>
                                      </p:cBhvr>
                                    </p:animEffect>
                                  </p:childTnLst>
                                </p:cTn>
                              </p:par>
                            </p:childTnLst>
                          </p:cTn>
                        </p:par>
                        <p:par>
                          <p:cTn id="29" fill="hold">
                            <p:stCondLst>
                              <p:cond delay="2000"/>
                            </p:stCondLst>
                            <p:childTnLst>
                              <p:par>
                                <p:cTn id="30" presetID="49" presetClass="entr" presetSubtype="0" decel="100000" fill="hold" grpId="0" nodeType="afterEffect">
                                  <p:stCondLst>
                                    <p:cond delay="0"/>
                                  </p:stCondLst>
                                  <p:childTnLst>
                                    <p:set>
                                      <p:cBhvr>
                                        <p:cTn id="31" dur="1" fill="hold">
                                          <p:stCondLst>
                                            <p:cond delay="0"/>
                                          </p:stCondLst>
                                        </p:cTn>
                                        <p:tgtEl>
                                          <p:spTgt spid="17411">
                                            <p:txEl>
                                              <p:pRg st="4" end="4"/>
                                            </p:txEl>
                                          </p:spTgt>
                                        </p:tgtEl>
                                        <p:attrNameLst>
                                          <p:attrName>style.visibility</p:attrName>
                                        </p:attrNameLst>
                                      </p:cBhvr>
                                      <p:to>
                                        <p:strVal val="visible"/>
                                      </p:to>
                                    </p:set>
                                    <p:anim calcmode="lin" valueType="num">
                                      <p:cBhvr>
                                        <p:cTn id="32"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7411">
                                            <p:txEl>
                                              <p:pRg st="4" end="4"/>
                                            </p:txEl>
                                          </p:spTgt>
                                        </p:tgtEl>
                                        <p:attrNameLst>
                                          <p:attrName>ppt_h</p:attrName>
                                        </p:attrNameLst>
                                      </p:cBhvr>
                                      <p:tavLst>
                                        <p:tav tm="0">
                                          <p:val>
                                            <p:fltVal val="0"/>
                                          </p:val>
                                        </p:tav>
                                        <p:tav tm="100000">
                                          <p:val>
                                            <p:strVal val="#ppt_h"/>
                                          </p:val>
                                        </p:tav>
                                      </p:tavLst>
                                    </p:anim>
                                    <p:anim calcmode="lin" valueType="num">
                                      <p:cBhvr>
                                        <p:cTn id="34" dur="500" fill="hold"/>
                                        <p:tgtEl>
                                          <p:spTgt spid="17411">
                                            <p:txEl>
                                              <p:pRg st="4" end="4"/>
                                            </p:txEl>
                                          </p:spTgt>
                                        </p:tgtEl>
                                        <p:attrNameLst>
                                          <p:attrName>style.rotation</p:attrName>
                                        </p:attrNameLst>
                                      </p:cBhvr>
                                      <p:tavLst>
                                        <p:tav tm="0">
                                          <p:val>
                                            <p:fltVal val="360"/>
                                          </p:val>
                                        </p:tav>
                                        <p:tav tm="100000">
                                          <p:val>
                                            <p:fltVal val="0"/>
                                          </p:val>
                                        </p:tav>
                                      </p:tavLst>
                                    </p:anim>
                                    <p:animEffect transition="in" filter="fade">
                                      <p:cBhvr>
                                        <p:cTn id="35" dur="500"/>
                                        <p:tgtEl>
                                          <p:spTgt spid="17411">
                                            <p:txEl>
                                              <p:pRg st="4" end="4"/>
                                            </p:txEl>
                                          </p:spTgt>
                                        </p:tgtEl>
                                      </p:cBhvr>
                                    </p:animEffect>
                                  </p:childTnLst>
                                </p:cTn>
                              </p:par>
                            </p:childTnLst>
                          </p:cTn>
                        </p:par>
                        <p:par>
                          <p:cTn id="36" fill="hold">
                            <p:stCondLst>
                              <p:cond delay="2500"/>
                            </p:stCondLst>
                            <p:childTnLst>
                              <p:par>
                                <p:cTn id="37" presetID="49" presetClass="entr" presetSubtype="0" decel="100000" fill="hold" grpId="0" nodeType="afterEffect">
                                  <p:stCondLst>
                                    <p:cond delay="0"/>
                                  </p:stCondLst>
                                  <p:childTnLst>
                                    <p:set>
                                      <p:cBhvr>
                                        <p:cTn id="38" dur="1" fill="hold">
                                          <p:stCondLst>
                                            <p:cond delay="0"/>
                                          </p:stCondLst>
                                        </p:cTn>
                                        <p:tgtEl>
                                          <p:spTgt spid="17411">
                                            <p:txEl>
                                              <p:pRg st="5" end="5"/>
                                            </p:txEl>
                                          </p:spTgt>
                                        </p:tgtEl>
                                        <p:attrNameLst>
                                          <p:attrName>style.visibility</p:attrName>
                                        </p:attrNameLst>
                                      </p:cBhvr>
                                      <p:to>
                                        <p:strVal val="visible"/>
                                      </p:to>
                                    </p:set>
                                    <p:anim calcmode="lin" valueType="num">
                                      <p:cBhvr>
                                        <p:cTn id="39" dur="500" fill="hold"/>
                                        <p:tgtEl>
                                          <p:spTgt spid="17411">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17411">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17411">
                                            <p:txEl>
                                              <p:pRg st="5" end="5"/>
                                            </p:txEl>
                                          </p:spTgt>
                                        </p:tgtEl>
                                        <p:attrNameLst>
                                          <p:attrName>style.rotation</p:attrName>
                                        </p:attrNameLst>
                                      </p:cBhvr>
                                      <p:tavLst>
                                        <p:tav tm="0">
                                          <p:val>
                                            <p:fltVal val="360"/>
                                          </p:val>
                                        </p:tav>
                                        <p:tav tm="100000">
                                          <p:val>
                                            <p:fltVal val="0"/>
                                          </p:val>
                                        </p:tav>
                                      </p:tavLst>
                                    </p:anim>
                                    <p:animEffect transition="in" filter="fade">
                                      <p:cBhvr>
                                        <p:cTn id="4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normAutofit fontScale="90000"/>
          </a:bodyPr>
          <a:lstStyle/>
          <a:p>
            <a:r>
              <a:rPr lang="en-US" sz="4000"/>
              <a:t>Tools for Accessing Print/Electronic Information Visually </a:t>
            </a:r>
            <a:r>
              <a:rPr lang="en-US" sz="4000">
                <a:latin typeface="Arial"/>
              </a:rPr>
              <a:t>–</a:t>
            </a:r>
            <a:r>
              <a:rPr lang="en-US" sz="4000"/>
              <a:t> E-book Readers</a:t>
            </a:r>
          </a:p>
        </p:txBody>
      </p:sp>
      <p:sp>
        <p:nvSpPr>
          <p:cNvPr id="17411" name="Rectangle 3"/>
          <p:cNvSpPr>
            <a:spLocks noGrp="1" noChangeArrowheads="1"/>
          </p:cNvSpPr>
          <p:nvPr>
            <p:ph idx="4294967295"/>
          </p:nvPr>
        </p:nvSpPr>
        <p:spPr>
          <a:xfrm>
            <a:off x="-76200" y="1981200"/>
            <a:ext cx="9144000" cy="4114800"/>
          </a:xfrm>
        </p:spPr>
        <p:txBody>
          <a:bodyPr/>
          <a:lstStyle/>
          <a:p>
            <a:r>
              <a:rPr lang="en-US"/>
              <a:t>Voice-recording capability via built-in microphone</a:t>
            </a:r>
          </a:p>
          <a:p>
            <a:pPr lvl="1"/>
            <a:r>
              <a:rPr lang="en-US"/>
              <a:t>Record thoughts while reading </a:t>
            </a:r>
          </a:p>
          <a:p>
            <a:pPr lvl="1"/>
            <a:r>
              <a:rPr lang="en-US"/>
              <a:t>Use the microphone to record teacher lectures for future reference </a:t>
            </a:r>
          </a:p>
          <a:p>
            <a:pPr lvl="1"/>
            <a:r>
              <a:rPr lang="en-US"/>
              <a:t>Great for reminders, to-do lists, and homework messages</a:t>
            </a:r>
          </a:p>
        </p:txBody>
      </p:sp>
      <p:pic>
        <p:nvPicPr>
          <p:cNvPr id="251912" name="Picture 8" descr="Photograph of the ClassMate Reader microphone"/>
          <p:cNvPicPr>
            <a:picLocks noChangeAspect="1" noChangeArrowheads="1"/>
          </p:cNvPicPr>
          <p:nvPr/>
        </p:nvPicPr>
        <p:blipFill>
          <a:blip r:embed="rId3"/>
          <a:srcRect/>
          <a:stretch>
            <a:fillRect/>
          </a:stretch>
        </p:blipFill>
        <p:spPr bwMode="auto">
          <a:xfrm>
            <a:off x="5562600" y="5181600"/>
            <a:ext cx="2971800" cy="1557338"/>
          </a:xfrm>
          <a:prstGeom prst="rect">
            <a:avLst/>
          </a:prstGeo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fade">
                                      <p:cBhvr>
                                        <p:cTn id="11" dur="1000"/>
                                        <p:tgtEl>
                                          <p:spTgt spid="17411">
                                            <p:txEl>
                                              <p:pRg st="1" end="1"/>
                                            </p:txEl>
                                          </p:spTgt>
                                        </p:tgtEl>
                                      </p:cBhvr>
                                    </p:animEffect>
                                    <p:anim calcmode="lin" valueType="num">
                                      <p:cBhvr>
                                        <p:cTn id="12"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17411">
                                            <p:txEl>
                                              <p:pRg st="1" end="1"/>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411">
                                            <p:txEl>
                                              <p:pRg st="1" end="1"/>
                                            </p:txEl>
                                          </p:spTgt>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fade">
                                      <p:cBhvr>
                                        <p:cTn id="18" dur="1000"/>
                                        <p:tgtEl>
                                          <p:spTgt spid="17411">
                                            <p:txEl>
                                              <p:pRg st="2" end="2"/>
                                            </p:txEl>
                                          </p:spTgt>
                                        </p:tgtEl>
                                      </p:cBhvr>
                                    </p:animEffect>
                                    <p:anim calcmode="lin" valueType="num">
                                      <p:cBhvr>
                                        <p:cTn id="19"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17411">
                                            <p:txEl>
                                              <p:pRg st="2" end="2"/>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7411">
                                            <p:txEl>
                                              <p:pRg st="2" end="2"/>
                                            </p:txEl>
                                          </p:spTgt>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Effect transition="in" filter="fade">
                                      <p:cBhvr>
                                        <p:cTn id="25" dur="1000"/>
                                        <p:tgtEl>
                                          <p:spTgt spid="17411">
                                            <p:txEl>
                                              <p:pRg st="3" end="3"/>
                                            </p:txEl>
                                          </p:spTgt>
                                        </p:tgtEl>
                                      </p:cBhvr>
                                    </p:animEffect>
                                    <p:anim calcmode="lin" valueType="num">
                                      <p:cBhvr>
                                        <p:cTn id="26"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7411">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41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normAutofit fontScale="90000"/>
          </a:bodyPr>
          <a:lstStyle/>
          <a:p>
            <a:r>
              <a:rPr lang="en-US" sz="4000"/>
              <a:t>Tools for Accessing Print/Electronic Information Visually </a:t>
            </a:r>
            <a:r>
              <a:rPr lang="en-US" sz="4000">
                <a:latin typeface="Arial"/>
              </a:rPr>
              <a:t>–</a:t>
            </a:r>
            <a:r>
              <a:rPr lang="en-US" sz="4000"/>
              <a:t> E-book Readers</a:t>
            </a:r>
          </a:p>
        </p:txBody>
      </p:sp>
      <p:sp>
        <p:nvSpPr>
          <p:cNvPr id="17411" name="Rectangle 3"/>
          <p:cNvSpPr>
            <a:spLocks noGrp="1" noChangeArrowheads="1"/>
          </p:cNvSpPr>
          <p:nvPr>
            <p:ph idx="4294967295"/>
          </p:nvPr>
        </p:nvSpPr>
        <p:spPr>
          <a:xfrm>
            <a:off x="-76200" y="1981200"/>
            <a:ext cx="6477000" cy="4114800"/>
          </a:xfrm>
        </p:spPr>
        <p:txBody>
          <a:bodyPr/>
          <a:lstStyle/>
          <a:p>
            <a:r>
              <a:rPr lang="en-US"/>
              <a:t>Book playback:</a:t>
            </a:r>
          </a:p>
          <a:p>
            <a:pPr lvl="1"/>
            <a:r>
              <a:rPr lang="en-US"/>
              <a:t>Internal memory</a:t>
            </a:r>
          </a:p>
          <a:p>
            <a:pPr lvl="1"/>
            <a:r>
              <a:rPr lang="en-US"/>
              <a:t>SD card slot </a:t>
            </a:r>
          </a:p>
          <a:p>
            <a:pPr lvl="1"/>
            <a:r>
              <a:rPr lang="en-US"/>
              <a:t>USB flash drive </a:t>
            </a:r>
          </a:p>
          <a:p>
            <a:r>
              <a:rPr lang="en-US"/>
              <a:t>Rechargeable </a:t>
            </a:r>
          </a:p>
          <a:p>
            <a:pPr>
              <a:buFont typeface="Wingdings" pitchFamily="2" charset="2"/>
              <a:buNone/>
            </a:pPr>
            <a:r>
              <a:rPr lang="en-US"/>
              <a:t>	Lithium Ion battery</a:t>
            </a:r>
          </a:p>
          <a:p>
            <a:pPr lvl="1"/>
            <a:r>
              <a:rPr lang="en-US"/>
              <a:t>7 hrs playtime </a:t>
            </a:r>
          </a:p>
          <a:p>
            <a:pPr lvl="1"/>
            <a:r>
              <a:rPr lang="en-US"/>
              <a:t>4 hrs recharge</a:t>
            </a:r>
          </a:p>
          <a:p>
            <a:pPr lvl="1"/>
            <a:r>
              <a:rPr lang="en-US"/>
              <a:t>Built-in battery charger</a:t>
            </a:r>
          </a:p>
        </p:txBody>
      </p:sp>
      <p:pic>
        <p:nvPicPr>
          <p:cNvPr id="252933" name="Picture 5" descr="Photograph of the ClassMate Reader with many of its features highlighted"/>
          <p:cNvPicPr>
            <a:picLocks noChangeAspect="1" noChangeArrowheads="1"/>
          </p:cNvPicPr>
          <p:nvPr/>
        </p:nvPicPr>
        <p:blipFill>
          <a:blip r:embed="rId3"/>
          <a:srcRect/>
          <a:stretch>
            <a:fillRect/>
          </a:stretch>
        </p:blipFill>
        <p:spPr bwMode="auto">
          <a:xfrm>
            <a:off x="4343400" y="2133600"/>
            <a:ext cx="4724400" cy="2700338"/>
          </a:xfrm>
          <a:prstGeom prst="rect">
            <a:avLst/>
          </a:prstGeo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fade">
                                      <p:cBhvr>
                                        <p:cTn id="11" dur="1000"/>
                                        <p:tgtEl>
                                          <p:spTgt spid="17411">
                                            <p:txEl>
                                              <p:pRg st="1" end="1"/>
                                            </p:txEl>
                                          </p:spTgt>
                                        </p:tgtEl>
                                      </p:cBhvr>
                                    </p:animEffect>
                                    <p:anim calcmode="lin" valueType="num">
                                      <p:cBhvr>
                                        <p:cTn id="12"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1000"/>
                                        <p:tgtEl>
                                          <p:spTgt spid="17411">
                                            <p:txEl>
                                              <p:pRg st="2" end="2"/>
                                            </p:txEl>
                                          </p:spTgt>
                                        </p:tgtEl>
                                      </p:cBhvr>
                                    </p:animEffect>
                                    <p:anim calcmode="lin" valueType="num">
                                      <p:cBhvr>
                                        <p:cTn id="18"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Effect transition="in" filter="fade">
                                      <p:cBhvr>
                                        <p:cTn id="23" dur="1000"/>
                                        <p:tgtEl>
                                          <p:spTgt spid="17411">
                                            <p:txEl>
                                              <p:pRg st="3" end="3"/>
                                            </p:txEl>
                                          </p:spTgt>
                                        </p:tgtEl>
                                      </p:cBhvr>
                                    </p:animEffect>
                                    <p:anim calcmode="lin" valueType="num">
                                      <p:cBhvr>
                                        <p:cTn id="24"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7411">
                                            <p:txEl>
                                              <p:pRg st="4" end="4"/>
                                            </p:txEl>
                                          </p:spTgt>
                                        </p:tgtEl>
                                        <p:attrNameLst>
                                          <p:attrName>style.visibility</p:attrName>
                                        </p:attrNameLst>
                                      </p:cBhvr>
                                      <p:to>
                                        <p:strVal val="visible"/>
                                      </p:to>
                                    </p:set>
                                    <p:animEffect transition="in" filter="dissolve">
                                      <p:cBhvr>
                                        <p:cTn id="30" dur="500"/>
                                        <p:tgtEl>
                                          <p:spTgt spid="17411">
                                            <p:txEl>
                                              <p:pRg st="4" end="4"/>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411">
                                            <p:txEl>
                                              <p:pRg st="5" end="5"/>
                                            </p:txEl>
                                          </p:spTgt>
                                        </p:tgtEl>
                                        <p:attrNameLst>
                                          <p:attrName>style.visibility</p:attrName>
                                        </p:attrNameLst>
                                      </p:cBhvr>
                                      <p:to>
                                        <p:strVal val="visible"/>
                                      </p:to>
                                    </p:set>
                                    <p:animEffect transition="in" filter="dissolve">
                                      <p:cBhvr>
                                        <p:cTn id="33" dur="500"/>
                                        <p:tgtEl>
                                          <p:spTgt spid="17411">
                                            <p:txEl>
                                              <p:pRg st="5" end="5"/>
                                            </p:txEl>
                                          </p:spTgt>
                                        </p:tgtEl>
                                      </p:cBhvr>
                                    </p:animEffect>
                                  </p:childTnLst>
                                </p:cTn>
                              </p:par>
                            </p:childTnLst>
                          </p:cTn>
                        </p:par>
                        <p:par>
                          <p:cTn id="34" fill="hold">
                            <p:stCondLst>
                              <p:cond delay="500"/>
                            </p:stCondLst>
                            <p:childTnLst>
                              <p:par>
                                <p:cTn id="35" presetID="47" presetClass="entr" presetSubtype="0" fill="hold" grpId="0" nodeType="after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fade">
                                      <p:cBhvr>
                                        <p:cTn id="37" dur="1000"/>
                                        <p:tgtEl>
                                          <p:spTgt spid="17411">
                                            <p:txEl>
                                              <p:pRg st="6" end="6"/>
                                            </p:txEl>
                                          </p:spTgt>
                                        </p:tgtEl>
                                      </p:cBhvr>
                                    </p:animEffect>
                                    <p:anim calcmode="lin" valueType="num">
                                      <p:cBhvr>
                                        <p:cTn id="38" dur="1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7411">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7" presetClass="entr" presetSubtype="0" fill="hold" grpId="0" nodeType="afterEffect">
                                  <p:stCondLst>
                                    <p:cond delay="0"/>
                                  </p:stCondLst>
                                  <p:childTnLst>
                                    <p:set>
                                      <p:cBhvr>
                                        <p:cTn id="42" dur="1" fill="hold">
                                          <p:stCondLst>
                                            <p:cond delay="0"/>
                                          </p:stCondLst>
                                        </p:cTn>
                                        <p:tgtEl>
                                          <p:spTgt spid="17411">
                                            <p:txEl>
                                              <p:pRg st="7" end="7"/>
                                            </p:txEl>
                                          </p:spTgt>
                                        </p:tgtEl>
                                        <p:attrNameLst>
                                          <p:attrName>style.visibility</p:attrName>
                                        </p:attrNameLst>
                                      </p:cBhvr>
                                      <p:to>
                                        <p:strVal val="visible"/>
                                      </p:to>
                                    </p:set>
                                    <p:animEffect transition="in" filter="fade">
                                      <p:cBhvr>
                                        <p:cTn id="43" dur="1000"/>
                                        <p:tgtEl>
                                          <p:spTgt spid="17411">
                                            <p:txEl>
                                              <p:pRg st="7" end="7"/>
                                            </p:txEl>
                                          </p:spTgt>
                                        </p:tgtEl>
                                      </p:cBhvr>
                                    </p:animEffect>
                                    <p:anim calcmode="lin" valueType="num">
                                      <p:cBhvr>
                                        <p:cTn id="44"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17411">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47" presetClass="entr" presetSubtype="0" fill="hold" grpId="0" nodeType="afterEffect">
                                  <p:stCondLst>
                                    <p:cond delay="0"/>
                                  </p:stCondLst>
                                  <p:childTnLst>
                                    <p:set>
                                      <p:cBhvr>
                                        <p:cTn id="48" dur="1" fill="hold">
                                          <p:stCondLst>
                                            <p:cond delay="0"/>
                                          </p:stCondLst>
                                        </p:cTn>
                                        <p:tgtEl>
                                          <p:spTgt spid="17411">
                                            <p:txEl>
                                              <p:pRg st="8" end="8"/>
                                            </p:txEl>
                                          </p:spTgt>
                                        </p:tgtEl>
                                        <p:attrNameLst>
                                          <p:attrName>style.visibility</p:attrName>
                                        </p:attrNameLst>
                                      </p:cBhvr>
                                      <p:to>
                                        <p:strVal val="visible"/>
                                      </p:to>
                                    </p:set>
                                    <p:animEffect transition="in" filter="fade">
                                      <p:cBhvr>
                                        <p:cTn id="49" dur="1000"/>
                                        <p:tgtEl>
                                          <p:spTgt spid="17411">
                                            <p:txEl>
                                              <p:pRg st="8" end="8"/>
                                            </p:txEl>
                                          </p:spTgt>
                                        </p:tgtEl>
                                      </p:cBhvr>
                                    </p:animEffect>
                                    <p:anim calcmode="lin" valueType="num">
                                      <p:cBhvr>
                                        <p:cTn id="50" dur="10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74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chorCtr="0">
            <a:normAutofit fontScale="90000"/>
          </a:bodyPr>
          <a:lstStyle/>
          <a:p>
            <a:r>
              <a:rPr lang="en-US" sz="4000"/>
              <a:t>Tools for Accessing Print/Electronic Information Visually </a:t>
            </a:r>
            <a:r>
              <a:rPr lang="en-US" sz="4000">
                <a:latin typeface="Arial"/>
              </a:rPr>
              <a:t>–</a:t>
            </a:r>
            <a:r>
              <a:rPr lang="en-US" sz="4000"/>
              <a:t> E-book Readers</a:t>
            </a:r>
          </a:p>
        </p:txBody>
      </p:sp>
      <p:sp>
        <p:nvSpPr>
          <p:cNvPr id="17411" name="Rectangle 3"/>
          <p:cNvSpPr>
            <a:spLocks noGrp="1" noChangeArrowheads="1"/>
          </p:cNvSpPr>
          <p:nvPr>
            <p:ph idx="4294967295"/>
          </p:nvPr>
        </p:nvSpPr>
        <p:spPr>
          <a:xfrm>
            <a:off x="0" y="2590800"/>
            <a:ext cx="8915400" cy="4114800"/>
          </a:xfrm>
        </p:spPr>
        <p:txBody>
          <a:bodyPr/>
          <a:lstStyle/>
          <a:p>
            <a:r>
              <a:rPr lang="en-US"/>
              <a:t>Built-in stand - for hands-free listening </a:t>
            </a:r>
          </a:p>
          <a:p>
            <a:r>
              <a:rPr lang="en-US"/>
              <a:t>Built-in speaker</a:t>
            </a:r>
          </a:p>
          <a:p>
            <a:r>
              <a:rPr lang="en-US"/>
              <a:t>Headphones jack </a:t>
            </a:r>
          </a:p>
          <a:p>
            <a:r>
              <a:rPr lang="en-US"/>
              <a:t>Color screen, 2” X 3”</a:t>
            </a:r>
          </a:p>
          <a:p>
            <a:r>
              <a:rPr lang="en-US"/>
              <a:t>Weight, 10.7 oz dimensions, 3.54” x 6.1” x 0.98” </a:t>
            </a:r>
          </a:p>
        </p:txBody>
      </p:sp>
      <p:pic>
        <p:nvPicPr>
          <p:cNvPr id="254980" name="Picture 4" descr="Photograph of the ClassMate book reader that provides audio and scalable text for users with low vision.">
            <a:hlinkClick r:id="rId3"/>
          </p:cNvPr>
          <p:cNvPicPr>
            <a:picLocks noChangeAspect="1" noChangeArrowheads="1"/>
          </p:cNvPicPr>
          <p:nvPr/>
        </p:nvPicPr>
        <p:blipFill>
          <a:blip r:embed="rId4"/>
          <a:srcRect/>
          <a:stretch>
            <a:fillRect/>
          </a:stretch>
        </p:blipFill>
        <p:spPr bwMode="auto">
          <a:xfrm>
            <a:off x="5334000" y="3224213"/>
            <a:ext cx="3733800" cy="2185987"/>
          </a:xfrm>
          <a:prstGeom prst="rect">
            <a:avLst/>
          </a:prstGeom>
          <a:noFill/>
        </p:spPr>
      </p:pic>
    </p:spTree>
  </p:cSld>
  <p:clrMapOvr>
    <a:masterClrMapping/>
  </p:clrMapOvr>
  <p:transition>
    <p:sndAc>
      <p:stSnd>
        <p:snd r:embed="rId2"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par>
                          <p:cTn id="8" fill="hold">
                            <p:stCondLst>
                              <p:cond delay="500"/>
                            </p:stCondLst>
                            <p:childTnLst>
                              <p:par>
                                <p:cTn id="9" presetID="43" presetClass="entr" presetSubtype="0"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fade">
                                      <p:cBhvr>
                                        <p:cTn id="11" dur="100"/>
                                        <p:tgtEl>
                                          <p:spTgt spid="17411">
                                            <p:txEl>
                                              <p:pRg st="1" end="1"/>
                                            </p:txEl>
                                          </p:spTgt>
                                        </p:tgtEl>
                                      </p:cBhvr>
                                    </p:animEffect>
                                    <p:anim calcmode="lin" valueType="num">
                                      <p:cBhvr>
                                        <p:cTn id="12" dur="4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3" dur="400" fill="hold"/>
                                        <p:tgtEl>
                                          <p:spTgt spid="17411">
                                            <p:txEl>
                                              <p:pRg st="1" end="1"/>
                                            </p:txEl>
                                          </p:spTgt>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17411">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17411">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6" fill="hold">
                            <p:stCondLst>
                              <p:cond delay="1500"/>
                            </p:stCondLst>
                            <p:childTnLst>
                              <p:par>
                                <p:cTn id="17" presetID="43" presetClass="entr" presetSubtype="0" fill="hold" grpId="0" nodeType="after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fade">
                                      <p:cBhvr>
                                        <p:cTn id="19" dur="100"/>
                                        <p:tgtEl>
                                          <p:spTgt spid="17411">
                                            <p:txEl>
                                              <p:pRg st="2" end="2"/>
                                            </p:txEl>
                                          </p:spTgt>
                                        </p:tgtEl>
                                      </p:cBhvr>
                                    </p:animEffect>
                                    <p:anim calcmode="lin" valueType="num">
                                      <p:cBhvr>
                                        <p:cTn id="20" dur="4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1" dur="400" fill="hold"/>
                                        <p:tgtEl>
                                          <p:spTgt spid="17411">
                                            <p:txEl>
                                              <p:pRg st="2" end="2"/>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17411">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17411">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4" fill="hold">
                            <p:stCondLst>
                              <p:cond delay="2500"/>
                            </p:stCondLst>
                            <p:childTnLst>
                              <p:par>
                                <p:cTn id="25" presetID="43" presetClass="entr" presetSubtype="0" fill="hold" grpId="0" nodeType="after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fade">
                                      <p:cBhvr>
                                        <p:cTn id="27" dur="100"/>
                                        <p:tgtEl>
                                          <p:spTgt spid="17411">
                                            <p:txEl>
                                              <p:pRg st="3" end="3"/>
                                            </p:txEl>
                                          </p:spTgt>
                                        </p:tgtEl>
                                      </p:cBhvr>
                                    </p:animEffect>
                                    <p:anim calcmode="lin" valueType="num">
                                      <p:cBhvr>
                                        <p:cTn id="28" dur="4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29" dur="400" fill="hold"/>
                                        <p:tgtEl>
                                          <p:spTgt spid="17411">
                                            <p:txEl>
                                              <p:pRg st="3" end="3"/>
                                            </p:tx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17411">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17411">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2" fill="hold">
                            <p:stCondLst>
                              <p:cond delay="3500"/>
                            </p:stCondLst>
                            <p:childTnLst>
                              <p:par>
                                <p:cTn id="33" presetID="43" presetClass="entr" presetSubtype="0" fill="hold" grpId="0" nodeType="afterEffect">
                                  <p:stCondLst>
                                    <p:cond delay="0"/>
                                  </p:stCondLst>
                                  <p:childTnLst>
                                    <p:set>
                                      <p:cBhvr>
                                        <p:cTn id="34" dur="1" fill="hold">
                                          <p:stCondLst>
                                            <p:cond delay="0"/>
                                          </p:stCondLst>
                                        </p:cTn>
                                        <p:tgtEl>
                                          <p:spTgt spid="17411">
                                            <p:txEl>
                                              <p:pRg st="4" end="4"/>
                                            </p:txEl>
                                          </p:spTgt>
                                        </p:tgtEl>
                                        <p:attrNameLst>
                                          <p:attrName>style.visibility</p:attrName>
                                        </p:attrNameLst>
                                      </p:cBhvr>
                                      <p:to>
                                        <p:strVal val="visible"/>
                                      </p:to>
                                    </p:set>
                                    <p:animEffect transition="in" filter="fade">
                                      <p:cBhvr>
                                        <p:cTn id="35" dur="100"/>
                                        <p:tgtEl>
                                          <p:spTgt spid="17411">
                                            <p:txEl>
                                              <p:pRg st="4" end="4"/>
                                            </p:txEl>
                                          </p:spTgt>
                                        </p:tgtEl>
                                      </p:cBhvr>
                                    </p:animEffect>
                                    <p:anim calcmode="lin" valueType="num">
                                      <p:cBhvr>
                                        <p:cTn id="36" dur="4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37" dur="400" fill="hold"/>
                                        <p:tgtEl>
                                          <p:spTgt spid="17411">
                                            <p:txEl>
                                              <p:pRg st="4" end="4"/>
                                            </p:tx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17411">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17411">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0" y="61913"/>
            <a:ext cx="9144000" cy="1462087"/>
          </a:xfrm>
        </p:spPr>
        <p:txBody>
          <a:bodyPr/>
          <a:lstStyle/>
          <a:p>
            <a:r>
              <a:rPr lang="en-US" sz="4000"/>
              <a:t>Tools for Accessing </a:t>
            </a:r>
            <a:r>
              <a:rPr lang="en-US" sz="3800"/>
              <a:t>Print/Electronic</a:t>
            </a:r>
            <a:r>
              <a:rPr lang="en-US" sz="4000"/>
              <a:t> Information Visually </a:t>
            </a:r>
            <a:r>
              <a:rPr lang="en-US" sz="4000">
                <a:latin typeface="Arial"/>
              </a:rPr>
              <a:t>–</a:t>
            </a:r>
            <a:r>
              <a:rPr lang="en-US" sz="4000"/>
              <a:t> E-book Readers</a:t>
            </a:r>
          </a:p>
        </p:txBody>
      </p:sp>
      <p:sp>
        <p:nvSpPr>
          <p:cNvPr id="377859" name="Rectangle 3"/>
          <p:cNvSpPr>
            <a:spLocks noGrp="1" noChangeArrowheads="1"/>
          </p:cNvSpPr>
          <p:nvPr>
            <p:ph type="body" idx="1"/>
          </p:nvPr>
        </p:nvSpPr>
        <p:spPr>
          <a:xfrm>
            <a:off x="0" y="1600200"/>
            <a:ext cx="6477000" cy="4114800"/>
          </a:xfrm>
        </p:spPr>
        <p:txBody>
          <a:bodyPr/>
          <a:lstStyle/>
          <a:p>
            <a:pPr>
              <a:buFont typeface="Wingdings" pitchFamily="2" charset="2"/>
              <a:buNone/>
            </a:pPr>
            <a:r>
              <a:rPr lang="en-US" sz="3800">
                <a:latin typeface="Arial" charset="0"/>
              </a:rPr>
              <a:t>E-book Readers</a:t>
            </a:r>
          </a:p>
          <a:p>
            <a:r>
              <a:rPr lang="en-US" sz="3600">
                <a:latin typeface="Arial" charset="0"/>
              </a:rPr>
              <a:t>Apple iPad</a:t>
            </a:r>
          </a:p>
          <a:p>
            <a:pPr lvl="1"/>
            <a:r>
              <a:rPr lang="en-US">
                <a:latin typeface="Arial" charset="0"/>
              </a:rPr>
              <a:t>VoiceOver</a:t>
            </a:r>
          </a:p>
          <a:p>
            <a:pPr lvl="1"/>
            <a:r>
              <a:rPr lang="en-US">
                <a:latin typeface="Arial" charset="0"/>
              </a:rPr>
              <a:t>Zoom</a:t>
            </a:r>
          </a:p>
          <a:p>
            <a:pPr lvl="1"/>
            <a:r>
              <a:rPr lang="en-US">
                <a:latin typeface="Arial" charset="0"/>
              </a:rPr>
              <a:t>White on Black</a:t>
            </a:r>
          </a:p>
          <a:p>
            <a:pPr lvl="2"/>
            <a:r>
              <a:rPr lang="en-US">
                <a:latin typeface="Arial" charset="0"/>
              </a:rPr>
              <a:t>High contrast</a:t>
            </a:r>
            <a:endParaRPr lang="en-US" sz="3200">
              <a:latin typeface="Arial" charset="0"/>
            </a:endParaRPr>
          </a:p>
        </p:txBody>
      </p:sp>
      <p:pic>
        <p:nvPicPr>
          <p:cNvPr id="377860" name="Picture 4" descr="Photograph of the iPad illustrating the front, back, and side dimensions.">
            <a:hlinkClick r:id="rId4"/>
          </p:cNvPr>
          <p:cNvPicPr>
            <a:picLocks noChangeAspect="1" noChangeArrowheads="1"/>
          </p:cNvPicPr>
          <p:nvPr/>
        </p:nvPicPr>
        <p:blipFill>
          <a:blip r:embed="rId5"/>
          <a:srcRect/>
          <a:stretch>
            <a:fillRect/>
          </a:stretch>
        </p:blipFill>
        <p:spPr bwMode="auto">
          <a:xfrm>
            <a:off x="2819400" y="5137150"/>
            <a:ext cx="1828800" cy="1416050"/>
          </a:xfrm>
          <a:prstGeom prst="rect">
            <a:avLst/>
          </a:prstGeom>
          <a:noFill/>
        </p:spPr>
      </p:pic>
      <p:pic>
        <p:nvPicPr>
          <p:cNvPr id="377861" name="Picture 5" descr="Photograph of the iPad screen illustrating the Zoom feature."/>
          <p:cNvPicPr>
            <a:picLocks noChangeAspect="1" noChangeArrowheads="1"/>
          </p:cNvPicPr>
          <p:nvPr/>
        </p:nvPicPr>
        <p:blipFill>
          <a:blip r:embed="rId6"/>
          <a:srcRect/>
          <a:stretch>
            <a:fillRect/>
          </a:stretch>
        </p:blipFill>
        <p:spPr bwMode="auto">
          <a:xfrm>
            <a:off x="3886200" y="1828800"/>
            <a:ext cx="2006600" cy="2971800"/>
          </a:xfrm>
          <a:prstGeom prst="rect">
            <a:avLst/>
          </a:prstGeom>
          <a:noFill/>
        </p:spPr>
      </p:pic>
      <p:pic>
        <p:nvPicPr>
          <p:cNvPr id="377862" name="Picture 6" descr="Photograph of the iPad screen illustrating the VoiceOver feature."/>
          <p:cNvPicPr>
            <a:picLocks noChangeAspect="1" noChangeArrowheads="1"/>
          </p:cNvPicPr>
          <p:nvPr/>
        </p:nvPicPr>
        <p:blipFill>
          <a:blip r:embed="rId7"/>
          <a:srcRect/>
          <a:stretch>
            <a:fillRect/>
          </a:stretch>
        </p:blipFill>
        <p:spPr bwMode="auto">
          <a:xfrm>
            <a:off x="6324600" y="2057400"/>
            <a:ext cx="2409825" cy="3657600"/>
          </a:xfrm>
          <a:prstGeom prst="rect">
            <a:avLst/>
          </a:prstGeom>
          <a:noFill/>
        </p:spPr>
      </p:pic>
      <p:pic>
        <p:nvPicPr>
          <p:cNvPr id="377863" name="Picture 7" descr="Photograph of the iPad illustrating its size with a CD partially inserted.">
            <a:hlinkClick r:id="rId8"/>
          </p:cNvPr>
          <p:cNvPicPr>
            <a:picLocks noChangeAspect="1" noChangeArrowheads="1"/>
          </p:cNvPicPr>
          <p:nvPr/>
        </p:nvPicPr>
        <p:blipFill>
          <a:blip r:embed="rId9"/>
          <a:srcRect/>
          <a:stretch>
            <a:fillRect/>
          </a:stretch>
        </p:blipFill>
        <p:spPr bwMode="auto">
          <a:xfrm>
            <a:off x="4800600" y="4953000"/>
            <a:ext cx="2286000" cy="1724025"/>
          </a:xfrm>
          <a:prstGeom prst="rect">
            <a:avLst/>
          </a:prstGeom>
          <a:noFill/>
        </p:spPr>
      </p:pic>
      <p:pic>
        <p:nvPicPr>
          <p:cNvPr id="377864" name="Picture 8" descr="Photograph of the iPad screen turned to landscape mode illustrating its ability to display two pages of an e-book at once."/>
          <p:cNvPicPr>
            <a:picLocks noChangeAspect="1" noChangeArrowheads="1"/>
          </p:cNvPicPr>
          <p:nvPr/>
        </p:nvPicPr>
        <p:blipFill>
          <a:blip r:embed="rId10"/>
          <a:srcRect/>
          <a:stretch>
            <a:fillRect/>
          </a:stretch>
        </p:blipFill>
        <p:spPr bwMode="auto">
          <a:xfrm>
            <a:off x="152400" y="4926013"/>
            <a:ext cx="2319338" cy="1931987"/>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dissolve">
                                      <p:cBhvr>
                                        <p:cTn id="7" dur="500"/>
                                        <p:tgtEl>
                                          <p:spTgt spid="377859">
                                            <p:txEl>
                                              <p:pRg st="0" end="0"/>
                                            </p:txEl>
                                          </p:spTgt>
                                        </p:tgtEl>
                                      </p:cBhvr>
                                    </p:animEffect>
                                  </p:childTnLst>
                                </p:cTn>
                              </p:par>
                              <p:par>
                                <p:cTn id="8" presetID="9" presetClass="entr" presetSubtype="0" fill="hold" grpId="0" nodeType="withEffect">
                                  <p:stCondLst>
                                    <p:cond delay="500"/>
                                  </p:stCondLst>
                                  <p:childTnLst>
                                    <p:set>
                                      <p:cBhvr>
                                        <p:cTn id="9" dur="1" fill="hold">
                                          <p:stCondLst>
                                            <p:cond delay="0"/>
                                          </p:stCondLst>
                                        </p:cTn>
                                        <p:tgtEl>
                                          <p:spTgt spid="377859">
                                            <p:txEl>
                                              <p:pRg st="1" end="1"/>
                                            </p:txEl>
                                          </p:spTgt>
                                        </p:tgtEl>
                                        <p:attrNameLst>
                                          <p:attrName>style.visibility</p:attrName>
                                        </p:attrNameLst>
                                      </p:cBhvr>
                                      <p:to>
                                        <p:strVal val="visible"/>
                                      </p:to>
                                    </p:set>
                                    <p:animEffect transition="in" filter="dissolve">
                                      <p:cBhvr>
                                        <p:cTn id="10" dur="500"/>
                                        <p:tgtEl>
                                          <p:spTgt spid="377859">
                                            <p:txEl>
                                              <p:pRg st="1" end="1"/>
                                            </p:txEl>
                                          </p:spTgt>
                                        </p:tgtEl>
                                      </p:cBhvr>
                                    </p:animEffect>
                                  </p:childTnLst>
                                </p:cTn>
                              </p:par>
                              <p:par>
                                <p:cTn id="11" presetID="20" presetClass="entr" presetSubtype="0" fill="hold" nodeType="withEffect">
                                  <p:stCondLst>
                                    <p:cond delay="500"/>
                                  </p:stCondLst>
                                  <p:childTnLst>
                                    <p:set>
                                      <p:cBhvr>
                                        <p:cTn id="12" dur="1" fill="hold">
                                          <p:stCondLst>
                                            <p:cond delay="0"/>
                                          </p:stCondLst>
                                        </p:cTn>
                                        <p:tgtEl>
                                          <p:spTgt spid="377862"/>
                                        </p:tgtEl>
                                        <p:attrNameLst>
                                          <p:attrName>style.visibility</p:attrName>
                                        </p:attrNameLst>
                                      </p:cBhvr>
                                      <p:to>
                                        <p:strVal val="visible"/>
                                      </p:to>
                                    </p:set>
                                    <p:animEffect transition="in" filter="wedge">
                                      <p:cBhvr>
                                        <p:cTn id="13" dur="2000"/>
                                        <p:tgtEl>
                                          <p:spTgt spid="377862"/>
                                        </p:tgtEl>
                                      </p:cBhvr>
                                    </p:animEffect>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377859">
                                            <p:txEl>
                                              <p:pRg st="2" end="2"/>
                                            </p:txEl>
                                          </p:spTgt>
                                        </p:tgtEl>
                                        <p:attrNameLst>
                                          <p:attrName>style.visibility</p:attrName>
                                        </p:attrNameLst>
                                      </p:cBhvr>
                                      <p:to>
                                        <p:strVal val="visible"/>
                                      </p:to>
                                    </p:set>
                                    <p:animEffect transition="in" filter="dissolve">
                                      <p:cBhvr>
                                        <p:cTn id="17" dur="500"/>
                                        <p:tgtEl>
                                          <p:spTgt spid="377859">
                                            <p:txEl>
                                              <p:pRg st="2" end="2"/>
                                            </p:txEl>
                                          </p:spTgt>
                                        </p:tgtEl>
                                      </p:cBhvr>
                                    </p:animEffect>
                                  </p:childTnLst>
                                </p:cTn>
                              </p:par>
                              <p:par>
                                <p:cTn id="18" presetID="8" presetClass="entr" presetSubtype="32" fill="hold" nodeType="withEffect">
                                  <p:stCondLst>
                                    <p:cond delay="0"/>
                                  </p:stCondLst>
                                  <p:childTnLst>
                                    <p:set>
                                      <p:cBhvr>
                                        <p:cTn id="19" dur="1" fill="hold">
                                          <p:stCondLst>
                                            <p:cond delay="0"/>
                                          </p:stCondLst>
                                        </p:cTn>
                                        <p:tgtEl>
                                          <p:spTgt spid="377864"/>
                                        </p:tgtEl>
                                        <p:attrNameLst>
                                          <p:attrName>style.visibility</p:attrName>
                                        </p:attrNameLst>
                                      </p:cBhvr>
                                      <p:to>
                                        <p:strVal val="visible"/>
                                      </p:to>
                                    </p:set>
                                    <p:animEffect transition="in" filter="diamond(out)">
                                      <p:cBhvr>
                                        <p:cTn id="20" dur="2000"/>
                                        <p:tgtEl>
                                          <p:spTgt spid="377864"/>
                                        </p:tgtEl>
                                      </p:cBhvr>
                                    </p:animEffect>
                                  </p:childTnLst>
                                </p:cTn>
                              </p:par>
                            </p:childTnLst>
                          </p:cTn>
                        </p:par>
                        <p:par>
                          <p:cTn id="21" fill="hold">
                            <p:stCondLst>
                              <p:cond delay="4500"/>
                            </p:stCondLst>
                            <p:childTnLst>
                              <p:par>
                                <p:cTn id="22" presetID="9" presetClass="entr" presetSubtype="0" fill="hold" grpId="0" nodeType="afterEffect">
                                  <p:stCondLst>
                                    <p:cond delay="0"/>
                                  </p:stCondLst>
                                  <p:childTnLst>
                                    <p:set>
                                      <p:cBhvr>
                                        <p:cTn id="23" dur="1" fill="hold">
                                          <p:stCondLst>
                                            <p:cond delay="0"/>
                                          </p:stCondLst>
                                        </p:cTn>
                                        <p:tgtEl>
                                          <p:spTgt spid="377859">
                                            <p:txEl>
                                              <p:pRg st="3" end="3"/>
                                            </p:txEl>
                                          </p:spTgt>
                                        </p:tgtEl>
                                        <p:attrNameLst>
                                          <p:attrName>style.visibility</p:attrName>
                                        </p:attrNameLst>
                                      </p:cBhvr>
                                      <p:to>
                                        <p:strVal val="visible"/>
                                      </p:to>
                                    </p:set>
                                    <p:animEffect transition="in" filter="dissolve">
                                      <p:cBhvr>
                                        <p:cTn id="24" dur="500"/>
                                        <p:tgtEl>
                                          <p:spTgt spid="377859">
                                            <p:txEl>
                                              <p:pRg st="3" end="3"/>
                                            </p:txEl>
                                          </p:spTgt>
                                        </p:tgtEl>
                                      </p:cBhvr>
                                    </p:animEffect>
                                  </p:childTnLst>
                                </p:cTn>
                              </p:par>
                              <p:par>
                                <p:cTn id="25" presetID="21" presetClass="entr" presetSubtype="3" fill="hold" nodeType="withEffect">
                                  <p:stCondLst>
                                    <p:cond delay="0"/>
                                  </p:stCondLst>
                                  <p:childTnLst>
                                    <p:set>
                                      <p:cBhvr>
                                        <p:cTn id="26" dur="1" fill="hold">
                                          <p:stCondLst>
                                            <p:cond delay="0"/>
                                          </p:stCondLst>
                                        </p:cTn>
                                        <p:tgtEl>
                                          <p:spTgt spid="377861"/>
                                        </p:tgtEl>
                                        <p:attrNameLst>
                                          <p:attrName>style.visibility</p:attrName>
                                        </p:attrNameLst>
                                      </p:cBhvr>
                                      <p:to>
                                        <p:strVal val="visible"/>
                                      </p:to>
                                    </p:set>
                                    <p:animEffect transition="in" filter="wheel(3)">
                                      <p:cBhvr>
                                        <p:cTn id="27" dur="2000"/>
                                        <p:tgtEl>
                                          <p:spTgt spid="377861"/>
                                        </p:tgtEl>
                                      </p:cBhvr>
                                    </p:animEffect>
                                  </p:childTnLst>
                                </p:cTn>
                              </p:par>
                            </p:childTnLst>
                          </p:cTn>
                        </p:par>
                        <p:par>
                          <p:cTn id="28" fill="hold">
                            <p:stCondLst>
                              <p:cond delay="6500"/>
                            </p:stCondLst>
                            <p:childTnLst>
                              <p:par>
                                <p:cTn id="29" presetID="9" presetClass="entr" presetSubtype="0" fill="hold" grpId="0" nodeType="afterEffect">
                                  <p:stCondLst>
                                    <p:cond delay="0"/>
                                  </p:stCondLst>
                                  <p:childTnLst>
                                    <p:set>
                                      <p:cBhvr>
                                        <p:cTn id="30" dur="1" fill="hold">
                                          <p:stCondLst>
                                            <p:cond delay="0"/>
                                          </p:stCondLst>
                                        </p:cTn>
                                        <p:tgtEl>
                                          <p:spTgt spid="377859">
                                            <p:txEl>
                                              <p:pRg st="4" end="4"/>
                                            </p:txEl>
                                          </p:spTgt>
                                        </p:tgtEl>
                                        <p:attrNameLst>
                                          <p:attrName>style.visibility</p:attrName>
                                        </p:attrNameLst>
                                      </p:cBhvr>
                                      <p:to>
                                        <p:strVal val="visible"/>
                                      </p:to>
                                    </p:set>
                                    <p:animEffect transition="in" filter="dissolve">
                                      <p:cBhvr>
                                        <p:cTn id="31" dur="500"/>
                                        <p:tgtEl>
                                          <p:spTgt spid="377859">
                                            <p:txEl>
                                              <p:pRg st="4" end="4"/>
                                            </p:txEl>
                                          </p:spTgt>
                                        </p:tgtEl>
                                      </p:cBhvr>
                                    </p:animEffect>
                                  </p:childTnLst>
                                </p:cTn>
                              </p:par>
                              <p:par>
                                <p:cTn id="32" presetID="4" presetClass="entr" presetSubtype="32" fill="hold" nodeType="withEffect">
                                  <p:stCondLst>
                                    <p:cond delay="0"/>
                                  </p:stCondLst>
                                  <p:childTnLst>
                                    <p:set>
                                      <p:cBhvr>
                                        <p:cTn id="33" dur="1" fill="hold">
                                          <p:stCondLst>
                                            <p:cond delay="0"/>
                                          </p:stCondLst>
                                        </p:cTn>
                                        <p:tgtEl>
                                          <p:spTgt spid="377863"/>
                                        </p:tgtEl>
                                        <p:attrNameLst>
                                          <p:attrName>style.visibility</p:attrName>
                                        </p:attrNameLst>
                                      </p:cBhvr>
                                      <p:to>
                                        <p:strVal val="visible"/>
                                      </p:to>
                                    </p:set>
                                    <p:animEffect transition="in" filter="box(out)">
                                      <p:cBhvr>
                                        <p:cTn id="34" dur="1000"/>
                                        <p:tgtEl>
                                          <p:spTgt spid="377863"/>
                                        </p:tgtEl>
                                      </p:cBhvr>
                                    </p:animEffect>
                                  </p:childTnLst>
                                </p:cTn>
                              </p:par>
                            </p:childTnLst>
                          </p:cTn>
                        </p:par>
                        <p:par>
                          <p:cTn id="35" fill="hold">
                            <p:stCondLst>
                              <p:cond delay="7500"/>
                            </p:stCondLst>
                            <p:childTnLst>
                              <p:par>
                                <p:cTn id="36" presetID="9" presetClass="entr" presetSubtype="0" fill="hold" grpId="0" nodeType="afterEffect">
                                  <p:stCondLst>
                                    <p:cond delay="0"/>
                                  </p:stCondLst>
                                  <p:childTnLst>
                                    <p:set>
                                      <p:cBhvr>
                                        <p:cTn id="37" dur="1" fill="hold">
                                          <p:stCondLst>
                                            <p:cond delay="0"/>
                                          </p:stCondLst>
                                        </p:cTn>
                                        <p:tgtEl>
                                          <p:spTgt spid="377859">
                                            <p:txEl>
                                              <p:pRg st="5" end="5"/>
                                            </p:txEl>
                                          </p:spTgt>
                                        </p:tgtEl>
                                        <p:attrNameLst>
                                          <p:attrName>style.visibility</p:attrName>
                                        </p:attrNameLst>
                                      </p:cBhvr>
                                      <p:to>
                                        <p:strVal val="visible"/>
                                      </p:to>
                                    </p:set>
                                    <p:animEffect transition="in" filter="dissolve">
                                      <p:cBhvr>
                                        <p:cTn id="38" dur="500"/>
                                        <p:tgtEl>
                                          <p:spTgt spid="377859">
                                            <p:txEl>
                                              <p:pRg st="5" end="5"/>
                                            </p:txEl>
                                          </p:spTgt>
                                        </p:tgtEl>
                                      </p:cBhvr>
                                    </p:animEffect>
                                  </p:childTnLst>
                                </p:cTn>
                              </p:par>
                              <p:par>
                                <p:cTn id="39" presetID="6" presetClass="entr" presetSubtype="16" fill="hold" nodeType="withEffect">
                                  <p:stCondLst>
                                    <p:cond delay="0"/>
                                  </p:stCondLst>
                                  <p:childTnLst>
                                    <p:set>
                                      <p:cBhvr>
                                        <p:cTn id="40" dur="1" fill="hold">
                                          <p:stCondLst>
                                            <p:cond delay="0"/>
                                          </p:stCondLst>
                                        </p:cTn>
                                        <p:tgtEl>
                                          <p:spTgt spid="377860"/>
                                        </p:tgtEl>
                                        <p:attrNameLst>
                                          <p:attrName>style.visibility</p:attrName>
                                        </p:attrNameLst>
                                      </p:cBhvr>
                                      <p:to>
                                        <p:strVal val="visible"/>
                                      </p:to>
                                    </p:set>
                                    <p:animEffect transition="in" filter="circle(in)">
                                      <p:cBhvr>
                                        <p:cTn id="41" dur="1000"/>
                                        <p:tgtEl>
                                          <p:spTgt spid="377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dirty="0"/>
              <a:t>Factors to Consider</a:t>
            </a:r>
            <a:br>
              <a:rPr lang="en-US" dirty="0"/>
            </a:br>
            <a:r>
              <a:rPr lang="en-US" dirty="0"/>
              <a:t>Student ability</a:t>
            </a:r>
          </a:p>
        </p:txBody>
      </p:sp>
      <p:sp>
        <p:nvSpPr>
          <p:cNvPr id="444419" name="Rectangle 3"/>
          <p:cNvSpPr>
            <a:spLocks noGrp="1" noChangeArrowheads="1"/>
          </p:cNvSpPr>
          <p:nvPr>
            <p:ph type="body" idx="1"/>
          </p:nvPr>
        </p:nvSpPr>
        <p:spPr/>
        <p:txBody>
          <a:bodyPr/>
          <a:lstStyle/>
          <a:p>
            <a:r>
              <a:rPr lang="en-US" dirty="0"/>
              <a:t>Cognitive level</a:t>
            </a:r>
          </a:p>
          <a:p>
            <a:r>
              <a:rPr lang="en-US" dirty="0"/>
              <a:t>Fine motor skills</a:t>
            </a:r>
          </a:p>
          <a:p>
            <a:r>
              <a:rPr lang="en-US" dirty="0"/>
              <a:t>Independence/self determination</a:t>
            </a:r>
          </a:p>
          <a:p>
            <a:r>
              <a:rPr lang="en-US" dirty="0"/>
              <a:t>Behavior</a:t>
            </a:r>
          </a:p>
          <a:p>
            <a:r>
              <a:rPr lang="en-US" dirty="0"/>
              <a:t>Preferred learning channel</a:t>
            </a:r>
          </a:p>
        </p:txBody>
      </p:sp>
    </p:spTree>
  </p:cSld>
  <p:clrMapOvr>
    <a:masterClrMapping/>
  </p:clrMapOvr>
  <p:transition>
    <p:sndAc>
      <p:stSnd>
        <p:snd r:embed="rId2" name="click.wav"/>
      </p:stSnd>
    </p:sndAc>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z="4000"/>
              <a:t>Screen Magnification Technology</a:t>
            </a:r>
          </a:p>
        </p:txBody>
      </p:sp>
      <p:pic>
        <p:nvPicPr>
          <p:cNvPr id="115722" name="Picture 10" descr="Clipart drawing of a man sitting in front of his computer with a huge pair of glasses mounted in front of his monitor for enlargement">
            <a:hlinkClick r:id="rId4"/>
          </p:cNvPr>
          <p:cNvPicPr>
            <a:picLocks noChangeAspect="1" noChangeArrowheads="1"/>
          </p:cNvPicPr>
          <p:nvPr/>
        </p:nvPicPr>
        <p:blipFill>
          <a:blip r:embed="rId5"/>
          <a:srcRect/>
          <a:stretch>
            <a:fillRect/>
          </a:stretch>
        </p:blipFill>
        <p:spPr bwMode="auto">
          <a:xfrm>
            <a:off x="1752600" y="2198688"/>
            <a:ext cx="5638800" cy="3744912"/>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115722"/>
                                        </p:tgtEl>
                                        <p:attrNameLst>
                                          <p:attrName>style.visibility</p:attrName>
                                        </p:attrNameLst>
                                      </p:cBhvr>
                                      <p:to>
                                        <p:strVal val="visible"/>
                                      </p:to>
                                    </p:set>
                                    <p:animEffect transition="in" filter="fade">
                                      <p:cBhvr>
                                        <p:cTn id="7" dur="770" decel="100000"/>
                                        <p:tgtEl>
                                          <p:spTgt spid="115722"/>
                                        </p:tgtEl>
                                      </p:cBhvr>
                                    </p:animEffect>
                                    <p:animScale>
                                      <p:cBhvr>
                                        <p:cTn id="8" dur="770" decel="100000"/>
                                        <p:tgtEl>
                                          <p:spTgt spid="115722"/>
                                        </p:tgtEl>
                                      </p:cBhvr>
                                      <p:from x="10000" y="10000"/>
                                      <p:to x="200000" y="450000"/>
                                    </p:animScale>
                                    <p:animScale>
                                      <p:cBhvr>
                                        <p:cTn id="9" dur="1230" accel="100000" fill="hold">
                                          <p:stCondLst>
                                            <p:cond delay="770"/>
                                          </p:stCondLst>
                                        </p:cTn>
                                        <p:tgtEl>
                                          <p:spTgt spid="115722"/>
                                        </p:tgtEl>
                                      </p:cBhvr>
                                      <p:from x="200000" y="450000"/>
                                      <p:to x="100000" y="100000"/>
                                    </p:animScale>
                                    <p:set>
                                      <p:cBhvr>
                                        <p:cTn id="10" dur="770" fill="hold"/>
                                        <p:tgtEl>
                                          <p:spTgt spid="115722"/>
                                        </p:tgtEl>
                                        <p:attrNameLst>
                                          <p:attrName>ppt_x</p:attrName>
                                        </p:attrNameLst>
                                      </p:cBhvr>
                                      <p:to>
                                        <p:strVal val="(0.5)"/>
                                      </p:to>
                                    </p:set>
                                    <p:anim from="(0.5)" to="(#ppt_x)" calcmode="lin" valueType="num">
                                      <p:cBhvr>
                                        <p:cTn id="11" dur="1230" accel="100000" fill="hold">
                                          <p:stCondLst>
                                            <p:cond delay="770"/>
                                          </p:stCondLst>
                                        </p:cTn>
                                        <p:tgtEl>
                                          <p:spTgt spid="115722"/>
                                        </p:tgtEl>
                                        <p:attrNameLst>
                                          <p:attrName>ppt_x</p:attrName>
                                        </p:attrNameLst>
                                      </p:cBhvr>
                                    </p:anim>
                                    <p:set>
                                      <p:cBhvr>
                                        <p:cTn id="12" dur="770" fill="hold"/>
                                        <p:tgtEl>
                                          <p:spTgt spid="115722"/>
                                        </p:tgtEl>
                                        <p:attrNameLst>
                                          <p:attrName>ppt_y</p:attrName>
                                        </p:attrNameLst>
                                      </p:cBhvr>
                                      <p:to>
                                        <p:strVal val="(#ppt_y+0.4)"/>
                                      </p:to>
                                    </p:set>
                                    <p:anim from="(#ppt_y+0.4)" to="(#ppt_y)" calcmode="lin" valueType="num">
                                      <p:cBhvr>
                                        <p:cTn id="13" dur="1230" accel="100000" fill="hold">
                                          <p:stCondLst>
                                            <p:cond delay="770"/>
                                          </p:stCondLst>
                                        </p:cTn>
                                        <p:tgtEl>
                                          <p:spTgt spid="1157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sz="4000"/>
              <a:t>Screen Magnification Technology</a:t>
            </a:r>
          </a:p>
        </p:txBody>
      </p:sp>
      <p:sp>
        <p:nvSpPr>
          <p:cNvPr id="218115" name="Rectangle 3"/>
          <p:cNvSpPr>
            <a:spLocks noGrp="1" noChangeArrowheads="1"/>
          </p:cNvSpPr>
          <p:nvPr>
            <p:ph type="body" idx="1"/>
          </p:nvPr>
        </p:nvSpPr>
        <p:spPr>
          <a:xfrm>
            <a:off x="-76200" y="1524000"/>
            <a:ext cx="8229600" cy="1828800"/>
          </a:xfrm>
        </p:spPr>
        <p:txBody>
          <a:bodyPr/>
          <a:lstStyle/>
          <a:p>
            <a:r>
              <a:rPr lang="en-US" sz="3600"/>
              <a:t>Hardware Options</a:t>
            </a:r>
          </a:p>
          <a:p>
            <a:pPr lvl="1"/>
            <a:r>
              <a:rPr lang="en-US" sz="3200"/>
              <a:t>Large Monitors</a:t>
            </a:r>
          </a:p>
          <a:p>
            <a:pPr lvl="1"/>
            <a:r>
              <a:rPr lang="en-US" sz="3200"/>
              <a:t>Hardware Screen Magnifiers</a:t>
            </a:r>
          </a:p>
        </p:txBody>
      </p:sp>
      <p:pic>
        <p:nvPicPr>
          <p:cNvPr id="218116" name="Picture 4" descr="Photograph of 23&quot; LCD monitor."/>
          <p:cNvPicPr>
            <a:picLocks noChangeAspect="1" noChangeArrowheads="1"/>
          </p:cNvPicPr>
          <p:nvPr/>
        </p:nvPicPr>
        <p:blipFill>
          <a:blip r:embed="rId4"/>
          <a:srcRect/>
          <a:stretch>
            <a:fillRect/>
          </a:stretch>
        </p:blipFill>
        <p:spPr bwMode="auto">
          <a:xfrm>
            <a:off x="228600" y="4000500"/>
            <a:ext cx="2857500" cy="2857500"/>
          </a:xfrm>
          <a:prstGeom prst="rect">
            <a:avLst/>
          </a:prstGeom>
          <a:noFill/>
        </p:spPr>
      </p:pic>
      <p:pic>
        <p:nvPicPr>
          <p:cNvPr id="218117" name="Picture 5" descr="Photograph Computer Screen Enlarger for 14-17"/>
          <p:cNvPicPr>
            <a:picLocks noChangeAspect="1" noChangeArrowheads="1"/>
          </p:cNvPicPr>
          <p:nvPr/>
        </p:nvPicPr>
        <p:blipFill>
          <a:blip r:embed="rId5"/>
          <a:srcRect/>
          <a:stretch>
            <a:fillRect/>
          </a:stretch>
        </p:blipFill>
        <p:spPr bwMode="auto">
          <a:xfrm>
            <a:off x="3352800" y="3810000"/>
            <a:ext cx="2971800" cy="2854325"/>
          </a:xfrm>
          <a:prstGeom prst="rect">
            <a:avLst/>
          </a:prstGeom>
          <a:noFill/>
        </p:spPr>
      </p:pic>
      <p:pic>
        <p:nvPicPr>
          <p:cNvPr id="218118" name="Picture 6" descr="Photograph of the ZoomView screen enlarger from APH"/>
          <p:cNvPicPr>
            <a:picLocks noChangeAspect="1" noChangeArrowheads="1"/>
          </p:cNvPicPr>
          <p:nvPr/>
        </p:nvPicPr>
        <p:blipFill>
          <a:blip r:embed="rId6"/>
          <a:srcRect/>
          <a:stretch>
            <a:fillRect/>
          </a:stretch>
        </p:blipFill>
        <p:spPr bwMode="auto">
          <a:xfrm>
            <a:off x="6553200" y="3406775"/>
            <a:ext cx="2438400" cy="230822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par>
                                <p:cTn id="7" presetID="53" presetClass="entr" presetSubtype="0" fill="hold" grpId="0" nodeType="withEffect">
                                  <p:stCondLst>
                                    <p:cond delay="0"/>
                                  </p:stCondLst>
                                  <p:childTnLst>
                                    <p:set>
                                      <p:cBhvr>
                                        <p:cTn id="8" dur="1" fill="hold">
                                          <p:stCondLst>
                                            <p:cond delay="0"/>
                                          </p:stCondLst>
                                        </p:cTn>
                                        <p:tgtEl>
                                          <p:spTgt spid="218115">
                                            <p:txEl>
                                              <p:pRg st="1" end="1"/>
                                            </p:txEl>
                                          </p:spTgt>
                                        </p:tgtEl>
                                        <p:attrNameLst>
                                          <p:attrName>style.visibility</p:attrName>
                                        </p:attrNameLst>
                                      </p:cBhvr>
                                      <p:to>
                                        <p:strVal val="visible"/>
                                      </p:to>
                                    </p:set>
                                    <p:anim calcmode="lin" valueType="num">
                                      <p:cBhvr>
                                        <p:cTn id="9" dur="500" fill="hold"/>
                                        <p:tgtEl>
                                          <p:spTgt spid="218115">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218115">
                                            <p:txEl>
                                              <p:pRg st="1" end="1"/>
                                            </p:txEl>
                                          </p:spTgt>
                                        </p:tgtEl>
                                        <p:attrNameLst>
                                          <p:attrName>ppt_h</p:attrName>
                                        </p:attrNameLst>
                                      </p:cBhvr>
                                      <p:tavLst>
                                        <p:tav tm="0">
                                          <p:val>
                                            <p:fltVal val="0"/>
                                          </p:val>
                                        </p:tav>
                                        <p:tav tm="100000">
                                          <p:val>
                                            <p:strVal val="#ppt_h"/>
                                          </p:val>
                                        </p:tav>
                                      </p:tavLst>
                                    </p:anim>
                                    <p:animEffect transition="in" filter="fade">
                                      <p:cBhvr>
                                        <p:cTn id="11" dur="500"/>
                                        <p:tgtEl>
                                          <p:spTgt spid="218115">
                                            <p:txEl>
                                              <p:pRg st="1" end="1"/>
                                            </p:txEl>
                                          </p:spTgt>
                                        </p:tgtEl>
                                      </p:cBhvr>
                                    </p:animEffect>
                                  </p:childTnLst>
                                </p:cTn>
                              </p:par>
                              <p:par>
                                <p:cTn id="12" presetID="15" presetClass="entr" presetSubtype="0" fill="hold" nodeType="withEffect">
                                  <p:stCondLst>
                                    <p:cond delay="500"/>
                                  </p:stCondLst>
                                  <p:childTnLst>
                                    <p:set>
                                      <p:cBhvr>
                                        <p:cTn id="13" dur="1" fill="hold">
                                          <p:stCondLst>
                                            <p:cond delay="0"/>
                                          </p:stCondLst>
                                        </p:cTn>
                                        <p:tgtEl>
                                          <p:spTgt spid="218116"/>
                                        </p:tgtEl>
                                        <p:attrNameLst>
                                          <p:attrName>style.visibility</p:attrName>
                                        </p:attrNameLst>
                                      </p:cBhvr>
                                      <p:to>
                                        <p:strVal val="visible"/>
                                      </p:to>
                                    </p:set>
                                    <p:anim calcmode="lin" valueType="num">
                                      <p:cBhvr>
                                        <p:cTn id="14" dur="3000" fill="hold"/>
                                        <p:tgtEl>
                                          <p:spTgt spid="218116"/>
                                        </p:tgtEl>
                                        <p:attrNameLst>
                                          <p:attrName>ppt_w</p:attrName>
                                        </p:attrNameLst>
                                      </p:cBhvr>
                                      <p:tavLst>
                                        <p:tav tm="0">
                                          <p:val>
                                            <p:fltVal val="0"/>
                                          </p:val>
                                        </p:tav>
                                        <p:tav tm="100000">
                                          <p:val>
                                            <p:strVal val="#ppt_w"/>
                                          </p:val>
                                        </p:tav>
                                      </p:tavLst>
                                    </p:anim>
                                    <p:anim calcmode="lin" valueType="num">
                                      <p:cBhvr>
                                        <p:cTn id="15" dur="3000" fill="hold"/>
                                        <p:tgtEl>
                                          <p:spTgt spid="218116"/>
                                        </p:tgtEl>
                                        <p:attrNameLst>
                                          <p:attrName>ppt_h</p:attrName>
                                        </p:attrNameLst>
                                      </p:cBhvr>
                                      <p:tavLst>
                                        <p:tav tm="0">
                                          <p:val>
                                            <p:fltVal val="0"/>
                                          </p:val>
                                        </p:tav>
                                        <p:tav tm="100000">
                                          <p:val>
                                            <p:strVal val="#ppt_h"/>
                                          </p:val>
                                        </p:tav>
                                      </p:tavLst>
                                    </p:anim>
                                    <p:anim calcmode="lin" valueType="num">
                                      <p:cBhvr>
                                        <p:cTn id="16" dur="3000" fill="hold"/>
                                        <p:tgtEl>
                                          <p:spTgt spid="218116"/>
                                        </p:tgtEl>
                                        <p:attrNameLst>
                                          <p:attrName>ppt_x</p:attrName>
                                        </p:attrNameLst>
                                      </p:cBhvr>
                                      <p:tavLst>
                                        <p:tav tm="0" fmla="#ppt_x+(cos(-2*pi*(1-$))*-#ppt_x-sin(-2*pi*(1-$))*(1-#ppt_y))*(1-$)">
                                          <p:val>
                                            <p:fltVal val="0"/>
                                          </p:val>
                                        </p:tav>
                                        <p:tav tm="100000">
                                          <p:val>
                                            <p:fltVal val="1"/>
                                          </p:val>
                                        </p:tav>
                                      </p:tavLst>
                                    </p:anim>
                                    <p:anim calcmode="lin" valueType="num">
                                      <p:cBhvr>
                                        <p:cTn id="17" dur="3000" fill="hold"/>
                                        <p:tgtEl>
                                          <p:spTgt spid="2181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218115">
                                            <p:txEl>
                                              <p:pRg st="2" end="2"/>
                                            </p:txEl>
                                          </p:spTgt>
                                        </p:tgtEl>
                                        <p:attrNameLst>
                                          <p:attrName>style.visibility</p:attrName>
                                        </p:attrNameLst>
                                      </p:cBhvr>
                                      <p:to>
                                        <p:strVal val="visible"/>
                                      </p:to>
                                    </p:set>
                                    <p:anim calcmode="lin" valueType="num">
                                      <p:cBhvr>
                                        <p:cTn id="22" dur="500" fill="hold"/>
                                        <p:tgtEl>
                                          <p:spTgt spid="21811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18115">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218115">
                                            <p:txEl>
                                              <p:pRg st="2" end="2"/>
                                            </p:txEl>
                                          </p:spTgt>
                                        </p:tgtEl>
                                      </p:cBhvr>
                                    </p:animEffect>
                                  </p:childTnLst>
                                </p:cTn>
                              </p:par>
                            </p:childTnLst>
                          </p:cTn>
                        </p:par>
                        <p:par>
                          <p:cTn id="25" fill="hold">
                            <p:stCondLst>
                              <p:cond delay="500"/>
                            </p:stCondLst>
                            <p:childTnLst>
                              <p:par>
                                <p:cTn id="26" presetID="53" presetClass="entr" presetSubtype="0" fill="hold" nodeType="afterEffect">
                                  <p:stCondLst>
                                    <p:cond delay="0"/>
                                  </p:stCondLst>
                                  <p:childTnLst>
                                    <p:set>
                                      <p:cBhvr>
                                        <p:cTn id="27" dur="1" fill="hold">
                                          <p:stCondLst>
                                            <p:cond delay="0"/>
                                          </p:stCondLst>
                                        </p:cTn>
                                        <p:tgtEl>
                                          <p:spTgt spid="218117"/>
                                        </p:tgtEl>
                                        <p:attrNameLst>
                                          <p:attrName>style.visibility</p:attrName>
                                        </p:attrNameLst>
                                      </p:cBhvr>
                                      <p:to>
                                        <p:strVal val="visible"/>
                                      </p:to>
                                    </p:set>
                                    <p:anim calcmode="lin" valueType="num">
                                      <p:cBhvr>
                                        <p:cTn id="28" dur="500" fill="hold"/>
                                        <p:tgtEl>
                                          <p:spTgt spid="218117"/>
                                        </p:tgtEl>
                                        <p:attrNameLst>
                                          <p:attrName>ppt_w</p:attrName>
                                        </p:attrNameLst>
                                      </p:cBhvr>
                                      <p:tavLst>
                                        <p:tav tm="0">
                                          <p:val>
                                            <p:fltVal val="0"/>
                                          </p:val>
                                        </p:tav>
                                        <p:tav tm="100000">
                                          <p:val>
                                            <p:strVal val="#ppt_w"/>
                                          </p:val>
                                        </p:tav>
                                      </p:tavLst>
                                    </p:anim>
                                    <p:anim calcmode="lin" valueType="num">
                                      <p:cBhvr>
                                        <p:cTn id="29" dur="500" fill="hold"/>
                                        <p:tgtEl>
                                          <p:spTgt spid="218117"/>
                                        </p:tgtEl>
                                        <p:attrNameLst>
                                          <p:attrName>ppt_h</p:attrName>
                                        </p:attrNameLst>
                                      </p:cBhvr>
                                      <p:tavLst>
                                        <p:tav tm="0">
                                          <p:val>
                                            <p:fltVal val="0"/>
                                          </p:val>
                                        </p:tav>
                                        <p:tav tm="100000">
                                          <p:val>
                                            <p:strVal val="#ppt_h"/>
                                          </p:val>
                                        </p:tav>
                                      </p:tavLst>
                                    </p:anim>
                                    <p:animEffect transition="in" filter="fade">
                                      <p:cBhvr>
                                        <p:cTn id="30" dur="500"/>
                                        <p:tgtEl>
                                          <p:spTgt spid="218117"/>
                                        </p:tgtEl>
                                      </p:cBhvr>
                                    </p:animEffect>
                                  </p:childTnLst>
                                </p:cTn>
                              </p:par>
                            </p:childTnLst>
                          </p:cTn>
                        </p:par>
                        <p:par>
                          <p:cTn id="31" fill="hold">
                            <p:stCondLst>
                              <p:cond delay="1000"/>
                            </p:stCondLst>
                            <p:childTnLst>
                              <p:par>
                                <p:cTn id="32" presetID="53" presetClass="entr" presetSubtype="0" fill="hold" nodeType="afterEffect">
                                  <p:stCondLst>
                                    <p:cond delay="0"/>
                                  </p:stCondLst>
                                  <p:childTnLst>
                                    <p:set>
                                      <p:cBhvr>
                                        <p:cTn id="33" dur="1" fill="hold">
                                          <p:stCondLst>
                                            <p:cond delay="0"/>
                                          </p:stCondLst>
                                        </p:cTn>
                                        <p:tgtEl>
                                          <p:spTgt spid="218118"/>
                                        </p:tgtEl>
                                        <p:attrNameLst>
                                          <p:attrName>style.visibility</p:attrName>
                                        </p:attrNameLst>
                                      </p:cBhvr>
                                      <p:to>
                                        <p:strVal val="visible"/>
                                      </p:to>
                                    </p:set>
                                    <p:anim calcmode="lin" valueType="num">
                                      <p:cBhvr>
                                        <p:cTn id="34" dur="500" fill="hold"/>
                                        <p:tgtEl>
                                          <p:spTgt spid="218118"/>
                                        </p:tgtEl>
                                        <p:attrNameLst>
                                          <p:attrName>ppt_w</p:attrName>
                                        </p:attrNameLst>
                                      </p:cBhvr>
                                      <p:tavLst>
                                        <p:tav tm="0">
                                          <p:val>
                                            <p:fltVal val="0"/>
                                          </p:val>
                                        </p:tav>
                                        <p:tav tm="100000">
                                          <p:val>
                                            <p:strVal val="#ppt_w"/>
                                          </p:val>
                                        </p:tav>
                                      </p:tavLst>
                                    </p:anim>
                                    <p:anim calcmode="lin" valueType="num">
                                      <p:cBhvr>
                                        <p:cTn id="35" dur="500" fill="hold"/>
                                        <p:tgtEl>
                                          <p:spTgt spid="218118"/>
                                        </p:tgtEl>
                                        <p:attrNameLst>
                                          <p:attrName>ppt_h</p:attrName>
                                        </p:attrNameLst>
                                      </p:cBhvr>
                                      <p:tavLst>
                                        <p:tav tm="0">
                                          <p:val>
                                            <p:fltVal val="0"/>
                                          </p:val>
                                        </p:tav>
                                        <p:tav tm="100000">
                                          <p:val>
                                            <p:strVal val="#ppt_h"/>
                                          </p:val>
                                        </p:tav>
                                      </p:tavLst>
                                    </p:anim>
                                    <p:animEffect transition="in" filter="fade">
                                      <p:cBhvr>
                                        <p:cTn id="36" dur="500"/>
                                        <p:tgtEl>
                                          <p:spTgt spid="218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sz="4000"/>
              <a:t>Screen Magnification Technology</a:t>
            </a:r>
          </a:p>
        </p:txBody>
      </p:sp>
      <p:sp>
        <p:nvSpPr>
          <p:cNvPr id="185347" name="Rectangle 3"/>
          <p:cNvSpPr>
            <a:spLocks noGrp="1" noChangeArrowheads="1"/>
          </p:cNvSpPr>
          <p:nvPr>
            <p:ph type="body" idx="1"/>
          </p:nvPr>
        </p:nvSpPr>
        <p:spPr>
          <a:xfrm>
            <a:off x="-76200" y="1524000"/>
            <a:ext cx="8229600" cy="1828800"/>
          </a:xfrm>
        </p:spPr>
        <p:txBody>
          <a:bodyPr/>
          <a:lstStyle/>
          <a:p>
            <a:r>
              <a:rPr lang="en-US" sz="3600"/>
              <a:t>Hardware Options</a:t>
            </a:r>
          </a:p>
          <a:p>
            <a:pPr lvl="1"/>
            <a:r>
              <a:rPr lang="en-US" sz="3200"/>
              <a:t>Flex-arm monitor stands</a:t>
            </a:r>
          </a:p>
        </p:txBody>
      </p:sp>
      <p:pic>
        <p:nvPicPr>
          <p:cNvPr id="185348" name="Picture 4" descr="Photograph of flex-arm monitor stand for LCD monitor from Access Inginuity"/>
          <p:cNvPicPr>
            <a:picLocks noChangeAspect="1" noChangeArrowheads="1"/>
          </p:cNvPicPr>
          <p:nvPr/>
        </p:nvPicPr>
        <p:blipFill>
          <a:blip r:embed="rId4"/>
          <a:srcRect/>
          <a:stretch>
            <a:fillRect/>
          </a:stretch>
        </p:blipFill>
        <p:spPr bwMode="auto">
          <a:xfrm>
            <a:off x="247650" y="2743200"/>
            <a:ext cx="3486150" cy="3962400"/>
          </a:xfrm>
          <a:prstGeom prst="rect">
            <a:avLst/>
          </a:prstGeom>
          <a:noFill/>
        </p:spPr>
      </p:pic>
      <p:pic>
        <p:nvPicPr>
          <p:cNvPr id="185358" name="Picture 14" descr="Photograph of the Ergotron LX Desk Mount LCD Arm, www.ergotron.com/Products/tabid/65/language/en-US/default.aspx &#10;">
            <a:hlinkClick r:id="rId5"/>
          </p:cNvPr>
          <p:cNvPicPr>
            <a:picLocks noChangeAspect="1" noChangeArrowheads="1"/>
          </p:cNvPicPr>
          <p:nvPr/>
        </p:nvPicPr>
        <p:blipFill>
          <a:blip r:embed="rId6"/>
          <a:srcRect/>
          <a:stretch>
            <a:fillRect/>
          </a:stretch>
        </p:blipFill>
        <p:spPr bwMode="auto">
          <a:xfrm>
            <a:off x="4648200" y="2762250"/>
            <a:ext cx="4267200" cy="402907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Scale>
                                      <p:cBhvr>
                                        <p:cTn id="7" dur="1000" decel="50000" fill="hold">
                                          <p:stCondLst>
                                            <p:cond delay="0"/>
                                          </p:stCondLst>
                                        </p:cTn>
                                        <p:tgtEl>
                                          <p:spTgt spid="1853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5347">
                                            <p:txEl>
                                              <p:pRg st="0" end="0"/>
                                            </p:txEl>
                                          </p:spTgt>
                                        </p:tgtEl>
                                        <p:attrNameLst>
                                          <p:attrName>ppt_x</p:attrName>
                                          <p:attrName>ppt_y</p:attrName>
                                        </p:attrNameLst>
                                      </p:cBhvr>
                                    </p:animMotion>
                                    <p:animEffect transition="in" filter="fade">
                                      <p:cBhvr>
                                        <p:cTn id="9" dur="1000"/>
                                        <p:tgtEl>
                                          <p:spTgt spid="185347">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85347">
                                            <p:txEl>
                                              <p:pRg st="1" end="1"/>
                                            </p:txEl>
                                          </p:spTgt>
                                        </p:tgtEl>
                                        <p:attrNameLst>
                                          <p:attrName>style.visibility</p:attrName>
                                        </p:attrNameLst>
                                      </p:cBhvr>
                                      <p:to>
                                        <p:strVal val="visible"/>
                                      </p:to>
                                    </p:set>
                                    <p:animScale>
                                      <p:cBhvr>
                                        <p:cTn id="13" dur="1000" decel="50000" fill="hold">
                                          <p:stCondLst>
                                            <p:cond delay="0"/>
                                          </p:stCondLst>
                                        </p:cTn>
                                        <p:tgtEl>
                                          <p:spTgt spid="1853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85347">
                                            <p:txEl>
                                              <p:pRg st="1" end="1"/>
                                            </p:txEl>
                                          </p:spTgt>
                                        </p:tgtEl>
                                        <p:attrNameLst>
                                          <p:attrName>ppt_x</p:attrName>
                                          <p:attrName>ppt_y</p:attrName>
                                        </p:attrNameLst>
                                      </p:cBhvr>
                                    </p:animMotion>
                                    <p:animEffect transition="in" filter="fade">
                                      <p:cBhvr>
                                        <p:cTn id="15" dur="1000"/>
                                        <p:tgtEl>
                                          <p:spTgt spid="185347">
                                            <p:txEl>
                                              <p:pRg st="1" end="1"/>
                                            </p:txEl>
                                          </p:spTgt>
                                        </p:tgtEl>
                                      </p:cBhvr>
                                    </p:animEffect>
                                  </p:childTnLst>
                                </p:cTn>
                              </p:par>
                              <p:par>
                                <p:cTn id="16" presetID="53" presetClass="entr" presetSubtype="0" fill="hold" nodeType="withEffect">
                                  <p:stCondLst>
                                    <p:cond delay="0"/>
                                  </p:stCondLst>
                                  <p:childTnLst>
                                    <p:set>
                                      <p:cBhvr>
                                        <p:cTn id="17" dur="1" fill="hold">
                                          <p:stCondLst>
                                            <p:cond delay="0"/>
                                          </p:stCondLst>
                                        </p:cTn>
                                        <p:tgtEl>
                                          <p:spTgt spid="185348"/>
                                        </p:tgtEl>
                                        <p:attrNameLst>
                                          <p:attrName>style.visibility</p:attrName>
                                        </p:attrNameLst>
                                      </p:cBhvr>
                                      <p:to>
                                        <p:strVal val="visible"/>
                                      </p:to>
                                    </p:set>
                                    <p:anim calcmode="lin" valueType="num">
                                      <p:cBhvr>
                                        <p:cTn id="18" dur="500" fill="hold"/>
                                        <p:tgtEl>
                                          <p:spTgt spid="185348"/>
                                        </p:tgtEl>
                                        <p:attrNameLst>
                                          <p:attrName>ppt_w</p:attrName>
                                        </p:attrNameLst>
                                      </p:cBhvr>
                                      <p:tavLst>
                                        <p:tav tm="0">
                                          <p:val>
                                            <p:fltVal val="0"/>
                                          </p:val>
                                        </p:tav>
                                        <p:tav tm="100000">
                                          <p:val>
                                            <p:strVal val="#ppt_w"/>
                                          </p:val>
                                        </p:tav>
                                      </p:tavLst>
                                    </p:anim>
                                    <p:anim calcmode="lin" valueType="num">
                                      <p:cBhvr>
                                        <p:cTn id="19" dur="500" fill="hold"/>
                                        <p:tgtEl>
                                          <p:spTgt spid="185348"/>
                                        </p:tgtEl>
                                        <p:attrNameLst>
                                          <p:attrName>ppt_h</p:attrName>
                                        </p:attrNameLst>
                                      </p:cBhvr>
                                      <p:tavLst>
                                        <p:tav tm="0">
                                          <p:val>
                                            <p:fltVal val="0"/>
                                          </p:val>
                                        </p:tav>
                                        <p:tav tm="100000">
                                          <p:val>
                                            <p:strVal val="#ppt_h"/>
                                          </p:val>
                                        </p:tav>
                                      </p:tavLst>
                                    </p:anim>
                                    <p:animEffect transition="in" filter="fade">
                                      <p:cBhvr>
                                        <p:cTn id="20" dur="500"/>
                                        <p:tgtEl>
                                          <p:spTgt spid="185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0" y="76200"/>
            <a:ext cx="9144000" cy="1139825"/>
          </a:xfrm>
        </p:spPr>
        <p:txBody>
          <a:bodyPr/>
          <a:lstStyle/>
          <a:p>
            <a:r>
              <a:rPr lang="en-US" sz="3800"/>
              <a:t>Screen Magnification Technology</a:t>
            </a:r>
          </a:p>
        </p:txBody>
      </p:sp>
      <p:sp>
        <p:nvSpPr>
          <p:cNvPr id="381955" name="Rectangle 3"/>
          <p:cNvSpPr>
            <a:spLocks noGrp="1" noChangeArrowheads="1"/>
          </p:cNvSpPr>
          <p:nvPr>
            <p:ph type="body" idx="1"/>
          </p:nvPr>
        </p:nvSpPr>
        <p:spPr>
          <a:xfrm>
            <a:off x="0" y="1295400"/>
            <a:ext cx="8229600" cy="5257800"/>
          </a:xfrm>
        </p:spPr>
        <p:txBody>
          <a:bodyPr/>
          <a:lstStyle/>
          <a:p>
            <a:pPr>
              <a:buFont typeface="Wingdings" pitchFamily="2" charset="2"/>
              <a:buNone/>
            </a:pPr>
            <a:r>
              <a:rPr lang="en-US"/>
              <a:t>Microsoft magnifying mice</a:t>
            </a:r>
          </a:p>
          <a:p>
            <a:r>
              <a:rPr lang="en-US" sz="2400"/>
              <a:t>Wireless Notebook Presenter Mouse 8000</a:t>
            </a:r>
          </a:p>
          <a:p>
            <a:endParaRPr lang="en-US" sz="2400"/>
          </a:p>
          <a:p>
            <a:r>
              <a:rPr lang="en-US" sz="2400"/>
              <a:t>Wireless Laser Mouse 6000 </a:t>
            </a:r>
          </a:p>
          <a:p>
            <a:endParaRPr lang="en-US" sz="2400"/>
          </a:p>
          <a:p>
            <a:r>
              <a:rPr lang="en-US" sz="2400"/>
              <a:t>Natural® Wireless Laser Mouse 6000</a:t>
            </a:r>
          </a:p>
          <a:p>
            <a:endParaRPr lang="en-US" sz="2400"/>
          </a:p>
          <a:p>
            <a:r>
              <a:rPr lang="en-US" sz="2400"/>
              <a:t>Wireless Laser Mouse 5000</a:t>
            </a:r>
          </a:p>
          <a:p>
            <a:endParaRPr lang="en-US" sz="2400"/>
          </a:p>
          <a:p>
            <a:r>
              <a:rPr lang="en-US" sz="2400"/>
              <a:t>Wireless Mobile Mouse 3000 / Special Edition</a:t>
            </a:r>
          </a:p>
        </p:txBody>
      </p:sp>
      <p:pic>
        <p:nvPicPr>
          <p:cNvPr id="381956" name="Picture 4" descr="Photograph of the Microsoft Wireless Laser Mouse 6000">
            <a:hlinkClick r:id="rId4"/>
          </p:cNvPr>
          <p:cNvPicPr>
            <a:picLocks noChangeAspect="1" noChangeArrowheads="1"/>
          </p:cNvPicPr>
          <p:nvPr/>
        </p:nvPicPr>
        <p:blipFill>
          <a:blip r:embed="rId5"/>
          <a:srcRect/>
          <a:stretch>
            <a:fillRect/>
          </a:stretch>
        </p:blipFill>
        <p:spPr bwMode="auto">
          <a:xfrm>
            <a:off x="5257800" y="2438400"/>
            <a:ext cx="1238250" cy="1095375"/>
          </a:xfrm>
          <a:prstGeom prst="rect">
            <a:avLst/>
          </a:prstGeom>
          <a:noFill/>
        </p:spPr>
      </p:pic>
      <p:pic>
        <p:nvPicPr>
          <p:cNvPr id="381957" name="Picture 5" descr="Photograph of the Microsoft Wireless Notebook Presenter Mouse 8000">
            <a:hlinkClick r:id="rId6"/>
          </p:cNvPr>
          <p:cNvPicPr>
            <a:picLocks noChangeAspect="1" noChangeArrowheads="1"/>
          </p:cNvPicPr>
          <p:nvPr/>
        </p:nvPicPr>
        <p:blipFill>
          <a:blip r:embed="rId7"/>
          <a:srcRect/>
          <a:stretch>
            <a:fillRect/>
          </a:stretch>
        </p:blipFill>
        <p:spPr bwMode="auto">
          <a:xfrm>
            <a:off x="7696200" y="1600200"/>
            <a:ext cx="1238250" cy="1095375"/>
          </a:xfrm>
          <a:prstGeom prst="rect">
            <a:avLst/>
          </a:prstGeom>
          <a:noFill/>
        </p:spPr>
      </p:pic>
      <p:pic>
        <p:nvPicPr>
          <p:cNvPr id="381958" name="Picture 6" descr="Photograph of the Microsoft Natural Wireless Laser Mouse 6000">
            <a:hlinkClick r:id="rId8"/>
          </p:cNvPr>
          <p:cNvPicPr>
            <a:picLocks noChangeAspect="1" noChangeArrowheads="1"/>
          </p:cNvPicPr>
          <p:nvPr/>
        </p:nvPicPr>
        <p:blipFill>
          <a:blip r:embed="rId9"/>
          <a:srcRect/>
          <a:stretch>
            <a:fillRect/>
          </a:stretch>
        </p:blipFill>
        <p:spPr bwMode="auto">
          <a:xfrm>
            <a:off x="6934200" y="3200400"/>
            <a:ext cx="1238250" cy="1095375"/>
          </a:xfrm>
          <a:prstGeom prst="rect">
            <a:avLst/>
          </a:prstGeom>
          <a:noFill/>
        </p:spPr>
      </p:pic>
      <p:pic>
        <p:nvPicPr>
          <p:cNvPr id="381959" name="Picture 7" descr="Photograph of the Microsoft Wireless Mobile Mouse 3000 Special Edition">
            <a:hlinkClick r:id="rId10"/>
          </p:cNvPr>
          <p:cNvPicPr>
            <a:picLocks noChangeAspect="1" noChangeArrowheads="1"/>
          </p:cNvPicPr>
          <p:nvPr/>
        </p:nvPicPr>
        <p:blipFill>
          <a:blip r:embed="rId11"/>
          <a:srcRect/>
          <a:stretch>
            <a:fillRect/>
          </a:stretch>
        </p:blipFill>
        <p:spPr bwMode="auto">
          <a:xfrm>
            <a:off x="7067550" y="5181600"/>
            <a:ext cx="1771650" cy="1566863"/>
          </a:xfrm>
          <a:prstGeom prst="rect">
            <a:avLst/>
          </a:prstGeom>
          <a:noFill/>
        </p:spPr>
      </p:pic>
      <p:pic>
        <p:nvPicPr>
          <p:cNvPr id="381960" name="Picture 8" descr="Photograph of the Microsoft Wireless Laser Mouse 5000">
            <a:hlinkClick r:id="rId12"/>
          </p:cNvPr>
          <p:cNvPicPr>
            <a:picLocks noChangeAspect="1" noChangeArrowheads="1"/>
          </p:cNvPicPr>
          <p:nvPr/>
        </p:nvPicPr>
        <p:blipFill>
          <a:blip r:embed="rId13"/>
          <a:srcRect/>
          <a:stretch>
            <a:fillRect/>
          </a:stretch>
        </p:blipFill>
        <p:spPr bwMode="auto">
          <a:xfrm>
            <a:off x="5334000" y="4191000"/>
            <a:ext cx="1238250" cy="1095375"/>
          </a:xfrm>
          <a:prstGeom prst="rect">
            <a:avLst/>
          </a:prstGeom>
          <a:noFill/>
        </p:spPr>
      </p:pic>
      <p:pic>
        <p:nvPicPr>
          <p:cNvPr id="381961" name="Picture 9" descr="Photograph of the Microsoft Wireless Mobile Mouse 3000">
            <a:hlinkClick r:id="rId14"/>
          </p:cNvPr>
          <p:cNvPicPr>
            <a:picLocks noChangeAspect="1" noChangeArrowheads="1"/>
          </p:cNvPicPr>
          <p:nvPr/>
        </p:nvPicPr>
        <p:blipFill>
          <a:blip r:embed="rId15"/>
          <a:srcRect/>
          <a:stretch>
            <a:fillRect/>
          </a:stretch>
        </p:blipFill>
        <p:spPr bwMode="auto">
          <a:xfrm>
            <a:off x="2743200" y="5867400"/>
            <a:ext cx="1066800" cy="94297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81955">
                                            <p:txEl>
                                              <p:pRg st="0" end="0"/>
                                            </p:txEl>
                                          </p:spTgt>
                                        </p:tgtEl>
                                        <p:attrNameLst>
                                          <p:attrName>style.visibility</p:attrName>
                                        </p:attrNameLst>
                                      </p:cBhvr>
                                      <p:to>
                                        <p:strVal val="visible"/>
                                      </p:to>
                                    </p:set>
                                    <p:anim calcmode="lin" valueType="num">
                                      <p:cBhvr>
                                        <p:cTn id="7" dur="500" fill="hold"/>
                                        <p:tgtEl>
                                          <p:spTgt spid="3819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19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81955">
                                            <p:txEl>
                                              <p:pRg st="0" end="0"/>
                                            </p:txEl>
                                          </p:spTgt>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81955">
                                            <p:txEl>
                                              <p:pRg st="1" end="1"/>
                                            </p:txEl>
                                          </p:spTgt>
                                        </p:tgtEl>
                                        <p:attrNameLst>
                                          <p:attrName>style.visibility</p:attrName>
                                        </p:attrNameLst>
                                      </p:cBhvr>
                                      <p:to>
                                        <p:strVal val="visible"/>
                                      </p:to>
                                    </p:set>
                                    <p:anim calcmode="lin" valueType="num">
                                      <p:cBhvr>
                                        <p:cTn id="13" dur="500" fill="hold"/>
                                        <p:tgtEl>
                                          <p:spTgt spid="38195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8195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81955">
                                            <p:txEl>
                                              <p:pRg st="1" end="1"/>
                                            </p:txEl>
                                          </p:spTgt>
                                        </p:tgtEl>
                                      </p:cBhvr>
                                    </p:animEffect>
                                  </p:childTnLst>
                                </p:cTn>
                              </p:par>
                              <p:par>
                                <p:cTn id="16" presetID="58" presetClass="entr" presetSubtype="0" accel="100000" fill="hold" nodeType="withEffect">
                                  <p:stCondLst>
                                    <p:cond delay="0"/>
                                  </p:stCondLst>
                                  <p:childTnLst>
                                    <p:set>
                                      <p:cBhvr>
                                        <p:cTn id="17" dur="1" fill="hold">
                                          <p:stCondLst>
                                            <p:cond delay="0"/>
                                          </p:stCondLst>
                                        </p:cTn>
                                        <p:tgtEl>
                                          <p:spTgt spid="381957"/>
                                        </p:tgtEl>
                                        <p:attrNameLst>
                                          <p:attrName>style.visibility</p:attrName>
                                        </p:attrNameLst>
                                      </p:cBhvr>
                                      <p:to>
                                        <p:strVal val="visible"/>
                                      </p:to>
                                    </p:set>
                                    <p:anim calcmode="lin" valueType="num">
                                      <p:cBhvr>
                                        <p:cTn id="18" dur="1000" fill="hold"/>
                                        <p:tgtEl>
                                          <p:spTgt spid="381957"/>
                                        </p:tgtEl>
                                        <p:attrNameLst>
                                          <p:attrName>ppt_w</p:attrName>
                                        </p:attrNameLst>
                                      </p:cBhvr>
                                      <p:tavLst>
                                        <p:tav tm="0">
                                          <p:val>
                                            <p:strVal val="#ppt_w*2.5"/>
                                          </p:val>
                                        </p:tav>
                                        <p:tav tm="100000">
                                          <p:val>
                                            <p:strVal val="#ppt_w"/>
                                          </p:val>
                                        </p:tav>
                                      </p:tavLst>
                                    </p:anim>
                                    <p:anim calcmode="lin" valueType="num">
                                      <p:cBhvr>
                                        <p:cTn id="19" dur="1000" fill="hold"/>
                                        <p:tgtEl>
                                          <p:spTgt spid="381957"/>
                                        </p:tgtEl>
                                        <p:attrNameLst>
                                          <p:attrName>ppt_h</p:attrName>
                                        </p:attrNameLst>
                                      </p:cBhvr>
                                      <p:tavLst>
                                        <p:tav tm="0">
                                          <p:val>
                                            <p:strVal val="#ppt_h*0.01"/>
                                          </p:val>
                                        </p:tav>
                                        <p:tav tm="100000">
                                          <p:val>
                                            <p:strVal val="#ppt_h"/>
                                          </p:val>
                                        </p:tav>
                                      </p:tavLst>
                                    </p:anim>
                                    <p:anim calcmode="lin" valueType="num">
                                      <p:cBhvr>
                                        <p:cTn id="20" dur="1000" fill="hold"/>
                                        <p:tgtEl>
                                          <p:spTgt spid="381957"/>
                                        </p:tgtEl>
                                        <p:attrNameLst>
                                          <p:attrName>ppt_x</p:attrName>
                                        </p:attrNameLst>
                                      </p:cBhvr>
                                      <p:tavLst>
                                        <p:tav tm="0">
                                          <p:val>
                                            <p:strVal val="#ppt_x"/>
                                          </p:val>
                                        </p:tav>
                                        <p:tav tm="100000">
                                          <p:val>
                                            <p:strVal val="#ppt_x"/>
                                          </p:val>
                                        </p:tav>
                                      </p:tavLst>
                                    </p:anim>
                                    <p:anim calcmode="lin" valueType="num">
                                      <p:cBhvr>
                                        <p:cTn id="21" dur="1000" fill="hold"/>
                                        <p:tgtEl>
                                          <p:spTgt spid="381957"/>
                                        </p:tgtEl>
                                        <p:attrNameLst>
                                          <p:attrName>ppt_y</p:attrName>
                                        </p:attrNameLst>
                                      </p:cBhvr>
                                      <p:tavLst>
                                        <p:tav tm="0">
                                          <p:val>
                                            <p:strVal val="#ppt_h+1"/>
                                          </p:val>
                                        </p:tav>
                                        <p:tav tm="100000">
                                          <p:val>
                                            <p:strVal val="#ppt_y"/>
                                          </p:val>
                                        </p:tav>
                                      </p:tavLst>
                                    </p:anim>
                                    <p:animEffect transition="in" filter="fade">
                                      <p:cBhvr>
                                        <p:cTn id="22" dur="1000"/>
                                        <p:tgtEl>
                                          <p:spTgt spid="381957"/>
                                        </p:tgtEl>
                                      </p:cBhvr>
                                    </p:animEffect>
                                  </p:childTnLst>
                                </p:cTn>
                              </p:par>
                            </p:childTnLst>
                          </p:cTn>
                        </p:par>
                        <p:par>
                          <p:cTn id="23" fill="hold">
                            <p:stCondLst>
                              <p:cond delay="1500"/>
                            </p:stCondLst>
                            <p:childTnLst>
                              <p:par>
                                <p:cTn id="24" presetID="53" presetClass="entr" presetSubtype="0" fill="hold" grpId="0" nodeType="afterEffect">
                                  <p:stCondLst>
                                    <p:cond delay="0"/>
                                  </p:stCondLst>
                                  <p:childTnLst>
                                    <p:set>
                                      <p:cBhvr>
                                        <p:cTn id="25" dur="1" fill="hold">
                                          <p:stCondLst>
                                            <p:cond delay="0"/>
                                          </p:stCondLst>
                                        </p:cTn>
                                        <p:tgtEl>
                                          <p:spTgt spid="381955">
                                            <p:txEl>
                                              <p:pRg st="3" end="3"/>
                                            </p:txEl>
                                          </p:spTgt>
                                        </p:tgtEl>
                                        <p:attrNameLst>
                                          <p:attrName>style.visibility</p:attrName>
                                        </p:attrNameLst>
                                      </p:cBhvr>
                                      <p:to>
                                        <p:strVal val="visible"/>
                                      </p:to>
                                    </p:set>
                                    <p:anim calcmode="lin" valueType="num">
                                      <p:cBhvr>
                                        <p:cTn id="26" dur="500" fill="hold"/>
                                        <p:tgtEl>
                                          <p:spTgt spid="38195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8195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81955">
                                            <p:txEl>
                                              <p:pRg st="3" end="3"/>
                                            </p:txEl>
                                          </p:spTgt>
                                        </p:tgtEl>
                                      </p:cBhvr>
                                    </p:animEffect>
                                  </p:childTnLst>
                                </p:cTn>
                              </p:par>
                              <p:par>
                                <p:cTn id="29" presetID="58" presetClass="entr" presetSubtype="0" accel="100000" fill="hold" nodeType="withEffect">
                                  <p:stCondLst>
                                    <p:cond delay="0"/>
                                  </p:stCondLst>
                                  <p:childTnLst>
                                    <p:set>
                                      <p:cBhvr>
                                        <p:cTn id="30" dur="1" fill="hold">
                                          <p:stCondLst>
                                            <p:cond delay="0"/>
                                          </p:stCondLst>
                                        </p:cTn>
                                        <p:tgtEl>
                                          <p:spTgt spid="381956"/>
                                        </p:tgtEl>
                                        <p:attrNameLst>
                                          <p:attrName>style.visibility</p:attrName>
                                        </p:attrNameLst>
                                      </p:cBhvr>
                                      <p:to>
                                        <p:strVal val="visible"/>
                                      </p:to>
                                    </p:set>
                                    <p:anim calcmode="lin" valueType="num">
                                      <p:cBhvr>
                                        <p:cTn id="31" dur="1000" fill="hold"/>
                                        <p:tgtEl>
                                          <p:spTgt spid="381956"/>
                                        </p:tgtEl>
                                        <p:attrNameLst>
                                          <p:attrName>ppt_w</p:attrName>
                                        </p:attrNameLst>
                                      </p:cBhvr>
                                      <p:tavLst>
                                        <p:tav tm="0">
                                          <p:val>
                                            <p:strVal val="#ppt_w*2.5"/>
                                          </p:val>
                                        </p:tav>
                                        <p:tav tm="100000">
                                          <p:val>
                                            <p:strVal val="#ppt_w"/>
                                          </p:val>
                                        </p:tav>
                                      </p:tavLst>
                                    </p:anim>
                                    <p:anim calcmode="lin" valueType="num">
                                      <p:cBhvr>
                                        <p:cTn id="32" dur="1000" fill="hold"/>
                                        <p:tgtEl>
                                          <p:spTgt spid="381956"/>
                                        </p:tgtEl>
                                        <p:attrNameLst>
                                          <p:attrName>ppt_h</p:attrName>
                                        </p:attrNameLst>
                                      </p:cBhvr>
                                      <p:tavLst>
                                        <p:tav tm="0">
                                          <p:val>
                                            <p:strVal val="#ppt_h*0.01"/>
                                          </p:val>
                                        </p:tav>
                                        <p:tav tm="100000">
                                          <p:val>
                                            <p:strVal val="#ppt_h"/>
                                          </p:val>
                                        </p:tav>
                                      </p:tavLst>
                                    </p:anim>
                                    <p:anim calcmode="lin" valueType="num">
                                      <p:cBhvr>
                                        <p:cTn id="33" dur="1000" fill="hold"/>
                                        <p:tgtEl>
                                          <p:spTgt spid="381956"/>
                                        </p:tgtEl>
                                        <p:attrNameLst>
                                          <p:attrName>ppt_x</p:attrName>
                                        </p:attrNameLst>
                                      </p:cBhvr>
                                      <p:tavLst>
                                        <p:tav tm="0">
                                          <p:val>
                                            <p:strVal val="#ppt_x"/>
                                          </p:val>
                                        </p:tav>
                                        <p:tav tm="100000">
                                          <p:val>
                                            <p:strVal val="#ppt_x"/>
                                          </p:val>
                                        </p:tav>
                                      </p:tavLst>
                                    </p:anim>
                                    <p:anim calcmode="lin" valueType="num">
                                      <p:cBhvr>
                                        <p:cTn id="34" dur="1000" fill="hold"/>
                                        <p:tgtEl>
                                          <p:spTgt spid="381956"/>
                                        </p:tgtEl>
                                        <p:attrNameLst>
                                          <p:attrName>ppt_y</p:attrName>
                                        </p:attrNameLst>
                                      </p:cBhvr>
                                      <p:tavLst>
                                        <p:tav tm="0">
                                          <p:val>
                                            <p:strVal val="#ppt_h+1"/>
                                          </p:val>
                                        </p:tav>
                                        <p:tav tm="100000">
                                          <p:val>
                                            <p:strVal val="#ppt_y"/>
                                          </p:val>
                                        </p:tav>
                                      </p:tavLst>
                                    </p:anim>
                                    <p:animEffect transition="in" filter="fade">
                                      <p:cBhvr>
                                        <p:cTn id="35" dur="1000"/>
                                        <p:tgtEl>
                                          <p:spTgt spid="381956"/>
                                        </p:tgtEl>
                                      </p:cBhvr>
                                    </p:animEffect>
                                  </p:childTnLst>
                                </p:cTn>
                              </p:par>
                            </p:childTnLst>
                          </p:cTn>
                        </p:par>
                        <p:par>
                          <p:cTn id="36" fill="hold">
                            <p:stCondLst>
                              <p:cond delay="2500"/>
                            </p:stCondLst>
                            <p:childTnLst>
                              <p:par>
                                <p:cTn id="37" presetID="53" presetClass="entr" presetSubtype="0" fill="hold" grpId="0" nodeType="afterEffect">
                                  <p:stCondLst>
                                    <p:cond delay="0"/>
                                  </p:stCondLst>
                                  <p:childTnLst>
                                    <p:set>
                                      <p:cBhvr>
                                        <p:cTn id="38" dur="1" fill="hold">
                                          <p:stCondLst>
                                            <p:cond delay="0"/>
                                          </p:stCondLst>
                                        </p:cTn>
                                        <p:tgtEl>
                                          <p:spTgt spid="381955">
                                            <p:txEl>
                                              <p:pRg st="5" end="5"/>
                                            </p:txEl>
                                          </p:spTgt>
                                        </p:tgtEl>
                                        <p:attrNameLst>
                                          <p:attrName>style.visibility</p:attrName>
                                        </p:attrNameLst>
                                      </p:cBhvr>
                                      <p:to>
                                        <p:strVal val="visible"/>
                                      </p:to>
                                    </p:set>
                                    <p:anim calcmode="lin" valueType="num">
                                      <p:cBhvr>
                                        <p:cTn id="39" dur="500" fill="hold"/>
                                        <p:tgtEl>
                                          <p:spTgt spid="381955">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81955">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81955">
                                            <p:txEl>
                                              <p:pRg st="5" end="5"/>
                                            </p:txEl>
                                          </p:spTgt>
                                        </p:tgtEl>
                                      </p:cBhvr>
                                    </p:animEffect>
                                  </p:childTnLst>
                                </p:cTn>
                              </p:par>
                              <p:par>
                                <p:cTn id="42" presetID="58" presetClass="entr" presetSubtype="0" accel="100000" fill="hold" nodeType="withEffect">
                                  <p:stCondLst>
                                    <p:cond delay="0"/>
                                  </p:stCondLst>
                                  <p:childTnLst>
                                    <p:set>
                                      <p:cBhvr>
                                        <p:cTn id="43" dur="1" fill="hold">
                                          <p:stCondLst>
                                            <p:cond delay="0"/>
                                          </p:stCondLst>
                                        </p:cTn>
                                        <p:tgtEl>
                                          <p:spTgt spid="381958"/>
                                        </p:tgtEl>
                                        <p:attrNameLst>
                                          <p:attrName>style.visibility</p:attrName>
                                        </p:attrNameLst>
                                      </p:cBhvr>
                                      <p:to>
                                        <p:strVal val="visible"/>
                                      </p:to>
                                    </p:set>
                                    <p:anim calcmode="lin" valueType="num">
                                      <p:cBhvr>
                                        <p:cTn id="44" dur="1000" fill="hold"/>
                                        <p:tgtEl>
                                          <p:spTgt spid="381958"/>
                                        </p:tgtEl>
                                        <p:attrNameLst>
                                          <p:attrName>ppt_w</p:attrName>
                                        </p:attrNameLst>
                                      </p:cBhvr>
                                      <p:tavLst>
                                        <p:tav tm="0">
                                          <p:val>
                                            <p:strVal val="#ppt_w*2.5"/>
                                          </p:val>
                                        </p:tav>
                                        <p:tav tm="100000">
                                          <p:val>
                                            <p:strVal val="#ppt_w"/>
                                          </p:val>
                                        </p:tav>
                                      </p:tavLst>
                                    </p:anim>
                                    <p:anim calcmode="lin" valueType="num">
                                      <p:cBhvr>
                                        <p:cTn id="45" dur="1000" fill="hold"/>
                                        <p:tgtEl>
                                          <p:spTgt spid="381958"/>
                                        </p:tgtEl>
                                        <p:attrNameLst>
                                          <p:attrName>ppt_h</p:attrName>
                                        </p:attrNameLst>
                                      </p:cBhvr>
                                      <p:tavLst>
                                        <p:tav tm="0">
                                          <p:val>
                                            <p:strVal val="#ppt_h*0.01"/>
                                          </p:val>
                                        </p:tav>
                                        <p:tav tm="100000">
                                          <p:val>
                                            <p:strVal val="#ppt_h"/>
                                          </p:val>
                                        </p:tav>
                                      </p:tavLst>
                                    </p:anim>
                                    <p:anim calcmode="lin" valueType="num">
                                      <p:cBhvr>
                                        <p:cTn id="46" dur="1000" fill="hold"/>
                                        <p:tgtEl>
                                          <p:spTgt spid="381958"/>
                                        </p:tgtEl>
                                        <p:attrNameLst>
                                          <p:attrName>ppt_x</p:attrName>
                                        </p:attrNameLst>
                                      </p:cBhvr>
                                      <p:tavLst>
                                        <p:tav tm="0">
                                          <p:val>
                                            <p:strVal val="#ppt_x"/>
                                          </p:val>
                                        </p:tav>
                                        <p:tav tm="100000">
                                          <p:val>
                                            <p:strVal val="#ppt_x"/>
                                          </p:val>
                                        </p:tav>
                                      </p:tavLst>
                                    </p:anim>
                                    <p:anim calcmode="lin" valueType="num">
                                      <p:cBhvr>
                                        <p:cTn id="47" dur="1000" fill="hold"/>
                                        <p:tgtEl>
                                          <p:spTgt spid="381958"/>
                                        </p:tgtEl>
                                        <p:attrNameLst>
                                          <p:attrName>ppt_y</p:attrName>
                                        </p:attrNameLst>
                                      </p:cBhvr>
                                      <p:tavLst>
                                        <p:tav tm="0">
                                          <p:val>
                                            <p:strVal val="#ppt_h+1"/>
                                          </p:val>
                                        </p:tav>
                                        <p:tav tm="100000">
                                          <p:val>
                                            <p:strVal val="#ppt_y"/>
                                          </p:val>
                                        </p:tav>
                                      </p:tavLst>
                                    </p:anim>
                                    <p:animEffect transition="in" filter="fade">
                                      <p:cBhvr>
                                        <p:cTn id="48" dur="1000"/>
                                        <p:tgtEl>
                                          <p:spTgt spid="381958"/>
                                        </p:tgtEl>
                                      </p:cBhvr>
                                    </p:animEffect>
                                  </p:childTnLst>
                                </p:cTn>
                              </p:par>
                            </p:childTnLst>
                          </p:cTn>
                        </p:par>
                        <p:par>
                          <p:cTn id="49" fill="hold">
                            <p:stCondLst>
                              <p:cond delay="3500"/>
                            </p:stCondLst>
                            <p:childTnLst>
                              <p:par>
                                <p:cTn id="50" presetID="53" presetClass="entr" presetSubtype="0" fill="hold" grpId="0" nodeType="afterEffect">
                                  <p:stCondLst>
                                    <p:cond delay="0"/>
                                  </p:stCondLst>
                                  <p:childTnLst>
                                    <p:set>
                                      <p:cBhvr>
                                        <p:cTn id="51" dur="1" fill="hold">
                                          <p:stCondLst>
                                            <p:cond delay="0"/>
                                          </p:stCondLst>
                                        </p:cTn>
                                        <p:tgtEl>
                                          <p:spTgt spid="381955">
                                            <p:txEl>
                                              <p:pRg st="7" end="7"/>
                                            </p:txEl>
                                          </p:spTgt>
                                        </p:tgtEl>
                                        <p:attrNameLst>
                                          <p:attrName>style.visibility</p:attrName>
                                        </p:attrNameLst>
                                      </p:cBhvr>
                                      <p:to>
                                        <p:strVal val="visible"/>
                                      </p:to>
                                    </p:set>
                                    <p:anim calcmode="lin" valueType="num">
                                      <p:cBhvr>
                                        <p:cTn id="52" dur="500" fill="hold"/>
                                        <p:tgtEl>
                                          <p:spTgt spid="381955">
                                            <p:txEl>
                                              <p:pRg st="7" end="7"/>
                                            </p:txEl>
                                          </p:spTgt>
                                        </p:tgtEl>
                                        <p:attrNameLst>
                                          <p:attrName>ppt_w</p:attrName>
                                        </p:attrNameLst>
                                      </p:cBhvr>
                                      <p:tavLst>
                                        <p:tav tm="0">
                                          <p:val>
                                            <p:fltVal val="0"/>
                                          </p:val>
                                        </p:tav>
                                        <p:tav tm="100000">
                                          <p:val>
                                            <p:strVal val="#ppt_w"/>
                                          </p:val>
                                        </p:tav>
                                      </p:tavLst>
                                    </p:anim>
                                    <p:anim calcmode="lin" valueType="num">
                                      <p:cBhvr>
                                        <p:cTn id="53" dur="500" fill="hold"/>
                                        <p:tgtEl>
                                          <p:spTgt spid="381955">
                                            <p:txEl>
                                              <p:pRg st="7" end="7"/>
                                            </p:txEl>
                                          </p:spTgt>
                                        </p:tgtEl>
                                        <p:attrNameLst>
                                          <p:attrName>ppt_h</p:attrName>
                                        </p:attrNameLst>
                                      </p:cBhvr>
                                      <p:tavLst>
                                        <p:tav tm="0">
                                          <p:val>
                                            <p:fltVal val="0"/>
                                          </p:val>
                                        </p:tav>
                                        <p:tav tm="100000">
                                          <p:val>
                                            <p:strVal val="#ppt_h"/>
                                          </p:val>
                                        </p:tav>
                                      </p:tavLst>
                                    </p:anim>
                                    <p:animEffect transition="in" filter="fade">
                                      <p:cBhvr>
                                        <p:cTn id="54" dur="500"/>
                                        <p:tgtEl>
                                          <p:spTgt spid="381955">
                                            <p:txEl>
                                              <p:pRg st="7" end="7"/>
                                            </p:txEl>
                                          </p:spTgt>
                                        </p:tgtEl>
                                      </p:cBhvr>
                                    </p:animEffect>
                                  </p:childTnLst>
                                </p:cTn>
                              </p:par>
                              <p:par>
                                <p:cTn id="55" presetID="58" presetClass="entr" presetSubtype="0" accel="100000" fill="hold" nodeType="withEffect">
                                  <p:stCondLst>
                                    <p:cond delay="0"/>
                                  </p:stCondLst>
                                  <p:childTnLst>
                                    <p:set>
                                      <p:cBhvr>
                                        <p:cTn id="56" dur="1" fill="hold">
                                          <p:stCondLst>
                                            <p:cond delay="0"/>
                                          </p:stCondLst>
                                        </p:cTn>
                                        <p:tgtEl>
                                          <p:spTgt spid="381960"/>
                                        </p:tgtEl>
                                        <p:attrNameLst>
                                          <p:attrName>style.visibility</p:attrName>
                                        </p:attrNameLst>
                                      </p:cBhvr>
                                      <p:to>
                                        <p:strVal val="visible"/>
                                      </p:to>
                                    </p:set>
                                    <p:anim calcmode="lin" valueType="num">
                                      <p:cBhvr>
                                        <p:cTn id="57" dur="1000" fill="hold"/>
                                        <p:tgtEl>
                                          <p:spTgt spid="381960"/>
                                        </p:tgtEl>
                                        <p:attrNameLst>
                                          <p:attrName>ppt_w</p:attrName>
                                        </p:attrNameLst>
                                      </p:cBhvr>
                                      <p:tavLst>
                                        <p:tav tm="0">
                                          <p:val>
                                            <p:strVal val="#ppt_w*2.5"/>
                                          </p:val>
                                        </p:tav>
                                        <p:tav tm="100000">
                                          <p:val>
                                            <p:strVal val="#ppt_w"/>
                                          </p:val>
                                        </p:tav>
                                      </p:tavLst>
                                    </p:anim>
                                    <p:anim calcmode="lin" valueType="num">
                                      <p:cBhvr>
                                        <p:cTn id="58" dur="1000" fill="hold"/>
                                        <p:tgtEl>
                                          <p:spTgt spid="381960"/>
                                        </p:tgtEl>
                                        <p:attrNameLst>
                                          <p:attrName>ppt_h</p:attrName>
                                        </p:attrNameLst>
                                      </p:cBhvr>
                                      <p:tavLst>
                                        <p:tav tm="0">
                                          <p:val>
                                            <p:strVal val="#ppt_h*0.01"/>
                                          </p:val>
                                        </p:tav>
                                        <p:tav tm="100000">
                                          <p:val>
                                            <p:strVal val="#ppt_h"/>
                                          </p:val>
                                        </p:tav>
                                      </p:tavLst>
                                    </p:anim>
                                    <p:anim calcmode="lin" valueType="num">
                                      <p:cBhvr>
                                        <p:cTn id="59" dur="1000" fill="hold"/>
                                        <p:tgtEl>
                                          <p:spTgt spid="381960"/>
                                        </p:tgtEl>
                                        <p:attrNameLst>
                                          <p:attrName>ppt_x</p:attrName>
                                        </p:attrNameLst>
                                      </p:cBhvr>
                                      <p:tavLst>
                                        <p:tav tm="0">
                                          <p:val>
                                            <p:strVal val="#ppt_x"/>
                                          </p:val>
                                        </p:tav>
                                        <p:tav tm="100000">
                                          <p:val>
                                            <p:strVal val="#ppt_x"/>
                                          </p:val>
                                        </p:tav>
                                      </p:tavLst>
                                    </p:anim>
                                    <p:anim calcmode="lin" valueType="num">
                                      <p:cBhvr>
                                        <p:cTn id="60" dur="1000" fill="hold"/>
                                        <p:tgtEl>
                                          <p:spTgt spid="381960"/>
                                        </p:tgtEl>
                                        <p:attrNameLst>
                                          <p:attrName>ppt_y</p:attrName>
                                        </p:attrNameLst>
                                      </p:cBhvr>
                                      <p:tavLst>
                                        <p:tav tm="0">
                                          <p:val>
                                            <p:strVal val="#ppt_h+1"/>
                                          </p:val>
                                        </p:tav>
                                        <p:tav tm="100000">
                                          <p:val>
                                            <p:strVal val="#ppt_y"/>
                                          </p:val>
                                        </p:tav>
                                      </p:tavLst>
                                    </p:anim>
                                    <p:animEffect transition="in" filter="fade">
                                      <p:cBhvr>
                                        <p:cTn id="61" dur="1000"/>
                                        <p:tgtEl>
                                          <p:spTgt spid="381960"/>
                                        </p:tgtEl>
                                      </p:cBhvr>
                                    </p:animEffect>
                                  </p:childTnLst>
                                </p:cTn>
                              </p:par>
                            </p:childTnLst>
                          </p:cTn>
                        </p:par>
                        <p:par>
                          <p:cTn id="62" fill="hold">
                            <p:stCondLst>
                              <p:cond delay="4500"/>
                            </p:stCondLst>
                            <p:childTnLst>
                              <p:par>
                                <p:cTn id="63" presetID="53" presetClass="entr" presetSubtype="0" fill="hold" grpId="0" nodeType="afterEffect">
                                  <p:stCondLst>
                                    <p:cond delay="0"/>
                                  </p:stCondLst>
                                  <p:childTnLst>
                                    <p:set>
                                      <p:cBhvr>
                                        <p:cTn id="64" dur="1" fill="hold">
                                          <p:stCondLst>
                                            <p:cond delay="0"/>
                                          </p:stCondLst>
                                        </p:cTn>
                                        <p:tgtEl>
                                          <p:spTgt spid="381955">
                                            <p:txEl>
                                              <p:pRg st="9" end="9"/>
                                            </p:txEl>
                                          </p:spTgt>
                                        </p:tgtEl>
                                        <p:attrNameLst>
                                          <p:attrName>style.visibility</p:attrName>
                                        </p:attrNameLst>
                                      </p:cBhvr>
                                      <p:to>
                                        <p:strVal val="visible"/>
                                      </p:to>
                                    </p:set>
                                    <p:anim calcmode="lin" valueType="num">
                                      <p:cBhvr>
                                        <p:cTn id="65" dur="500" fill="hold"/>
                                        <p:tgtEl>
                                          <p:spTgt spid="381955">
                                            <p:txEl>
                                              <p:pRg st="9" end="9"/>
                                            </p:txEl>
                                          </p:spTgt>
                                        </p:tgtEl>
                                        <p:attrNameLst>
                                          <p:attrName>ppt_w</p:attrName>
                                        </p:attrNameLst>
                                      </p:cBhvr>
                                      <p:tavLst>
                                        <p:tav tm="0">
                                          <p:val>
                                            <p:fltVal val="0"/>
                                          </p:val>
                                        </p:tav>
                                        <p:tav tm="100000">
                                          <p:val>
                                            <p:strVal val="#ppt_w"/>
                                          </p:val>
                                        </p:tav>
                                      </p:tavLst>
                                    </p:anim>
                                    <p:anim calcmode="lin" valueType="num">
                                      <p:cBhvr>
                                        <p:cTn id="66" dur="500" fill="hold"/>
                                        <p:tgtEl>
                                          <p:spTgt spid="381955">
                                            <p:txEl>
                                              <p:pRg st="9" end="9"/>
                                            </p:txEl>
                                          </p:spTgt>
                                        </p:tgtEl>
                                        <p:attrNameLst>
                                          <p:attrName>ppt_h</p:attrName>
                                        </p:attrNameLst>
                                      </p:cBhvr>
                                      <p:tavLst>
                                        <p:tav tm="0">
                                          <p:val>
                                            <p:fltVal val="0"/>
                                          </p:val>
                                        </p:tav>
                                        <p:tav tm="100000">
                                          <p:val>
                                            <p:strVal val="#ppt_h"/>
                                          </p:val>
                                        </p:tav>
                                      </p:tavLst>
                                    </p:anim>
                                    <p:animEffect transition="in" filter="fade">
                                      <p:cBhvr>
                                        <p:cTn id="67" dur="500"/>
                                        <p:tgtEl>
                                          <p:spTgt spid="381955">
                                            <p:txEl>
                                              <p:pRg st="9" end="9"/>
                                            </p:txEl>
                                          </p:spTgt>
                                        </p:tgtEl>
                                      </p:cBhvr>
                                    </p:animEffect>
                                  </p:childTnLst>
                                </p:cTn>
                              </p:par>
                              <p:par>
                                <p:cTn id="68" presetID="58" presetClass="entr" presetSubtype="0" accel="100000" fill="hold" nodeType="withEffect">
                                  <p:stCondLst>
                                    <p:cond delay="0"/>
                                  </p:stCondLst>
                                  <p:childTnLst>
                                    <p:set>
                                      <p:cBhvr>
                                        <p:cTn id="69" dur="1" fill="hold">
                                          <p:stCondLst>
                                            <p:cond delay="0"/>
                                          </p:stCondLst>
                                        </p:cTn>
                                        <p:tgtEl>
                                          <p:spTgt spid="381961"/>
                                        </p:tgtEl>
                                        <p:attrNameLst>
                                          <p:attrName>style.visibility</p:attrName>
                                        </p:attrNameLst>
                                      </p:cBhvr>
                                      <p:to>
                                        <p:strVal val="visible"/>
                                      </p:to>
                                    </p:set>
                                    <p:anim calcmode="lin" valueType="num">
                                      <p:cBhvr>
                                        <p:cTn id="70" dur="1000" fill="hold"/>
                                        <p:tgtEl>
                                          <p:spTgt spid="381961"/>
                                        </p:tgtEl>
                                        <p:attrNameLst>
                                          <p:attrName>ppt_w</p:attrName>
                                        </p:attrNameLst>
                                      </p:cBhvr>
                                      <p:tavLst>
                                        <p:tav tm="0">
                                          <p:val>
                                            <p:strVal val="#ppt_w*2.5"/>
                                          </p:val>
                                        </p:tav>
                                        <p:tav tm="100000">
                                          <p:val>
                                            <p:strVal val="#ppt_w"/>
                                          </p:val>
                                        </p:tav>
                                      </p:tavLst>
                                    </p:anim>
                                    <p:anim calcmode="lin" valueType="num">
                                      <p:cBhvr>
                                        <p:cTn id="71" dur="1000" fill="hold"/>
                                        <p:tgtEl>
                                          <p:spTgt spid="381961"/>
                                        </p:tgtEl>
                                        <p:attrNameLst>
                                          <p:attrName>ppt_h</p:attrName>
                                        </p:attrNameLst>
                                      </p:cBhvr>
                                      <p:tavLst>
                                        <p:tav tm="0">
                                          <p:val>
                                            <p:strVal val="#ppt_h*0.01"/>
                                          </p:val>
                                        </p:tav>
                                        <p:tav tm="100000">
                                          <p:val>
                                            <p:strVal val="#ppt_h"/>
                                          </p:val>
                                        </p:tav>
                                      </p:tavLst>
                                    </p:anim>
                                    <p:anim calcmode="lin" valueType="num">
                                      <p:cBhvr>
                                        <p:cTn id="72" dur="1000" fill="hold"/>
                                        <p:tgtEl>
                                          <p:spTgt spid="381961"/>
                                        </p:tgtEl>
                                        <p:attrNameLst>
                                          <p:attrName>ppt_x</p:attrName>
                                        </p:attrNameLst>
                                      </p:cBhvr>
                                      <p:tavLst>
                                        <p:tav tm="0">
                                          <p:val>
                                            <p:strVal val="#ppt_x"/>
                                          </p:val>
                                        </p:tav>
                                        <p:tav tm="100000">
                                          <p:val>
                                            <p:strVal val="#ppt_x"/>
                                          </p:val>
                                        </p:tav>
                                      </p:tavLst>
                                    </p:anim>
                                    <p:anim calcmode="lin" valueType="num">
                                      <p:cBhvr>
                                        <p:cTn id="73" dur="1000" fill="hold"/>
                                        <p:tgtEl>
                                          <p:spTgt spid="381961"/>
                                        </p:tgtEl>
                                        <p:attrNameLst>
                                          <p:attrName>ppt_y</p:attrName>
                                        </p:attrNameLst>
                                      </p:cBhvr>
                                      <p:tavLst>
                                        <p:tav tm="0">
                                          <p:val>
                                            <p:strVal val="#ppt_h+1"/>
                                          </p:val>
                                        </p:tav>
                                        <p:tav tm="100000">
                                          <p:val>
                                            <p:strVal val="#ppt_y"/>
                                          </p:val>
                                        </p:tav>
                                      </p:tavLst>
                                    </p:anim>
                                    <p:animEffect transition="in" filter="fade">
                                      <p:cBhvr>
                                        <p:cTn id="74" dur="1000"/>
                                        <p:tgtEl>
                                          <p:spTgt spid="381961"/>
                                        </p:tgtEl>
                                      </p:cBhvr>
                                    </p:animEffect>
                                  </p:childTnLst>
                                </p:cTn>
                              </p:par>
                            </p:childTnLst>
                          </p:cTn>
                        </p:par>
                        <p:par>
                          <p:cTn id="75" fill="hold">
                            <p:stCondLst>
                              <p:cond delay="5500"/>
                            </p:stCondLst>
                            <p:childTnLst>
                              <p:par>
                                <p:cTn id="76" presetID="58" presetClass="entr" presetSubtype="0" accel="100000" fill="hold" nodeType="afterEffect">
                                  <p:stCondLst>
                                    <p:cond delay="0"/>
                                  </p:stCondLst>
                                  <p:childTnLst>
                                    <p:set>
                                      <p:cBhvr>
                                        <p:cTn id="77" dur="1" fill="hold">
                                          <p:stCondLst>
                                            <p:cond delay="0"/>
                                          </p:stCondLst>
                                        </p:cTn>
                                        <p:tgtEl>
                                          <p:spTgt spid="381959"/>
                                        </p:tgtEl>
                                        <p:attrNameLst>
                                          <p:attrName>style.visibility</p:attrName>
                                        </p:attrNameLst>
                                      </p:cBhvr>
                                      <p:to>
                                        <p:strVal val="visible"/>
                                      </p:to>
                                    </p:set>
                                    <p:anim calcmode="lin" valueType="num">
                                      <p:cBhvr>
                                        <p:cTn id="78" dur="1000" fill="hold"/>
                                        <p:tgtEl>
                                          <p:spTgt spid="381959"/>
                                        </p:tgtEl>
                                        <p:attrNameLst>
                                          <p:attrName>ppt_w</p:attrName>
                                        </p:attrNameLst>
                                      </p:cBhvr>
                                      <p:tavLst>
                                        <p:tav tm="0">
                                          <p:val>
                                            <p:strVal val="#ppt_w*2.5"/>
                                          </p:val>
                                        </p:tav>
                                        <p:tav tm="100000">
                                          <p:val>
                                            <p:strVal val="#ppt_w"/>
                                          </p:val>
                                        </p:tav>
                                      </p:tavLst>
                                    </p:anim>
                                    <p:anim calcmode="lin" valueType="num">
                                      <p:cBhvr>
                                        <p:cTn id="79" dur="1000" fill="hold"/>
                                        <p:tgtEl>
                                          <p:spTgt spid="381959"/>
                                        </p:tgtEl>
                                        <p:attrNameLst>
                                          <p:attrName>ppt_h</p:attrName>
                                        </p:attrNameLst>
                                      </p:cBhvr>
                                      <p:tavLst>
                                        <p:tav tm="0">
                                          <p:val>
                                            <p:strVal val="#ppt_h*0.01"/>
                                          </p:val>
                                        </p:tav>
                                        <p:tav tm="100000">
                                          <p:val>
                                            <p:strVal val="#ppt_h"/>
                                          </p:val>
                                        </p:tav>
                                      </p:tavLst>
                                    </p:anim>
                                    <p:anim calcmode="lin" valueType="num">
                                      <p:cBhvr>
                                        <p:cTn id="80" dur="1000" fill="hold"/>
                                        <p:tgtEl>
                                          <p:spTgt spid="381959"/>
                                        </p:tgtEl>
                                        <p:attrNameLst>
                                          <p:attrName>ppt_x</p:attrName>
                                        </p:attrNameLst>
                                      </p:cBhvr>
                                      <p:tavLst>
                                        <p:tav tm="0">
                                          <p:val>
                                            <p:strVal val="#ppt_x"/>
                                          </p:val>
                                        </p:tav>
                                        <p:tav tm="100000">
                                          <p:val>
                                            <p:strVal val="#ppt_x"/>
                                          </p:val>
                                        </p:tav>
                                      </p:tavLst>
                                    </p:anim>
                                    <p:anim calcmode="lin" valueType="num">
                                      <p:cBhvr>
                                        <p:cTn id="81" dur="1000" fill="hold"/>
                                        <p:tgtEl>
                                          <p:spTgt spid="381959"/>
                                        </p:tgtEl>
                                        <p:attrNameLst>
                                          <p:attrName>ppt_y</p:attrName>
                                        </p:attrNameLst>
                                      </p:cBhvr>
                                      <p:tavLst>
                                        <p:tav tm="0">
                                          <p:val>
                                            <p:strVal val="#ppt_h+1"/>
                                          </p:val>
                                        </p:tav>
                                        <p:tav tm="100000">
                                          <p:val>
                                            <p:strVal val="#ppt_y"/>
                                          </p:val>
                                        </p:tav>
                                      </p:tavLst>
                                    </p:anim>
                                    <p:animEffect transition="in" filter="fade">
                                      <p:cBhvr>
                                        <p:cTn id="82" dur="1000"/>
                                        <p:tgtEl>
                                          <p:spTgt spid="381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277813"/>
            <a:ext cx="9144000" cy="1139825"/>
          </a:xfrm>
        </p:spPr>
        <p:txBody>
          <a:bodyPr/>
          <a:lstStyle/>
          <a:p>
            <a:r>
              <a:rPr lang="en-US" sz="4000"/>
              <a:t>Screen Magnification Technology – Software Options</a:t>
            </a:r>
          </a:p>
        </p:txBody>
      </p:sp>
      <p:sp>
        <p:nvSpPr>
          <p:cNvPr id="116739" name="Rectangle 3"/>
          <p:cNvSpPr>
            <a:spLocks noGrp="1" noChangeArrowheads="1"/>
          </p:cNvSpPr>
          <p:nvPr>
            <p:ph type="body" idx="1"/>
          </p:nvPr>
        </p:nvSpPr>
        <p:spPr>
          <a:xfrm>
            <a:off x="152400" y="1524000"/>
            <a:ext cx="8991600" cy="5257800"/>
          </a:xfrm>
        </p:spPr>
        <p:txBody>
          <a:bodyPr/>
          <a:lstStyle/>
          <a:p>
            <a:r>
              <a:rPr lang="en-US"/>
              <a:t>Adjustments to Windows Operating System</a:t>
            </a:r>
          </a:p>
          <a:p>
            <a:pPr lvl="1"/>
            <a:r>
              <a:rPr lang="en-US"/>
              <a:t>Display Properties</a:t>
            </a:r>
          </a:p>
          <a:p>
            <a:pPr lvl="2"/>
            <a:r>
              <a:rPr lang="en-US"/>
              <a:t>Settings</a:t>
            </a:r>
          </a:p>
          <a:p>
            <a:pPr lvl="3"/>
            <a:r>
              <a:rPr lang="en-US"/>
              <a:t>Screen area (Screen Resolution)</a:t>
            </a:r>
          </a:p>
          <a:p>
            <a:pPr lvl="2"/>
            <a:r>
              <a:rPr lang="en-US"/>
              <a:t>Appearance</a:t>
            </a:r>
          </a:p>
          <a:p>
            <a:pPr lvl="3"/>
            <a:r>
              <a:rPr lang="en-US"/>
              <a:t>Scheme</a:t>
            </a:r>
          </a:p>
          <a:p>
            <a:pPr lvl="4"/>
            <a:r>
              <a:rPr lang="en-US"/>
              <a:t>High Contrast Black / White (XL, Large)</a:t>
            </a:r>
          </a:p>
          <a:p>
            <a:pPr lvl="4"/>
            <a:r>
              <a:rPr lang="en-US"/>
              <a:t>Windows Classic (XL, Large)</a:t>
            </a:r>
          </a:p>
          <a:p>
            <a:pPr lvl="4"/>
            <a:r>
              <a:rPr lang="en-US"/>
              <a:t>Windows Standard (XL, Large)</a:t>
            </a:r>
          </a:p>
          <a:p>
            <a:pPr lvl="3"/>
            <a:r>
              <a:rPr lang="en-US"/>
              <a:t>Item</a:t>
            </a:r>
          </a:p>
          <a:p>
            <a:pPr lvl="4"/>
            <a:r>
              <a:rPr lang="en-US"/>
              <a:t>Icons, Menus, Tool Tips</a:t>
            </a:r>
          </a:p>
          <a:p>
            <a:pPr lvl="2"/>
            <a:endParaRPr lang="en-US"/>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dissolve">
                                      <p:cBhvr>
                                        <p:cTn id="7" dur="500"/>
                                        <p:tgtEl>
                                          <p:spTgt spid="116739">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animEffect transition="in" filter="dissolve">
                                      <p:cBhvr>
                                        <p:cTn id="11" dur="1000"/>
                                        <p:tgtEl>
                                          <p:spTgt spid="116739">
                                            <p:txEl>
                                              <p:pRg st="1" end="1"/>
                                            </p:txEl>
                                          </p:spTgt>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116739">
                                            <p:txEl>
                                              <p:pRg st="2" end="2"/>
                                            </p:txEl>
                                          </p:spTgt>
                                        </p:tgtEl>
                                        <p:attrNameLst>
                                          <p:attrName>style.visibility</p:attrName>
                                        </p:attrNameLst>
                                      </p:cBhvr>
                                      <p:to>
                                        <p:strVal val="visible"/>
                                      </p:to>
                                    </p:set>
                                    <p:animEffect transition="in" filter="dissolve">
                                      <p:cBhvr>
                                        <p:cTn id="15" dur="1000"/>
                                        <p:tgtEl>
                                          <p:spTgt spid="11673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6739">
                                            <p:txEl>
                                              <p:pRg st="3" end="3"/>
                                            </p:txEl>
                                          </p:spTgt>
                                        </p:tgtEl>
                                        <p:attrNameLst>
                                          <p:attrName>style.visibility</p:attrName>
                                        </p:attrNameLst>
                                      </p:cBhvr>
                                      <p:to>
                                        <p:strVal val="visible"/>
                                      </p:to>
                                    </p:set>
                                    <p:animEffect transition="in" filter="dissolve">
                                      <p:cBhvr>
                                        <p:cTn id="20" dur="500"/>
                                        <p:tgtEl>
                                          <p:spTgt spid="116739">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6739">
                                            <p:txEl>
                                              <p:pRg st="4" end="4"/>
                                            </p:txEl>
                                          </p:spTgt>
                                        </p:tgtEl>
                                        <p:attrNameLst>
                                          <p:attrName>style.visibility</p:attrName>
                                        </p:attrNameLst>
                                      </p:cBhvr>
                                      <p:to>
                                        <p:strVal val="visible"/>
                                      </p:to>
                                    </p:set>
                                    <p:animEffect transition="in" filter="dissolve">
                                      <p:cBhvr>
                                        <p:cTn id="23" dur="500"/>
                                        <p:tgtEl>
                                          <p:spTgt spid="116739">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6739">
                                            <p:txEl>
                                              <p:pRg st="5" end="5"/>
                                            </p:txEl>
                                          </p:spTgt>
                                        </p:tgtEl>
                                        <p:attrNameLst>
                                          <p:attrName>style.visibility</p:attrName>
                                        </p:attrNameLst>
                                      </p:cBhvr>
                                      <p:to>
                                        <p:strVal val="visible"/>
                                      </p:to>
                                    </p:set>
                                    <p:animEffect transition="in" filter="dissolve">
                                      <p:cBhvr>
                                        <p:cTn id="26" dur="500"/>
                                        <p:tgtEl>
                                          <p:spTgt spid="116739">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6739">
                                            <p:txEl>
                                              <p:pRg st="6" end="6"/>
                                            </p:txEl>
                                          </p:spTgt>
                                        </p:tgtEl>
                                        <p:attrNameLst>
                                          <p:attrName>style.visibility</p:attrName>
                                        </p:attrNameLst>
                                      </p:cBhvr>
                                      <p:to>
                                        <p:strVal val="visible"/>
                                      </p:to>
                                    </p:set>
                                    <p:animEffect transition="in" filter="dissolve">
                                      <p:cBhvr>
                                        <p:cTn id="29" dur="500"/>
                                        <p:tgtEl>
                                          <p:spTgt spid="116739">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16739">
                                            <p:txEl>
                                              <p:pRg st="7" end="7"/>
                                            </p:txEl>
                                          </p:spTgt>
                                        </p:tgtEl>
                                        <p:attrNameLst>
                                          <p:attrName>style.visibility</p:attrName>
                                        </p:attrNameLst>
                                      </p:cBhvr>
                                      <p:to>
                                        <p:strVal val="visible"/>
                                      </p:to>
                                    </p:set>
                                    <p:animEffect transition="in" filter="dissolve">
                                      <p:cBhvr>
                                        <p:cTn id="32" dur="500"/>
                                        <p:tgtEl>
                                          <p:spTgt spid="116739">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6739">
                                            <p:txEl>
                                              <p:pRg st="8" end="8"/>
                                            </p:txEl>
                                          </p:spTgt>
                                        </p:tgtEl>
                                        <p:attrNameLst>
                                          <p:attrName>style.visibility</p:attrName>
                                        </p:attrNameLst>
                                      </p:cBhvr>
                                      <p:to>
                                        <p:strVal val="visible"/>
                                      </p:to>
                                    </p:set>
                                    <p:animEffect transition="in" filter="dissolve">
                                      <p:cBhvr>
                                        <p:cTn id="35" dur="500"/>
                                        <p:tgtEl>
                                          <p:spTgt spid="116739">
                                            <p:txEl>
                                              <p:pRg st="8" end="8"/>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6739">
                                            <p:txEl>
                                              <p:pRg st="9" end="9"/>
                                            </p:txEl>
                                          </p:spTgt>
                                        </p:tgtEl>
                                        <p:attrNameLst>
                                          <p:attrName>style.visibility</p:attrName>
                                        </p:attrNameLst>
                                      </p:cBhvr>
                                      <p:to>
                                        <p:strVal val="visible"/>
                                      </p:to>
                                    </p:set>
                                    <p:animEffect transition="in" filter="dissolve">
                                      <p:cBhvr>
                                        <p:cTn id="38" dur="500"/>
                                        <p:tgtEl>
                                          <p:spTgt spid="116739">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16739">
                                            <p:txEl>
                                              <p:pRg st="10" end="10"/>
                                            </p:txEl>
                                          </p:spTgt>
                                        </p:tgtEl>
                                        <p:attrNameLst>
                                          <p:attrName>style.visibility</p:attrName>
                                        </p:attrNameLst>
                                      </p:cBhvr>
                                      <p:to>
                                        <p:strVal val="visible"/>
                                      </p:to>
                                    </p:set>
                                    <p:animEffect transition="in" filter="dissolve">
                                      <p:cBhvr>
                                        <p:cTn id="41" dur="500"/>
                                        <p:tgtEl>
                                          <p:spTgt spid="11673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277813"/>
            <a:ext cx="9144000" cy="1139825"/>
          </a:xfrm>
        </p:spPr>
        <p:txBody>
          <a:bodyPr/>
          <a:lstStyle/>
          <a:p>
            <a:r>
              <a:rPr lang="en-US" sz="4000"/>
              <a:t>Screen Magnification Technology – Software Options</a:t>
            </a:r>
          </a:p>
        </p:txBody>
      </p:sp>
      <p:sp>
        <p:nvSpPr>
          <p:cNvPr id="118787" name="Rectangle 3"/>
          <p:cNvSpPr>
            <a:spLocks noGrp="1" noChangeArrowheads="1"/>
          </p:cNvSpPr>
          <p:nvPr>
            <p:ph type="body" idx="1"/>
          </p:nvPr>
        </p:nvSpPr>
        <p:spPr>
          <a:xfrm>
            <a:off x="0" y="1524000"/>
            <a:ext cx="9144000" cy="3962400"/>
          </a:xfrm>
        </p:spPr>
        <p:txBody>
          <a:bodyPr/>
          <a:lstStyle/>
          <a:p>
            <a:r>
              <a:rPr lang="en-US"/>
              <a:t>Adjustments to Windows Operating System</a:t>
            </a:r>
          </a:p>
          <a:p>
            <a:pPr lvl="1"/>
            <a:r>
              <a:rPr lang="en-US"/>
              <a:t>Mouse pointer</a:t>
            </a:r>
          </a:p>
          <a:p>
            <a:pPr lvl="2"/>
            <a:r>
              <a:rPr lang="en-US"/>
              <a:t>Control Panel, Mouse, Pointer</a:t>
            </a:r>
          </a:p>
          <a:p>
            <a:pPr lvl="3"/>
            <a:r>
              <a:rPr lang="en-US"/>
              <a:t>Scheme</a:t>
            </a:r>
          </a:p>
          <a:p>
            <a:pPr lvl="4"/>
            <a:r>
              <a:rPr lang="en-US"/>
              <a:t>Black, Inverted, Standard (large, extra large)</a:t>
            </a:r>
          </a:p>
          <a:p>
            <a:pPr lvl="1"/>
            <a:r>
              <a:rPr lang="en-US"/>
              <a:t>Accessibility Wizard</a:t>
            </a:r>
          </a:p>
          <a:p>
            <a:pPr lvl="1"/>
            <a:r>
              <a:rPr lang="en-US"/>
              <a:t>Microsoft Magnifier</a:t>
            </a:r>
          </a:p>
          <a:p>
            <a:r>
              <a:rPr lang="en-US"/>
              <a:t>Mac OS</a:t>
            </a:r>
          </a:p>
          <a:p>
            <a:pPr lvl="1"/>
            <a:r>
              <a:rPr lang="en-US"/>
              <a:t>Zoom</a:t>
            </a:r>
          </a:p>
          <a:p>
            <a:pPr lvl="1"/>
            <a:r>
              <a:rPr lang="en-US"/>
              <a:t>Voice Over</a:t>
            </a:r>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p:cTn id="7" dur="1000" fill="hold"/>
                                        <p:tgtEl>
                                          <p:spTgt spid="1187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87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8787">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50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p:cTn id="13" dur="1000" fill="hold"/>
                                        <p:tgtEl>
                                          <p:spTgt spid="118787">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11878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118787">
                                            <p:txEl>
                                              <p:pRg st="1" end="1"/>
                                            </p:txEl>
                                          </p:spTgt>
                                        </p:tgtEl>
                                      </p:cBhvr>
                                    </p:animEffect>
                                  </p:childTnLst>
                                </p:cTn>
                              </p:par>
                            </p:childTnLst>
                          </p:cTn>
                        </p:par>
                        <p:par>
                          <p:cTn id="16" fill="hold">
                            <p:stCondLst>
                              <p:cond delay="2500"/>
                            </p:stCondLst>
                            <p:childTnLst>
                              <p:par>
                                <p:cTn id="17" presetID="55" presetClass="entr" presetSubtype="0" fill="hold" grpId="0" nodeType="afterEffect">
                                  <p:stCondLst>
                                    <p:cond delay="500"/>
                                  </p:stCondLst>
                                  <p:childTnLst>
                                    <p:set>
                                      <p:cBhvr>
                                        <p:cTn id="18" dur="1" fill="hold">
                                          <p:stCondLst>
                                            <p:cond delay="0"/>
                                          </p:stCondLst>
                                        </p:cTn>
                                        <p:tgtEl>
                                          <p:spTgt spid="118787">
                                            <p:txEl>
                                              <p:pRg st="2" end="2"/>
                                            </p:txEl>
                                          </p:spTgt>
                                        </p:tgtEl>
                                        <p:attrNameLst>
                                          <p:attrName>style.visibility</p:attrName>
                                        </p:attrNameLst>
                                      </p:cBhvr>
                                      <p:to>
                                        <p:strVal val="visible"/>
                                      </p:to>
                                    </p:set>
                                    <p:anim calcmode="lin" valueType="num">
                                      <p:cBhvr>
                                        <p:cTn id="19" dur="1000" fill="hold"/>
                                        <p:tgtEl>
                                          <p:spTgt spid="118787">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1878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18787">
                                            <p:txEl>
                                              <p:pRg st="2" end="2"/>
                                            </p:txEl>
                                          </p:spTgt>
                                        </p:tgtEl>
                                      </p:cBhvr>
                                    </p:animEffect>
                                  </p:childTnLst>
                                </p:cTn>
                              </p:par>
                            </p:childTnLst>
                          </p:cTn>
                        </p:par>
                        <p:par>
                          <p:cTn id="22" fill="hold">
                            <p:stCondLst>
                              <p:cond delay="4000"/>
                            </p:stCondLst>
                            <p:childTnLst>
                              <p:par>
                                <p:cTn id="23" presetID="55" presetClass="entr" presetSubtype="0" fill="hold" grpId="0" nodeType="afterEffect">
                                  <p:stCondLst>
                                    <p:cond delay="500"/>
                                  </p:stCondLst>
                                  <p:childTnLst>
                                    <p:set>
                                      <p:cBhvr>
                                        <p:cTn id="24" dur="1" fill="hold">
                                          <p:stCondLst>
                                            <p:cond delay="0"/>
                                          </p:stCondLst>
                                        </p:cTn>
                                        <p:tgtEl>
                                          <p:spTgt spid="118787">
                                            <p:txEl>
                                              <p:pRg st="3" end="3"/>
                                            </p:txEl>
                                          </p:spTgt>
                                        </p:tgtEl>
                                        <p:attrNameLst>
                                          <p:attrName>style.visibility</p:attrName>
                                        </p:attrNameLst>
                                      </p:cBhvr>
                                      <p:to>
                                        <p:strVal val="visible"/>
                                      </p:to>
                                    </p:set>
                                    <p:anim calcmode="lin" valueType="num">
                                      <p:cBhvr>
                                        <p:cTn id="25" dur="1000" fill="hold"/>
                                        <p:tgtEl>
                                          <p:spTgt spid="118787">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11878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118787">
                                            <p:txEl>
                                              <p:pRg st="3" end="3"/>
                                            </p:txEl>
                                          </p:spTgt>
                                        </p:tgtEl>
                                      </p:cBhvr>
                                    </p:animEffect>
                                  </p:childTnLst>
                                </p:cTn>
                              </p:par>
                            </p:childTnLst>
                          </p:cTn>
                        </p:par>
                        <p:par>
                          <p:cTn id="28" fill="hold">
                            <p:stCondLst>
                              <p:cond delay="5500"/>
                            </p:stCondLst>
                            <p:childTnLst>
                              <p:par>
                                <p:cTn id="29" presetID="55" presetClass="entr" presetSubtype="0" fill="hold" grpId="0" nodeType="afterEffect">
                                  <p:stCondLst>
                                    <p:cond delay="500"/>
                                  </p:stCondLst>
                                  <p:childTnLst>
                                    <p:set>
                                      <p:cBhvr>
                                        <p:cTn id="30" dur="1" fill="hold">
                                          <p:stCondLst>
                                            <p:cond delay="0"/>
                                          </p:stCondLst>
                                        </p:cTn>
                                        <p:tgtEl>
                                          <p:spTgt spid="118787">
                                            <p:txEl>
                                              <p:pRg st="4" end="4"/>
                                            </p:txEl>
                                          </p:spTgt>
                                        </p:tgtEl>
                                        <p:attrNameLst>
                                          <p:attrName>style.visibility</p:attrName>
                                        </p:attrNameLst>
                                      </p:cBhvr>
                                      <p:to>
                                        <p:strVal val="visible"/>
                                      </p:to>
                                    </p:set>
                                    <p:anim calcmode="lin" valueType="num">
                                      <p:cBhvr>
                                        <p:cTn id="31" dur="1000" fill="hold"/>
                                        <p:tgtEl>
                                          <p:spTgt spid="118787">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11878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1878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18787">
                                            <p:txEl>
                                              <p:pRg st="5" end="5"/>
                                            </p:txEl>
                                          </p:spTgt>
                                        </p:tgtEl>
                                        <p:attrNameLst>
                                          <p:attrName>style.visibility</p:attrName>
                                        </p:attrNameLst>
                                      </p:cBhvr>
                                      <p:to>
                                        <p:strVal val="visible"/>
                                      </p:to>
                                    </p:set>
                                    <p:anim calcmode="lin" valueType="num">
                                      <p:cBhvr>
                                        <p:cTn id="38" dur="1000" fill="hold"/>
                                        <p:tgtEl>
                                          <p:spTgt spid="118787">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118787">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118787">
                                            <p:txEl>
                                              <p:pRg st="5" end="5"/>
                                            </p:txEl>
                                          </p:spTgt>
                                        </p:tgtEl>
                                      </p:cBhvr>
                                    </p:animEffect>
                                  </p:childTnLst>
                                </p:cTn>
                              </p:par>
                            </p:childTnLst>
                          </p:cTn>
                        </p:par>
                        <p:par>
                          <p:cTn id="41" fill="hold">
                            <p:stCondLst>
                              <p:cond delay="1000"/>
                            </p:stCondLst>
                            <p:childTnLst>
                              <p:par>
                                <p:cTn id="42" presetID="55" presetClass="entr" presetSubtype="0" fill="hold" grpId="0" nodeType="afterEffect">
                                  <p:stCondLst>
                                    <p:cond delay="1000"/>
                                  </p:stCondLst>
                                  <p:childTnLst>
                                    <p:set>
                                      <p:cBhvr>
                                        <p:cTn id="43" dur="1" fill="hold">
                                          <p:stCondLst>
                                            <p:cond delay="0"/>
                                          </p:stCondLst>
                                        </p:cTn>
                                        <p:tgtEl>
                                          <p:spTgt spid="118787">
                                            <p:txEl>
                                              <p:pRg st="6" end="6"/>
                                            </p:txEl>
                                          </p:spTgt>
                                        </p:tgtEl>
                                        <p:attrNameLst>
                                          <p:attrName>style.visibility</p:attrName>
                                        </p:attrNameLst>
                                      </p:cBhvr>
                                      <p:to>
                                        <p:strVal val="visible"/>
                                      </p:to>
                                    </p:set>
                                    <p:anim calcmode="lin" valueType="num">
                                      <p:cBhvr>
                                        <p:cTn id="44" dur="1000" fill="hold"/>
                                        <p:tgtEl>
                                          <p:spTgt spid="118787">
                                            <p:txEl>
                                              <p:pRg st="6" end="6"/>
                                            </p:txEl>
                                          </p:spTgt>
                                        </p:tgtEl>
                                        <p:attrNameLst>
                                          <p:attrName>ppt_w</p:attrName>
                                        </p:attrNameLst>
                                      </p:cBhvr>
                                      <p:tavLst>
                                        <p:tav tm="0">
                                          <p:val>
                                            <p:strVal val="#ppt_w*0.70"/>
                                          </p:val>
                                        </p:tav>
                                        <p:tav tm="100000">
                                          <p:val>
                                            <p:strVal val="#ppt_w"/>
                                          </p:val>
                                        </p:tav>
                                      </p:tavLst>
                                    </p:anim>
                                    <p:anim calcmode="lin" valueType="num">
                                      <p:cBhvr>
                                        <p:cTn id="45" dur="1000" fill="hold"/>
                                        <p:tgtEl>
                                          <p:spTgt spid="118787">
                                            <p:txEl>
                                              <p:pRg st="6" end="6"/>
                                            </p:txEl>
                                          </p:spTgt>
                                        </p:tgtEl>
                                        <p:attrNameLst>
                                          <p:attrName>ppt_h</p:attrName>
                                        </p:attrNameLst>
                                      </p:cBhvr>
                                      <p:tavLst>
                                        <p:tav tm="0">
                                          <p:val>
                                            <p:strVal val="#ppt_h"/>
                                          </p:val>
                                        </p:tav>
                                        <p:tav tm="100000">
                                          <p:val>
                                            <p:strVal val="#ppt_h"/>
                                          </p:val>
                                        </p:tav>
                                      </p:tavLst>
                                    </p:anim>
                                    <p:animEffect transition="in" filter="fade">
                                      <p:cBhvr>
                                        <p:cTn id="46" dur="1000"/>
                                        <p:tgtEl>
                                          <p:spTgt spid="118787">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18787">
                                            <p:txEl>
                                              <p:pRg st="7" end="7"/>
                                            </p:txEl>
                                          </p:spTgt>
                                        </p:tgtEl>
                                        <p:attrNameLst>
                                          <p:attrName>style.visibility</p:attrName>
                                        </p:attrNameLst>
                                      </p:cBhvr>
                                      <p:to>
                                        <p:strVal val="visible"/>
                                      </p:to>
                                    </p:set>
                                    <p:anim calcmode="lin" valueType="num">
                                      <p:cBhvr>
                                        <p:cTn id="51" dur="1000" fill="hold"/>
                                        <p:tgtEl>
                                          <p:spTgt spid="118787">
                                            <p:txEl>
                                              <p:pRg st="7" end="7"/>
                                            </p:txEl>
                                          </p:spTgt>
                                        </p:tgtEl>
                                        <p:attrNameLst>
                                          <p:attrName>ppt_w</p:attrName>
                                        </p:attrNameLst>
                                      </p:cBhvr>
                                      <p:tavLst>
                                        <p:tav tm="0">
                                          <p:val>
                                            <p:strVal val="#ppt_w*0.70"/>
                                          </p:val>
                                        </p:tav>
                                        <p:tav tm="100000">
                                          <p:val>
                                            <p:strVal val="#ppt_w"/>
                                          </p:val>
                                        </p:tav>
                                      </p:tavLst>
                                    </p:anim>
                                    <p:anim calcmode="lin" valueType="num">
                                      <p:cBhvr>
                                        <p:cTn id="52" dur="1000" fill="hold"/>
                                        <p:tgtEl>
                                          <p:spTgt spid="118787">
                                            <p:txEl>
                                              <p:pRg st="7" end="7"/>
                                            </p:txEl>
                                          </p:spTgt>
                                        </p:tgtEl>
                                        <p:attrNameLst>
                                          <p:attrName>ppt_h</p:attrName>
                                        </p:attrNameLst>
                                      </p:cBhvr>
                                      <p:tavLst>
                                        <p:tav tm="0">
                                          <p:val>
                                            <p:strVal val="#ppt_h"/>
                                          </p:val>
                                        </p:tav>
                                        <p:tav tm="100000">
                                          <p:val>
                                            <p:strVal val="#ppt_h"/>
                                          </p:val>
                                        </p:tav>
                                      </p:tavLst>
                                    </p:anim>
                                    <p:animEffect transition="in" filter="fade">
                                      <p:cBhvr>
                                        <p:cTn id="53" dur="1000"/>
                                        <p:tgtEl>
                                          <p:spTgt spid="118787">
                                            <p:txEl>
                                              <p:pRg st="7" end="7"/>
                                            </p:txEl>
                                          </p:spTgt>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118787">
                                            <p:txEl>
                                              <p:pRg st="8" end="8"/>
                                            </p:txEl>
                                          </p:spTgt>
                                        </p:tgtEl>
                                        <p:attrNameLst>
                                          <p:attrName>style.visibility</p:attrName>
                                        </p:attrNameLst>
                                      </p:cBhvr>
                                      <p:to>
                                        <p:strVal val="visible"/>
                                      </p:to>
                                    </p:set>
                                    <p:anim calcmode="lin" valueType="num">
                                      <p:cBhvr>
                                        <p:cTn id="56" dur="1000" fill="hold"/>
                                        <p:tgtEl>
                                          <p:spTgt spid="118787">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118787">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118787">
                                            <p:txEl>
                                              <p:pRg st="8" end="8"/>
                                            </p:txEl>
                                          </p:spTgt>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118787">
                                            <p:txEl>
                                              <p:pRg st="9" end="9"/>
                                            </p:txEl>
                                          </p:spTgt>
                                        </p:tgtEl>
                                        <p:attrNameLst>
                                          <p:attrName>style.visibility</p:attrName>
                                        </p:attrNameLst>
                                      </p:cBhvr>
                                      <p:to>
                                        <p:strVal val="visible"/>
                                      </p:to>
                                    </p:set>
                                    <p:anim calcmode="lin" valueType="num">
                                      <p:cBhvr>
                                        <p:cTn id="61" dur="1000" fill="hold"/>
                                        <p:tgtEl>
                                          <p:spTgt spid="118787">
                                            <p:txEl>
                                              <p:pRg st="9" end="9"/>
                                            </p:txEl>
                                          </p:spTgt>
                                        </p:tgtEl>
                                        <p:attrNameLst>
                                          <p:attrName>ppt_w</p:attrName>
                                        </p:attrNameLst>
                                      </p:cBhvr>
                                      <p:tavLst>
                                        <p:tav tm="0">
                                          <p:val>
                                            <p:strVal val="#ppt_w*0.70"/>
                                          </p:val>
                                        </p:tav>
                                        <p:tav tm="100000">
                                          <p:val>
                                            <p:strVal val="#ppt_w"/>
                                          </p:val>
                                        </p:tav>
                                      </p:tavLst>
                                    </p:anim>
                                    <p:anim calcmode="lin" valueType="num">
                                      <p:cBhvr>
                                        <p:cTn id="62" dur="1000" fill="hold"/>
                                        <p:tgtEl>
                                          <p:spTgt spid="118787">
                                            <p:txEl>
                                              <p:pRg st="9" end="9"/>
                                            </p:txEl>
                                          </p:spTgt>
                                        </p:tgtEl>
                                        <p:attrNameLst>
                                          <p:attrName>ppt_h</p:attrName>
                                        </p:attrNameLst>
                                      </p:cBhvr>
                                      <p:tavLst>
                                        <p:tav tm="0">
                                          <p:val>
                                            <p:strVal val="#ppt_h"/>
                                          </p:val>
                                        </p:tav>
                                        <p:tav tm="100000">
                                          <p:val>
                                            <p:strVal val="#ppt_h"/>
                                          </p:val>
                                        </p:tav>
                                      </p:tavLst>
                                    </p:anim>
                                    <p:animEffect transition="in" filter="fade">
                                      <p:cBhvr>
                                        <p:cTn id="63" dur="1000"/>
                                        <p:tgtEl>
                                          <p:spTgt spid="1187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277813"/>
            <a:ext cx="9144000" cy="1139825"/>
          </a:xfrm>
        </p:spPr>
        <p:txBody>
          <a:bodyPr/>
          <a:lstStyle/>
          <a:p>
            <a:r>
              <a:rPr lang="en-US" sz="4000"/>
              <a:t>Screen Magnification Technology – Software Options</a:t>
            </a:r>
          </a:p>
        </p:txBody>
      </p:sp>
      <p:sp>
        <p:nvSpPr>
          <p:cNvPr id="121859" name="Rectangle 3"/>
          <p:cNvSpPr>
            <a:spLocks noGrp="1" noChangeArrowheads="1"/>
          </p:cNvSpPr>
          <p:nvPr>
            <p:ph type="body" idx="1"/>
          </p:nvPr>
        </p:nvSpPr>
        <p:spPr>
          <a:xfrm>
            <a:off x="0" y="1752600"/>
            <a:ext cx="7162800" cy="3200400"/>
          </a:xfrm>
        </p:spPr>
        <p:txBody>
          <a:bodyPr/>
          <a:lstStyle/>
          <a:p>
            <a:r>
              <a:rPr lang="en-US"/>
              <a:t>Mouse Pointer Enlarging Software</a:t>
            </a:r>
          </a:p>
          <a:p>
            <a:pPr lvl="1"/>
            <a:r>
              <a:rPr lang="en-US"/>
              <a:t>Search on the Internet for</a:t>
            </a:r>
          </a:p>
          <a:p>
            <a:pPr lvl="1">
              <a:buFont typeface="Wingdings" pitchFamily="2" charset="2"/>
              <a:buNone/>
            </a:pPr>
            <a:r>
              <a:rPr lang="en-US"/>
              <a:t>	“big cursors”</a:t>
            </a:r>
          </a:p>
        </p:txBody>
      </p:sp>
      <p:pic>
        <p:nvPicPr>
          <p:cNvPr id="121995" name="Picture 139" descr="bigarrow_hugearrow09"/>
          <p:cNvPicPr>
            <a:picLocks noChangeAspect="1" noChangeArrowheads="1"/>
          </p:cNvPicPr>
          <p:nvPr/>
        </p:nvPicPr>
        <p:blipFill>
          <a:blip r:embed="rId4"/>
          <a:srcRect/>
          <a:stretch>
            <a:fillRect/>
          </a:stretch>
        </p:blipFill>
        <p:spPr bwMode="auto">
          <a:xfrm>
            <a:off x="7620000" y="5181600"/>
            <a:ext cx="1066800" cy="1066800"/>
          </a:xfrm>
          <a:prstGeom prst="rect">
            <a:avLst/>
          </a:prstGeom>
          <a:noFill/>
        </p:spPr>
      </p:pic>
      <p:pic>
        <p:nvPicPr>
          <p:cNvPr id="121997" name="Picture 141" descr="bigarrow_hugearrow10"/>
          <p:cNvPicPr>
            <a:picLocks noChangeAspect="1" noChangeArrowheads="1"/>
          </p:cNvPicPr>
          <p:nvPr/>
        </p:nvPicPr>
        <p:blipFill>
          <a:blip r:embed="rId5"/>
          <a:srcRect/>
          <a:stretch>
            <a:fillRect/>
          </a:stretch>
        </p:blipFill>
        <p:spPr bwMode="auto">
          <a:xfrm>
            <a:off x="6553200" y="3048000"/>
            <a:ext cx="1143000" cy="1143000"/>
          </a:xfrm>
          <a:prstGeom prst="rect">
            <a:avLst/>
          </a:prstGeom>
          <a:noFill/>
        </p:spPr>
      </p:pic>
      <p:pic>
        <p:nvPicPr>
          <p:cNvPr id="121999" name="Picture 143" descr="bigarrow_hugearrow01"/>
          <p:cNvPicPr>
            <a:picLocks noChangeAspect="1" noChangeArrowheads="1"/>
          </p:cNvPicPr>
          <p:nvPr/>
        </p:nvPicPr>
        <p:blipFill>
          <a:blip r:embed="rId6"/>
          <a:srcRect/>
          <a:stretch>
            <a:fillRect/>
          </a:stretch>
        </p:blipFill>
        <p:spPr bwMode="auto">
          <a:xfrm>
            <a:off x="6172200" y="5410200"/>
            <a:ext cx="838200" cy="838200"/>
          </a:xfrm>
          <a:prstGeom prst="rect">
            <a:avLst/>
          </a:prstGeom>
          <a:noFill/>
        </p:spPr>
      </p:pic>
      <p:pic>
        <p:nvPicPr>
          <p:cNvPr id="122001" name="Picture 145" descr="bigarrow_hugearrow02"/>
          <p:cNvPicPr>
            <a:picLocks noChangeAspect="1" noChangeArrowheads="1"/>
          </p:cNvPicPr>
          <p:nvPr/>
        </p:nvPicPr>
        <p:blipFill>
          <a:blip r:embed="rId7"/>
          <a:srcRect/>
          <a:stretch>
            <a:fillRect/>
          </a:stretch>
        </p:blipFill>
        <p:spPr bwMode="auto">
          <a:xfrm>
            <a:off x="3733800" y="4648200"/>
            <a:ext cx="914400" cy="914400"/>
          </a:xfrm>
          <a:prstGeom prst="rect">
            <a:avLst/>
          </a:prstGeom>
          <a:noFill/>
        </p:spPr>
      </p:pic>
      <p:pic>
        <p:nvPicPr>
          <p:cNvPr id="122003" name="Picture 147" descr="bigarrow_hugearrow04"/>
          <p:cNvPicPr>
            <a:picLocks noChangeAspect="1" noChangeArrowheads="1"/>
          </p:cNvPicPr>
          <p:nvPr/>
        </p:nvPicPr>
        <p:blipFill>
          <a:blip r:embed="rId8"/>
          <a:srcRect/>
          <a:stretch>
            <a:fillRect/>
          </a:stretch>
        </p:blipFill>
        <p:spPr bwMode="auto">
          <a:xfrm>
            <a:off x="2819400" y="5257800"/>
            <a:ext cx="914400" cy="914400"/>
          </a:xfrm>
          <a:prstGeom prst="rect">
            <a:avLst/>
          </a:prstGeom>
          <a:noFill/>
        </p:spPr>
      </p:pic>
      <p:pic>
        <p:nvPicPr>
          <p:cNvPr id="122005" name="Picture 149" descr="bigarrow_hugearrow08"/>
          <p:cNvPicPr>
            <a:picLocks noChangeAspect="1" noChangeArrowheads="1"/>
          </p:cNvPicPr>
          <p:nvPr/>
        </p:nvPicPr>
        <p:blipFill>
          <a:blip r:embed="rId9"/>
          <a:srcRect/>
          <a:stretch>
            <a:fillRect/>
          </a:stretch>
        </p:blipFill>
        <p:spPr bwMode="auto">
          <a:xfrm>
            <a:off x="7696200" y="2438400"/>
            <a:ext cx="1066800" cy="1066800"/>
          </a:xfrm>
          <a:prstGeom prst="rect">
            <a:avLst/>
          </a:prstGeom>
          <a:noFill/>
        </p:spPr>
      </p:pic>
      <p:pic>
        <p:nvPicPr>
          <p:cNvPr id="122007" name="Picture 151" descr="bigarrow_hugearrow07"/>
          <p:cNvPicPr>
            <a:picLocks noChangeAspect="1" noChangeArrowheads="1"/>
          </p:cNvPicPr>
          <p:nvPr/>
        </p:nvPicPr>
        <p:blipFill>
          <a:blip r:embed="rId10"/>
          <a:srcRect/>
          <a:stretch>
            <a:fillRect/>
          </a:stretch>
        </p:blipFill>
        <p:spPr bwMode="auto">
          <a:xfrm>
            <a:off x="1600200" y="4114800"/>
            <a:ext cx="914400" cy="914400"/>
          </a:xfrm>
          <a:prstGeom prst="rect">
            <a:avLst/>
          </a:prstGeom>
          <a:noFill/>
        </p:spPr>
      </p:pic>
      <p:pic>
        <p:nvPicPr>
          <p:cNvPr id="122009" name="Picture 153" descr="bigarrow_hugearrow05"/>
          <p:cNvPicPr>
            <a:picLocks noChangeAspect="1" noChangeArrowheads="1"/>
          </p:cNvPicPr>
          <p:nvPr/>
        </p:nvPicPr>
        <p:blipFill>
          <a:blip r:embed="rId11"/>
          <a:srcRect/>
          <a:stretch>
            <a:fillRect/>
          </a:stretch>
        </p:blipFill>
        <p:spPr bwMode="auto">
          <a:xfrm>
            <a:off x="1524000" y="5638800"/>
            <a:ext cx="762000" cy="762000"/>
          </a:xfrm>
          <a:prstGeom prst="rect">
            <a:avLst/>
          </a:prstGeom>
          <a:noFill/>
        </p:spPr>
      </p:pic>
      <p:pic>
        <p:nvPicPr>
          <p:cNvPr id="122011" name="Picture 155" descr="bigarrow_hugearrow06"/>
          <p:cNvPicPr>
            <a:picLocks noChangeAspect="1" noChangeArrowheads="1"/>
          </p:cNvPicPr>
          <p:nvPr/>
        </p:nvPicPr>
        <p:blipFill>
          <a:blip r:embed="rId12"/>
          <a:srcRect/>
          <a:stretch>
            <a:fillRect/>
          </a:stretch>
        </p:blipFill>
        <p:spPr bwMode="auto">
          <a:xfrm>
            <a:off x="457200" y="5029200"/>
            <a:ext cx="762000" cy="762000"/>
          </a:xfrm>
          <a:prstGeom prst="rect">
            <a:avLst/>
          </a:prstGeom>
          <a:noFill/>
        </p:spPr>
      </p:pic>
      <p:pic>
        <p:nvPicPr>
          <p:cNvPr id="122013" name="Picture 157" descr="bigarrow_hugearrow11"/>
          <p:cNvPicPr>
            <a:picLocks noChangeAspect="1" noChangeArrowheads="1"/>
          </p:cNvPicPr>
          <p:nvPr/>
        </p:nvPicPr>
        <p:blipFill>
          <a:blip r:embed="rId13"/>
          <a:srcRect/>
          <a:stretch>
            <a:fillRect/>
          </a:stretch>
        </p:blipFill>
        <p:spPr bwMode="auto">
          <a:xfrm>
            <a:off x="8229600" y="4267200"/>
            <a:ext cx="685800" cy="685800"/>
          </a:xfrm>
          <a:prstGeom prst="rect">
            <a:avLst/>
          </a:prstGeom>
          <a:noFill/>
        </p:spPr>
      </p:pic>
      <p:pic>
        <p:nvPicPr>
          <p:cNvPr id="122015" name="Picture 159" descr="bigarrow_hugearrow03"/>
          <p:cNvPicPr>
            <a:picLocks noChangeAspect="1" noChangeArrowheads="1"/>
          </p:cNvPicPr>
          <p:nvPr/>
        </p:nvPicPr>
        <p:blipFill>
          <a:blip r:embed="rId14"/>
          <a:srcRect/>
          <a:stretch>
            <a:fillRect/>
          </a:stretch>
        </p:blipFill>
        <p:spPr bwMode="auto">
          <a:xfrm>
            <a:off x="5410200" y="4191000"/>
            <a:ext cx="990600" cy="990600"/>
          </a:xfrm>
          <a:prstGeom prst="rect">
            <a:avLst/>
          </a:prstGeom>
          <a:noFill/>
        </p:spPr>
      </p:pic>
      <p:pic>
        <p:nvPicPr>
          <p:cNvPr id="122017" name="Picture 161" descr="bigarrow_hugearrow12"/>
          <p:cNvPicPr>
            <a:picLocks noChangeAspect="1" noChangeArrowheads="1"/>
          </p:cNvPicPr>
          <p:nvPr/>
        </p:nvPicPr>
        <p:blipFill>
          <a:blip r:embed="rId15"/>
          <a:srcRect/>
          <a:stretch>
            <a:fillRect/>
          </a:stretch>
        </p:blipFill>
        <p:spPr bwMode="auto">
          <a:xfrm>
            <a:off x="4876800" y="5638800"/>
            <a:ext cx="762000" cy="762000"/>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additive="base">
                                        <p:cTn id="7" dur="500" fill="hold"/>
                                        <p:tgtEl>
                                          <p:spTgt spid="1218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122005"/>
                                        </p:tgtEl>
                                        <p:attrNameLst>
                                          <p:attrName>style.visibility</p:attrName>
                                        </p:attrNameLst>
                                      </p:cBhvr>
                                      <p:to>
                                        <p:strVal val="visible"/>
                                      </p:to>
                                    </p:set>
                                    <p:anim calcmode="lin" valueType="num">
                                      <p:cBhvr>
                                        <p:cTn id="12" dur="1000" fill="hold"/>
                                        <p:tgtEl>
                                          <p:spTgt spid="122005"/>
                                        </p:tgtEl>
                                        <p:attrNameLst>
                                          <p:attrName>ppt_w</p:attrName>
                                        </p:attrNameLst>
                                      </p:cBhvr>
                                      <p:tavLst>
                                        <p:tav tm="0">
                                          <p:val>
                                            <p:strVal val="#ppt_w*0.70"/>
                                          </p:val>
                                        </p:tav>
                                        <p:tav tm="100000">
                                          <p:val>
                                            <p:strVal val="#ppt_w"/>
                                          </p:val>
                                        </p:tav>
                                      </p:tavLst>
                                    </p:anim>
                                    <p:anim calcmode="lin" valueType="num">
                                      <p:cBhvr>
                                        <p:cTn id="13" dur="1000" fill="hold"/>
                                        <p:tgtEl>
                                          <p:spTgt spid="122005"/>
                                        </p:tgtEl>
                                        <p:attrNameLst>
                                          <p:attrName>ppt_h</p:attrName>
                                        </p:attrNameLst>
                                      </p:cBhvr>
                                      <p:tavLst>
                                        <p:tav tm="0">
                                          <p:val>
                                            <p:strVal val="#ppt_h"/>
                                          </p:val>
                                        </p:tav>
                                        <p:tav tm="100000">
                                          <p:val>
                                            <p:strVal val="#ppt_h"/>
                                          </p:val>
                                        </p:tav>
                                      </p:tavLst>
                                    </p:anim>
                                    <p:animEffect transition="in" filter="fade">
                                      <p:cBhvr>
                                        <p:cTn id="14" dur="1000"/>
                                        <p:tgtEl>
                                          <p:spTgt spid="122005"/>
                                        </p:tgtEl>
                                      </p:cBhvr>
                                    </p:animEffect>
                                  </p:childTnLst>
                                </p:cTn>
                              </p:par>
                            </p:childTnLst>
                          </p:cTn>
                        </p:par>
                        <p:par>
                          <p:cTn id="15" fill="hold">
                            <p:stCondLst>
                              <p:cond delay="1500"/>
                            </p:stCondLst>
                            <p:childTnLst>
                              <p:par>
                                <p:cTn id="16" presetID="55" presetClass="entr" presetSubtype="0" fill="hold" nodeType="afterEffect">
                                  <p:stCondLst>
                                    <p:cond delay="0"/>
                                  </p:stCondLst>
                                  <p:childTnLst>
                                    <p:set>
                                      <p:cBhvr>
                                        <p:cTn id="17" dur="1" fill="hold">
                                          <p:stCondLst>
                                            <p:cond delay="0"/>
                                          </p:stCondLst>
                                        </p:cTn>
                                        <p:tgtEl>
                                          <p:spTgt spid="122015"/>
                                        </p:tgtEl>
                                        <p:attrNameLst>
                                          <p:attrName>style.visibility</p:attrName>
                                        </p:attrNameLst>
                                      </p:cBhvr>
                                      <p:to>
                                        <p:strVal val="visible"/>
                                      </p:to>
                                    </p:set>
                                    <p:anim calcmode="lin" valueType="num">
                                      <p:cBhvr>
                                        <p:cTn id="18" dur="1000" fill="hold"/>
                                        <p:tgtEl>
                                          <p:spTgt spid="122015"/>
                                        </p:tgtEl>
                                        <p:attrNameLst>
                                          <p:attrName>ppt_w</p:attrName>
                                        </p:attrNameLst>
                                      </p:cBhvr>
                                      <p:tavLst>
                                        <p:tav tm="0">
                                          <p:val>
                                            <p:strVal val="#ppt_w*0.70"/>
                                          </p:val>
                                        </p:tav>
                                        <p:tav tm="100000">
                                          <p:val>
                                            <p:strVal val="#ppt_w"/>
                                          </p:val>
                                        </p:tav>
                                      </p:tavLst>
                                    </p:anim>
                                    <p:anim calcmode="lin" valueType="num">
                                      <p:cBhvr>
                                        <p:cTn id="19" dur="1000" fill="hold"/>
                                        <p:tgtEl>
                                          <p:spTgt spid="122015"/>
                                        </p:tgtEl>
                                        <p:attrNameLst>
                                          <p:attrName>ppt_h</p:attrName>
                                        </p:attrNameLst>
                                      </p:cBhvr>
                                      <p:tavLst>
                                        <p:tav tm="0">
                                          <p:val>
                                            <p:strVal val="#ppt_h"/>
                                          </p:val>
                                        </p:tav>
                                        <p:tav tm="100000">
                                          <p:val>
                                            <p:strVal val="#ppt_h"/>
                                          </p:val>
                                        </p:tav>
                                      </p:tavLst>
                                    </p:anim>
                                    <p:animEffect transition="in" filter="fade">
                                      <p:cBhvr>
                                        <p:cTn id="20" dur="1000"/>
                                        <p:tgtEl>
                                          <p:spTgt spid="122015"/>
                                        </p:tgtEl>
                                      </p:cBhvr>
                                    </p:animEffect>
                                  </p:childTnLst>
                                </p:cTn>
                              </p:par>
                            </p:childTnLst>
                          </p:cTn>
                        </p:par>
                        <p:par>
                          <p:cTn id="21" fill="hold">
                            <p:stCondLst>
                              <p:cond delay="2500"/>
                            </p:stCondLst>
                            <p:childTnLst>
                              <p:par>
                                <p:cTn id="22" presetID="55" presetClass="entr" presetSubtype="0" fill="hold" nodeType="afterEffect">
                                  <p:stCondLst>
                                    <p:cond delay="0"/>
                                  </p:stCondLst>
                                  <p:childTnLst>
                                    <p:set>
                                      <p:cBhvr>
                                        <p:cTn id="23" dur="1" fill="hold">
                                          <p:stCondLst>
                                            <p:cond delay="0"/>
                                          </p:stCondLst>
                                        </p:cTn>
                                        <p:tgtEl>
                                          <p:spTgt spid="122009"/>
                                        </p:tgtEl>
                                        <p:attrNameLst>
                                          <p:attrName>style.visibility</p:attrName>
                                        </p:attrNameLst>
                                      </p:cBhvr>
                                      <p:to>
                                        <p:strVal val="visible"/>
                                      </p:to>
                                    </p:set>
                                    <p:anim calcmode="lin" valueType="num">
                                      <p:cBhvr>
                                        <p:cTn id="24" dur="1000" fill="hold"/>
                                        <p:tgtEl>
                                          <p:spTgt spid="122009"/>
                                        </p:tgtEl>
                                        <p:attrNameLst>
                                          <p:attrName>ppt_w</p:attrName>
                                        </p:attrNameLst>
                                      </p:cBhvr>
                                      <p:tavLst>
                                        <p:tav tm="0">
                                          <p:val>
                                            <p:strVal val="#ppt_w*0.70"/>
                                          </p:val>
                                        </p:tav>
                                        <p:tav tm="100000">
                                          <p:val>
                                            <p:strVal val="#ppt_w"/>
                                          </p:val>
                                        </p:tav>
                                      </p:tavLst>
                                    </p:anim>
                                    <p:anim calcmode="lin" valueType="num">
                                      <p:cBhvr>
                                        <p:cTn id="25" dur="1000" fill="hold"/>
                                        <p:tgtEl>
                                          <p:spTgt spid="122009"/>
                                        </p:tgtEl>
                                        <p:attrNameLst>
                                          <p:attrName>ppt_h</p:attrName>
                                        </p:attrNameLst>
                                      </p:cBhvr>
                                      <p:tavLst>
                                        <p:tav tm="0">
                                          <p:val>
                                            <p:strVal val="#ppt_h"/>
                                          </p:val>
                                        </p:tav>
                                        <p:tav tm="100000">
                                          <p:val>
                                            <p:strVal val="#ppt_h"/>
                                          </p:val>
                                        </p:tav>
                                      </p:tavLst>
                                    </p:anim>
                                    <p:animEffect transition="in" filter="fade">
                                      <p:cBhvr>
                                        <p:cTn id="26" dur="1000"/>
                                        <p:tgtEl>
                                          <p:spTgt spid="122009"/>
                                        </p:tgtEl>
                                      </p:cBhvr>
                                    </p:animEffect>
                                  </p:childTnLst>
                                </p:cTn>
                              </p:par>
                            </p:childTnLst>
                          </p:cTn>
                        </p:par>
                        <p:par>
                          <p:cTn id="27" fill="hold">
                            <p:stCondLst>
                              <p:cond delay="3500"/>
                            </p:stCondLst>
                            <p:childTnLst>
                              <p:par>
                                <p:cTn id="28" presetID="55" presetClass="entr" presetSubtype="0" fill="hold" nodeType="afterEffect">
                                  <p:stCondLst>
                                    <p:cond delay="0"/>
                                  </p:stCondLst>
                                  <p:childTnLst>
                                    <p:set>
                                      <p:cBhvr>
                                        <p:cTn id="29" dur="1" fill="hold">
                                          <p:stCondLst>
                                            <p:cond delay="0"/>
                                          </p:stCondLst>
                                        </p:cTn>
                                        <p:tgtEl>
                                          <p:spTgt spid="121997"/>
                                        </p:tgtEl>
                                        <p:attrNameLst>
                                          <p:attrName>style.visibility</p:attrName>
                                        </p:attrNameLst>
                                      </p:cBhvr>
                                      <p:to>
                                        <p:strVal val="visible"/>
                                      </p:to>
                                    </p:set>
                                    <p:anim calcmode="lin" valueType="num">
                                      <p:cBhvr>
                                        <p:cTn id="30" dur="1000" fill="hold"/>
                                        <p:tgtEl>
                                          <p:spTgt spid="121997"/>
                                        </p:tgtEl>
                                        <p:attrNameLst>
                                          <p:attrName>ppt_w</p:attrName>
                                        </p:attrNameLst>
                                      </p:cBhvr>
                                      <p:tavLst>
                                        <p:tav tm="0">
                                          <p:val>
                                            <p:strVal val="#ppt_w*0.70"/>
                                          </p:val>
                                        </p:tav>
                                        <p:tav tm="100000">
                                          <p:val>
                                            <p:strVal val="#ppt_w"/>
                                          </p:val>
                                        </p:tav>
                                      </p:tavLst>
                                    </p:anim>
                                    <p:anim calcmode="lin" valueType="num">
                                      <p:cBhvr>
                                        <p:cTn id="31" dur="1000" fill="hold"/>
                                        <p:tgtEl>
                                          <p:spTgt spid="121997"/>
                                        </p:tgtEl>
                                        <p:attrNameLst>
                                          <p:attrName>ppt_h</p:attrName>
                                        </p:attrNameLst>
                                      </p:cBhvr>
                                      <p:tavLst>
                                        <p:tav tm="0">
                                          <p:val>
                                            <p:strVal val="#ppt_h"/>
                                          </p:val>
                                        </p:tav>
                                        <p:tav tm="100000">
                                          <p:val>
                                            <p:strVal val="#ppt_h"/>
                                          </p:val>
                                        </p:tav>
                                      </p:tavLst>
                                    </p:anim>
                                    <p:animEffect transition="in" filter="fade">
                                      <p:cBhvr>
                                        <p:cTn id="32" dur="1000"/>
                                        <p:tgtEl>
                                          <p:spTgt spid="121997"/>
                                        </p:tgtEl>
                                      </p:cBhvr>
                                    </p:animEffect>
                                  </p:childTnLst>
                                </p:cTn>
                              </p:par>
                            </p:childTnLst>
                          </p:cTn>
                        </p:par>
                        <p:par>
                          <p:cTn id="33" fill="hold">
                            <p:stCondLst>
                              <p:cond delay="4500"/>
                            </p:stCondLst>
                            <p:childTnLst>
                              <p:par>
                                <p:cTn id="34" presetID="2" presetClass="entr" presetSubtype="4" fill="hold" grpId="0" nodeType="afterEffect">
                                  <p:stCondLst>
                                    <p:cond delay="0"/>
                                  </p:stCondLst>
                                  <p:childTnLst>
                                    <p:set>
                                      <p:cBhvr>
                                        <p:cTn id="35" dur="1" fill="hold">
                                          <p:stCondLst>
                                            <p:cond delay="0"/>
                                          </p:stCondLst>
                                        </p:cTn>
                                        <p:tgtEl>
                                          <p:spTgt spid="121859">
                                            <p:txEl>
                                              <p:pRg st="1" end="1"/>
                                            </p:txEl>
                                          </p:spTgt>
                                        </p:tgtEl>
                                        <p:attrNameLst>
                                          <p:attrName>style.visibility</p:attrName>
                                        </p:attrNameLst>
                                      </p:cBhvr>
                                      <p:to>
                                        <p:strVal val="visible"/>
                                      </p:to>
                                    </p:set>
                                    <p:anim calcmode="lin" valueType="num">
                                      <p:cBhvr additive="base">
                                        <p:cTn id="36"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par>
                          <p:cTn id="38" fill="hold">
                            <p:stCondLst>
                              <p:cond delay="5000"/>
                            </p:stCondLst>
                            <p:childTnLst>
                              <p:par>
                                <p:cTn id="39" presetID="55" presetClass="entr" presetSubtype="0" fill="hold" nodeType="afterEffect">
                                  <p:stCondLst>
                                    <p:cond delay="0"/>
                                  </p:stCondLst>
                                  <p:childTnLst>
                                    <p:set>
                                      <p:cBhvr>
                                        <p:cTn id="40" dur="1" fill="hold">
                                          <p:stCondLst>
                                            <p:cond delay="0"/>
                                          </p:stCondLst>
                                        </p:cTn>
                                        <p:tgtEl>
                                          <p:spTgt spid="122017"/>
                                        </p:tgtEl>
                                        <p:attrNameLst>
                                          <p:attrName>style.visibility</p:attrName>
                                        </p:attrNameLst>
                                      </p:cBhvr>
                                      <p:to>
                                        <p:strVal val="visible"/>
                                      </p:to>
                                    </p:set>
                                    <p:anim calcmode="lin" valueType="num">
                                      <p:cBhvr>
                                        <p:cTn id="41" dur="1000" fill="hold"/>
                                        <p:tgtEl>
                                          <p:spTgt spid="122017"/>
                                        </p:tgtEl>
                                        <p:attrNameLst>
                                          <p:attrName>ppt_w</p:attrName>
                                        </p:attrNameLst>
                                      </p:cBhvr>
                                      <p:tavLst>
                                        <p:tav tm="0">
                                          <p:val>
                                            <p:strVal val="#ppt_w*0.70"/>
                                          </p:val>
                                        </p:tav>
                                        <p:tav tm="100000">
                                          <p:val>
                                            <p:strVal val="#ppt_w"/>
                                          </p:val>
                                        </p:tav>
                                      </p:tavLst>
                                    </p:anim>
                                    <p:anim calcmode="lin" valueType="num">
                                      <p:cBhvr>
                                        <p:cTn id="42" dur="1000" fill="hold"/>
                                        <p:tgtEl>
                                          <p:spTgt spid="122017"/>
                                        </p:tgtEl>
                                        <p:attrNameLst>
                                          <p:attrName>ppt_h</p:attrName>
                                        </p:attrNameLst>
                                      </p:cBhvr>
                                      <p:tavLst>
                                        <p:tav tm="0">
                                          <p:val>
                                            <p:strVal val="#ppt_h"/>
                                          </p:val>
                                        </p:tav>
                                        <p:tav tm="100000">
                                          <p:val>
                                            <p:strVal val="#ppt_h"/>
                                          </p:val>
                                        </p:tav>
                                      </p:tavLst>
                                    </p:anim>
                                    <p:animEffect transition="in" filter="fade">
                                      <p:cBhvr>
                                        <p:cTn id="43" dur="1000"/>
                                        <p:tgtEl>
                                          <p:spTgt spid="122017"/>
                                        </p:tgtEl>
                                      </p:cBhvr>
                                    </p:animEffect>
                                  </p:childTnLst>
                                </p:cTn>
                              </p:par>
                            </p:childTnLst>
                          </p:cTn>
                        </p:par>
                        <p:par>
                          <p:cTn id="44" fill="hold">
                            <p:stCondLst>
                              <p:cond delay="6000"/>
                            </p:stCondLst>
                            <p:childTnLst>
                              <p:par>
                                <p:cTn id="45" presetID="2" presetClass="entr" presetSubtype="4" fill="hold" grpId="0" nodeType="afterEffect">
                                  <p:stCondLst>
                                    <p:cond delay="0"/>
                                  </p:stCondLst>
                                  <p:childTnLst>
                                    <p:set>
                                      <p:cBhvr>
                                        <p:cTn id="46" dur="1" fill="hold">
                                          <p:stCondLst>
                                            <p:cond delay="0"/>
                                          </p:stCondLst>
                                        </p:cTn>
                                        <p:tgtEl>
                                          <p:spTgt spid="121859">
                                            <p:txEl>
                                              <p:pRg st="2" end="2"/>
                                            </p:txEl>
                                          </p:spTgt>
                                        </p:tgtEl>
                                        <p:attrNameLst>
                                          <p:attrName>style.visibility</p:attrName>
                                        </p:attrNameLst>
                                      </p:cBhvr>
                                      <p:to>
                                        <p:strVal val="visible"/>
                                      </p:to>
                                    </p:set>
                                    <p:anim calcmode="lin" valueType="num">
                                      <p:cBhvr additive="base">
                                        <p:cTn id="47"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par>
                          <p:cTn id="49" fill="hold">
                            <p:stCondLst>
                              <p:cond delay="6500"/>
                            </p:stCondLst>
                            <p:childTnLst>
                              <p:par>
                                <p:cTn id="50" presetID="55" presetClass="entr" presetSubtype="0" fill="hold" nodeType="afterEffect">
                                  <p:stCondLst>
                                    <p:cond delay="0"/>
                                  </p:stCondLst>
                                  <p:childTnLst>
                                    <p:set>
                                      <p:cBhvr>
                                        <p:cTn id="51" dur="1" fill="hold">
                                          <p:stCondLst>
                                            <p:cond delay="0"/>
                                          </p:stCondLst>
                                        </p:cTn>
                                        <p:tgtEl>
                                          <p:spTgt spid="122011"/>
                                        </p:tgtEl>
                                        <p:attrNameLst>
                                          <p:attrName>style.visibility</p:attrName>
                                        </p:attrNameLst>
                                      </p:cBhvr>
                                      <p:to>
                                        <p:strVal val="visible"/>
                                      </p:to>
                                    </p:set>
                                    <p:anim calcmode="lin" valueType="num">
                                      <p:cBhvr>
                                        <p:cTn id="52" dur="500" fill="hold"/>
                                        <p:tgtEl>
                                          <p:spTgt spid="122011"/>
                                        </p:tgtEl>
                                        <p:attrNameLst>
                                          <p:attrName>ppt_w</p:attrName>
                                        </p:attrNameLst>
                                      </p:cBhvr>
                                      <p:tavLst>
                                        <p:tav tm="0">
                                          <p:val>
                                            <p:strVal val="#ppt_w*0.70"/>
                                          </p:val>
                                        </p:tav>
                                        <p:tav tm="100000">
                                          <p:val>
                                            <p:strVal val="#ppt_w"/>
                                          </p:val>
                                        </p:tav>
                                      </p:tavLst>
                                    </p:anim>
                                    <p:anim calcmode="lin" valueType="num">
                                      <p:cBhvr>
                                        <p:cTn id="53" dur="500" fill="hold"/>
                                        <p:tgtEl>
                                          <p:spTgt spid="122011"/>
                                        </p:tgtEl>
                                        <p:attrNameLst>
                                          <p:attrName>ppt_h</p:attrName>
                                        </p:attrNameLst>
                                      </p:cBhvr>
                                      <p:tavLst>
                                        <p:tav tm="0">
                                          <p:val>
                                            <p:strVal val="#ppt_h"/>
                                          </p:val>
                                        </p:tav>
                                        <p:tav tm="100000">
                                          <p:val>
                                            <p:strVal val="#ppt_h"/>
                                          </p:val>
                                        </p:tav>
                                      </p:tavLst>
                                    </p:anim>
                                    <p:animEffect transition="in" filter="fade">
                                      <p:cBhvr>
                                        <p:cTn id="54" dur="500"/>
                                        <p:tgtEl>
                                          <p:spTgt spid="122011"/>
                                        </p:tgtEl>
                                      </p:cBhvr>
                                    </p:animEffect>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121995"/>
                                        </p:tgtEl>
                                        <p:attrNameLst>
                                          <p:attrName>style.visibility</p:attrName>
                                        </p:attrNameLst>
                                      </p:cBhvr>
                                      <p:to>
                                        <p:strVal val="visible"/>
                                      </p:to>
                                    </p:set>
                                    <p:anim calcmode="lin" valueType="num">
                                      <p:cBhvr>
                                        <p:cTn id="58" dur="500" fill="hold"/>
                                        <p:tgtEl>
                                          <p:spTgt spid="121995"/>
                                        </p:tgtEl>
                                        <p:attrNameLst>
                                          <p:attrName>ppt_w</p:attrName>
                                        </p:attrNameLst>
                                      </p:cBhvr>
                                      <p:tavLst>
                                        <p:tav tm="0">
                                          <p:val>
                                            <p:strVal val="#ppt_w*0.70"/>
                                          </p:val>
                                        </p:tav>
                                        <p:tav tm="100000">
                                          <p:val>
                                            <p:strVal val="#ppt_w"/>
                                          </p:val>
                                        </p:tav>
                                      </p:tavLst>
                                    </p:anim>
                                    <p:anim calcmode="lin" valueType="num">
                                      <p:cBhvr>
                                        <p:cTn id="59" dur="500" fill="hold"/>
                                        <p:tgtEl>
                                          <p:spTgt spid="121995"/>
                                        </p:tgtEl>
                                        <p:attrNameLst>
                                          <p:attrName>ppt_h</p:attrName>
                                        </p:attrNameLst>
                                      </p:cBhvr>
                                      <p:tavLst>
                                        <p:tav tm="0">
                                          <p:val>
                                            <p:strVal val="#ppt_h"/>
                                          </p:val>
                                        </p:tav>
                                        <p:tav tm="100000">
                                          <p:val>
                                            <p:strVal val="#ppt_h"/>
                                          </p:val>
                                        </p:tav>
                                      </p:tavLst>
                                    </p:anim>
                                    <p:animEffect transition="in" filter="fade">
                                      <p:cBhvr>
                                        <p:cTn id="60" dur="500"/>
                                        <p:tgtEl>
                                          <p:spTgt spid="121995"/>
                                        </p:tgtEl>
                                      </p:cBhvr>
                                    </p:animEffect>
                                  </p:childTnLst>
                                </p:cTn>
                              </p:par>
                            </p:childTnLst>
                          </p:cTn>
                        </p:par>
                        <p:par>
                          <p:cTn id="61" fill="hold">
                            <p:stCondLst>
                              <p:cond delay="7500"/>
                            </p:stCondLst>
                            <p:childTnLst>
                              <p:par>
                                <p:cTn id="62" presetID="55" presetClass="entr" presetSubtype="0" fill="hold" nodeType="afterEffect">
                                  <p:stCondLst>
                                    <p:cond delay="0"/>
                                  </p:stCondLst>
                                  <p:childTnLst>
                                    <p:set>
                                      <p:cBhvr>
                                        <p:cTn id="63" dur="1" fill="hold">
                                          <p:stCondLst>
                                            <p:cond delay="0"/>
                                          </p:stCondLst>
                                        </p:cTn>
                                        <p:tgtEl>
                                          <p:spTgt spid="122007"/>
                                        </p:tgtEl>
                                        <p:attrNameLst>
                                          <p:attrName>style.visibility</p:attrName>
                                        </p:attrNameLst>
                                      </p:cBhvr>
                                      <p:to>
                                        <p:strVal val="visible"/>
                                      </p:to>
                                    </p:set>
                                    <p:anim calcmode="lin" valueType="num">
                                      <p:cBhvr>
                                        <p:cTn id="64" dur="500" fill="hold"/>
                                        <p:tgtEl>
                                          <p:spTgt spid="122007"/>
                                        </p:tgtEl>
                                        <p:attrNameLst>
                                          <p:attrName>ppt_w</p:attrName>
                                        </p:attrNameLst>
                                      </p:cBhvr>
                                      <p:tavLst>
                                        <p:tav tm="0">
                                          <p:val>
                                            <p:strVal val="#ppt_w*0.70"/>
                                          </p:val>
                                        </p:tav>
                                        <p:tav tm="100000">
                                          <p:val>
                                            <p:strVal val="#ppt_w"/>
                                          </p:val>
                                        </p:tav>
                                      </p:tavLst>
                                    </p:anim>
                                    <p:anim calcmode="lin" valueType="num">
                                      <p:cBhvr>
                                        <p:cTn id="65" dur="500" fill="hold"/>
                                        <p:tgtEl>
                                          <p:spTgt spid="122007"/>
                                        </p:tgtEl>
                                        <p:attrNameLst>
                                          <p:attrName>ppt_h</p:attrName>
                                        </p:attrNameLst>
                                      </p:cBhvr>
                                      <p:tavLst>
                                        <p:tav tm="0">
                                          <p:val>
                                            <p:strVal val="#ppt_h"/>
                                          </p:val>
                                        </p:tav>
                                        <p:tav tm="100000">
                                          <p:val>
                                            <p:strVal val="#ppt_h"/>
                                          </p:val>
                                        </p:tav>
                                      </p:tavLst>
                                    </p:anim>
                                    <p:animEffect transition="in" filter="fade">
                                      <p:cBhvr>
                                        <p:cTn id="66" dur="500"/>
                                        <p:tgtEl>
                                          <p:spTgt spid="122007"/>
                                        </p:tgtEl>
                                      </p:cBhvr>
                                    </p:animEffect>
                                  </p:childTnLst>
                                </p:cTn>
                              </p:par>
                            </p:childTnLst>
                          </p:cTn>
                        </p:par>
                        <p:par>
                          <p:cTn id="67" fill="hold">
                            <p:stCondLst>
                              <p:cond delay="8000"/>
                            </p:stCondLst>
                            <p:childTnLst>
                              <p:par>
                                <p:cTn id="68" presetID="55" presetClass="entr" presetSubtype="0" fill="hold" nodeType="afterEffect">
                                  <p:stCondLst>
                                    <p:cond delay="0"/>
                                  </p:stCondLst>
                                  <p:childTnLst>
                                    <p:set>
                                      <p:cBhvr>
                                        <p:cTn id="69" dur="1" fill="hold">
                                          <p:stCondLst>
                                            <p:cond delay="0"/>
                                          </p:stCondLst>
                                        </p:cTn>
                                        <p:tgtEl>
                                          <p:spTgt spid="122013"/>
                                        </p:tgtEl>
                                        <p:attrNameLst>
                                          <p:attrName>style.visibility</p:attrName>
                                        </p:attrNameLst>
                                      </p:cBhvr>
                                      <p:to>
                                        <p:strVal val="visible"/>
                                      </p:to>
                                    </p:set>
                                    <p:anim calcmode="lin" valueType="num">
                                      <p:cBhvr>
                                        <p:cTn id="70" dur="500" fill="hold"/>
                                        <p:tgtEl>
                                          <p:spTgt spid="122013"/>
                                        </p:tgtEl>
                                        <p:attrNameLst>
                                          <p:attrName>ppt_w</p:attrName>
                                        </p:attrNameLst>
                                      </p:cBhvr>
                                      <p:tavLst>
                                        <p:tav tm="0">
                                          <p:val>
                                            <p:strVal val="#ppt_w*0.70"/>
                                          </p:val>
                                        </p:tav>
                                        <p:tav tm="100000">
                                          <p:val>
                                            <p:strVal val="#ppt_w"/>
                                          </p:val>
                                        </p:tav>
                                      </p:tavLst>
                                    </p:anim>
                                    <p:anim calcmode="lin" valueType="num">
                                      <p:cBhvr>
                                        <p:cTn id="71" dur="500" fill="hold"/>
                                        <p:tgtEl>
                                          <p:spTgt spid="122013"/>
                                        </p:tgtEl>
                                        <p:attrNameLst>
                                          <p:attrName>ppt_h</p:attrName>
                                        </p:attrNameLst>
                                      </p:cBhvr>
                                      <p:tavLst>
                                        <p:tav tm="0">
                                          <p:val>
                                            <p:strVal val="#ppt_h"/>
                                          </p:val>
                                        </p:tav>
                                        <p:tav tm="100000">
                                          <p:val>
                                            <p:strVal val="#ppt_h"/>
                                          </p:val>
                                        </p:tav>
                                      </p:tavLst>
                                    </p:anim>
                                    <p:animEffect transition="in" filter="fade">
                                      <p:cBhvr>
                                        <p:cTn id="72" dur="500"/>
                                        <p:tgtEl>
                                          <p:spTgt spid="122013"/>
                                        </p:tgtEl>
                                      </p:cBhvr>
                                    </p:animEffect>
                                  </p:childTnLst>
                                </p:cTn>
                              </p:par>
                            </p:childTnLst>
                          </p:cTn>
                        </p:par>
                        <p:par>
                          <p:cTn id="73" fill="hold">
                            <p:stCondLst>
                              <p:cond delay="8500"/>
                            </p:stCondLst>
                            <p:childTnLst>
                              <p:par>
                                <p:cTn id="74" presetID="55" presetClass="entr" presetSubtype="0" fill="hold" nodeType="afterEffect">
                                  <p:stCondLst>
                                    <p:cond delay="0"/>
                                  </p:stCondLst>
                                  <p:childTnLst>
                                    <p:set>
                                      <p:cBhvr>
                                        <p:cTn id="75" dur="1" fill="hold">
                                          <p:stCondLst>
                                            <p:cond delay="0"/>
                                          </p:stCondLst>
                                        </p:cTn>
                                        <p:tgtEl>
                                          <p:spTgt spid="121999"/>
                                        </p:tgtEl>
                                        <p:attrNameLst>
                                          <p:attrName>style.visibility</p:attrName>
                                        </p:attrNameLst>
                                      </p:cBhvr>
                                      <p:to>
                                        <p:strVal val="visible"/>
                                      </p:to>
                                    </p:set>
                                    <p:anim calcmode="lin" valueType="num">
                                      <p:cBhvr>
                                        <p:cTn id="76" dur="500" fill="hold"/>
                                        <p:tgtEl>
                                          <p:spTgt spid="121999"/>
                                        </p:tgtEl>
                                        <p:attrNameLst>
                                          <p:attrName>ppt_w</p:attrName>
                                        </p:attrNameLst>
                                      </p:cBhvr>
                                      <p:tavLst>
                                        <p:tav tm="0">
                                          <p:val>
                                            <p:strVal val="#ppt_w*0.70"/>
                                          </p:val>
                                        </p:tav>
                                        <p:tav tm="100000">
                                          <p:val>
                                            <p:strVal val="#ppt_w"/>
                                          </p:val>
                                        </p:tav>
                                      </p:tavLst>
                                    </p:anim>
                                    <p:anim calcmode="lin" valueType="num">
                                      <p:cBhvr>
                                        <p:cTn id="77" dur="500" fill="hold"/>
                                        <p:tgtEl>
                                          <p:spTgt spid="121999"/>
                                        </p:tgtEl>
                                        <p:attrNameLst>
                                          <p:attrName>ppt_h</p:attrName>
                                        </p:attrNameLst>
                                      </p:cBhvr>
                                      <p:tavLst>
                                        <p:tav tm="0">
                                          <p:val>
                                            <p:strVal val="#ppt_h"/>
                                          </p:val>
                                        </p:tav>
                                        <p:tav tm="100000">
                                          <p:val>
                                            <p:strVal val="#ppt_h"/>
                                          </p:val>
                                        </p:tav>
                                      </p:tavLst>
                                    </p:anim>
                                    <p:animEffect transition="in" filter="fade">
                                      <p:cBhvr>
                                        <p:cTn id="78" dur="500"/>
                                        <p:tgtEl>
                                          <p:spTgt spid="121999"/>
                                        </p:tgtEl>
                                      </p:cBhvr>
                                    </p:animEffect>
                                  </p:childTnLst>
                                </p:cTn>
                              </p:par>
                            </p:childTnLst>
                          </p:cTn>
                        </p:par>
                        <p:par>
                          <p:cTn id="79" fill="hold">
                            <p:stCondLst>
                              <p:cond delay="9000"/>
                            </p:stCondLst>
                            <p:childTnLst>
                              <p:par>
                                <p:cTn id="80" presetID="55" presetClass="entr" presetSubtype="0" fill="hold" nodeType="afterEffect">
                                  <p:stCondLst>
                                    <p:cond delay="0"/>
                                  </p:stCondLst>
                                  <p:childTnLst>
                                    <p:set>
                                      <p:cBhvr>
                                        <p:cTn id="81" dur="1" fill="hold">
                                          <p:stCondLst>
                                            <p:cond delay="0"/>
                                          </p:stCondLst>
                                        </p:cTn>
                                        <p:tgtEl>
                                          <p:spTgt spid="122001"/>
                                        </p:tgtEl>
                                        <p:attrNameLst>
                                          <p:attrName>style.visibility</p:attrName>
                                        </p:attrNameLst>
                                      </p:cBhvr>
                                      <p:to>
                                        <p:strVal val="visible"/>
                                      </p:to>
                                    </p:set>
                                    <p:anim calcmode="lin" valueType="num">
                                      <p:cBhvr>
                                        <p:cTn id="82" dur="500" fill="hold"/>
                                        <p:tgtEl>
                                          <p:spTgt spid="122001"/>
                                        </p:tgtEl>
                                        <p:attrNameLst>
                                          <p:attrName>ppt_w</p:attrName>
                                        </p:attrNameLst>
                                      </p:cBhvr>
                                      <p:tavLst>
                                        <p:tav tm="0">
                                          <p:val>
                                            <p:strVal val="#ppt_w*0.70"/>
                                          </p:val>
                                        </p:tav>
                                        <p:tav tm="100000">
                                          <p:val>
                                            <p:strVal val="#ppt_w"/>
                                          </p:val>
                                        </p:tav>
                                      </p:tavLst>
                                    </p:anim>
                                    <p:anim calcmode="lin" valueType="num">
                                      <p:cBhvr>
                                        <p:cTn id="83" dur="500" fill="hold"/>
                                        <p:tgtEl>
                                          <p:spTgt spid="122001"/>
                                        </p:tgtEl>
                                        <p:attrNameLst>
                                          <p:attrName>ppt_h</p:attrName>
                                        </p:attrNameLst>
                                      </p:cBhvr>
                                      <p:tavLst>
                                        <p:tav tm="0">
                                          <p:val>
                                            <p:strVal val="#ppt_h"/>
                                          </p:val>
                                        </p:tav>
                                        <p:tav tm="100000">
                                          <p:val>
                                            <p:strVal val="#ppt_h"/>
                                          </p:val>
                                        </p:tav>
                                      </p:tavLst>
                                    </p:anim>
                                    <p:animEffect transition="in" filter="fade">
                                      <p:cBhvr>
                                        <p:cTn id="84" dur="500"/>
                                        <p:tgtEl>
                                          <p:spTgt spid="122001"/>
                                        </p:tgtEl>
                                      </p:cBhvr>
                                    </p:animEffect>
                                  </p:childTnLst>
                                </p:cTn>
                              </p:par>
                            </p:childTnLst>
                          </p:cTn>
                        </p:par>
                        <p:par>
                          <p:cTn id="85" fill="hold">
                            <p:stCondLst>
                              <p:cond delay="9500"/>
                            </p:stCondLst>
                            <p:childTnLst>
                              <p:par>
                                <p:cTn id="86" presetID="55" presetClass="entr" presetSubtype="0" fill="hold" nodeType="afterEffect">
                                  <p:stCondLst>
                                    <p:cond delay="0"/>
                                  </p:stCondLst>
                                  <p:childTnLst>
                                    <p:set>
                                      <p:cBhvr>
                                        <p:cTn id="87" dur="1" fill="hold">
                                          <p:stCondLst>
                                            <p:cond delay="0"/>
                                          </p:stCondLst>
                                        </p:cTn>
                                        <p:tgtEl>
                                          <p:spTgt spid="122003"/>
                                        </p:tgtEl>
                                        <p:attrNameLst>
                                          <p:attrName>style.visibility</p:attrName>
                                        </p:attrNameLst>
                                      </p:cBhvr>
                                      <p:to>
                                        <p:strVal val="visible"/>
                                      </p:to>
                                    </p:set>
                                    <p:anim calcmode="lin" valueType="num">
                                      <p:cBhvr>
                                        <p:cTn id="88" dur="500" fill="hold"/>
                                        <p:tgtEl>
                                          <p:spTgt spid="122003"/>
                                        </p:tgtEl>
                                        <p:attrNameLst>
                                          <p:attrName>ppt_w</p:attrName>
                                        </p:attrNameLst>
                                      </p:cBhvr>
                                      <p:tavLst>
                                        <p:tav tm="0">
                                          <p:val>
                                            <p:strVal val="#ppt_w*0.70"/>
                                          </p:val>
                                        </p:tav>
                                        <p:tav tm="100000">
                                          <p:val>
                                            <p:strVal val="#ppt_w"/>
                                          </p:val>
                                        </p:tav>
                                      </p:tavLst>
                                    </p:anim>
                                    <p:anim calcmode="lin" valueType="num">
                                      <p:cBhvr>
                                        <p:cTn id="89" dur="500" fill="hold"/>
                                        <p:tgtEl>
                                          <p:spTgt spid="122003"/>
                                        </p:tgtEl>
                                        <p:attrNameLst>
                                          <p:attrName>ppt_h</p:attrName>
                                        </p:attrNameLst>
                                      </p:cBhvr>
                                      <p:tavLst>
                                        <p:tav tm="0">
                                          <p:val>
                                            <p:strVal val="#ppt_h"/>
                                          </p:val>
                                        </p:tav>
                                        <p:tav tm="100000">
                                          <p:val>
                                            <p:strVal val="#ppt_h"/>
                                          </p:val>
                                        </p:tav>
                                      </p:tavLst>
                                    </p:anim>
                                    <p:animEffect transition="in" filter="fade">
                                      <p:cBhvr>
                                        <p:cTn id="90" dur="500"/>
                                        <p:tgtEl>
                                          <p:spTgt spid="122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64" name="Rectangle 16"/>
          <p:cNvSpPr>
            <a:spLocks noGrp="1" noChangeArrowheads="1"/>
          </p:cNvSpPr>
          <p:nvPr>
            <p:ph type="body" idx="1"/>
          </p:nvPr>
        </p:nvSpPr>
        <p:spPr>
          <a:xfrm>
            <a:off x="76200" y="990600"/>
            <a:ext cx="9067800" cy="5486400"/>
          </a:xfrm>
        </p:spPr>
        <p:txBody>
          <a:bodyPr/>
          <a:lstStyle/>
          <a:p>
            <a:pPr>
              <a:lnSpc>
                <a:spcPct val="90000"/>
              </a:lnSpc>
            </a:pPr>
            <a:r>
              <a:rPr lang="en-US"/>
              <a:t>Keyboarding skills are essential for efficient use of the computer</a:t>
            </a:r>
          </a:p>
          <a:p>
            <a:pPr>
              <a:lnSpc>
                <a:spcPct val="90000"/>
              </a:lnSpc>
            </a:pPr>
            <a:r>
              <a:rPr lang="en-US"/>
              <a:t>They are generally quicker than using a mouse or some other pointing device</a:t>
            </a:r>
          </a:p>
          <a:p>
            <a:pPr>
              <a:lnSpc>
                <a:spcPct val="90000"/>
              </a:lnSpc>
            </a:pPr>
            <a:r>
              <a:rPr lang="en-US"/>
              <a:t>There are numerous “typing tutors” available in the general market</a:t>
            </a:r>
          </a:p>
          <a:p>
            <a:pPr>
              <a:lnSpc>
                <a:spcPct val="90000"/>
              </a:lnSpc>
            </a:pPr>
            <a:r>
              <a:rPr lang="en-US"/>
              <a:t>Many are usable with screen magnification software</a:t>
            </a:r>
          </a:p>
          <a:p>
            <a:pPr>
              <a:lnSpc>
                <a:spcPct val="90000"/>
              </a:lnSpc>
            </a:pPr>
            <a:r>
              <a:rPr lang="en-US"/>
              <a:t>Soft are specific for people with visual impairments</a:t>
            </a:r>
            <a:endParaRPr lang="en-US" sz="4000"/>
          </a:p>
        </p:txBody>
      </p:sp>
      <p:sp>
        <p:nvSpPr>
          <p:cNvPr id="181265" name="Rectangle 17"/>
          <p:cNvSpPr>
            <a:spLocks noGrp="1" noChangeArrowheads="1"/>
          </p:cNvSpPr>
          <p:nvPr>
            <p:ph type="title"/>
          </p:nvPr>
        </p:nvSpPr>
        <p:spPr>
          <a:xfrm>
            <a:off x="457200" y="-228600"/>
            <a:ext cx="8229600" cy="1139825"/>
          </a:xfrm>
        </p:spPr>
        <p:txBody>
          <a:bodyPr/>
          <a:lstStyle/>
          <a:p>
            <a:r>
              <a:rPr lang="en-US"/>
              <a:t>Keyboarding</a:t>
            </a:r>
          </a:p>
        </p:txBody>
      </p:sp>
    </p:spTree>
  </p:cSld>
  <p:clrMapOvr>
    <a:masterClrMapping/>
  </p:clrMapOvr>
  <p:transition>
    <p:sndAc>
      <p:stSnd>
        <p:snd r:embed="rId2" name="click.wav"/>
      </p:stSnd>
    </p:sndAc>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body" idx="1"/>
          </p:nvPr>
        </p:nvSpPr>
        <p:spPr>
          <a:xfrm>
            <a:off x="76200" y="1371600"/>
            <a:ext cx="8229600" cy="5486400"/>
          </a:xfrm>
        </p:spPr>
        <p:txBody>
          <a:bodyPr/>
          <a:lstStyle/>
          <a:p>
            <a:r>
              <a:rPr lang="en-US" sz="2400"/>
              <a:t>In the mid 90’s reservation centers had the operator using a computer with a mouse, while the employees who were blind used keyboard only interfaces.  Once the companies realized that the keyboard users were 20 percent more efficient, they cut the mouse from those applications.  Of course they left the mouse for solitaire as it is slow dragging cards via a keyboard. </a:t>
            </a:r>
          </a:p>
          <a:p>
            <a:pPr lvl="2"/>
            <a:r>
              <a:rPr lang="en-US"/>
              <a:t>Pat Fischer</a:t>
            </a:r>
          </a:p>
          <a:p>
            <a:pPr lvl="3"/>
            <a:r>
              <a:rPr lang="en-US" sz="2400"/>
              <a:t>BrailleArt.com – The Art you Touch</a:t>
            </a:r>
          </a:p>
          <a:p>
            <a:pPr lvl="2"/>
            <a:r>
              <a:rPr lang="en-US">
                <a:hlinkClick r:id="rId3"/>
              </a:rPr>
              <a:t>www.keyboardhelpers.com/timestudy.html</a:t>
            </a:r>
            <a:endParaRPr lang="en-US"/>
          </a:p>
        </p:txBody>
      </p:sp>
      <p:sp>
        <p:nvSpPr>
          <p:cNvPr id="385027" name="Rectangle 3"/>
          <p:cNvSpPr>
            <a:spLocks noGrp="1" noChangeArrowheads="1"/>
          </p:cNvSpPr>
          <p:nvPr>
            <p:ph type="title"/>
          </p:nvPr>
        </p:nvSpPr>
        <p:spPr/>
        <p:txBody>
          <a:bodyPr/>
          <a:lstStyle/>
          <a:p>
            <a:r>
              <a:rPr lang="en-US"/>
              <a:t>Keyboarding</a:t>
            </a:r>
          </a:p>
        </p:txBody>
      </p:sp>
      <p:pic>
        <p:nvPicPr>
          <p:cNvPr id="385028" name="Picture 4" descr="MCj04404540000[1]"/>
          <p:cNvPicPr>
            <a:picLocks noChangeAspect="1" noChangeArrowheads="1"/>
          </p:cNvPicPr>
          <p:nvPr/>
        </p:nvPicPr>
        <p:blipFill>
          <a:blip r:embed="rId4"/>
          <a:srcRect/>
          <a:stretch>
            <a:fillRect/>
          </a:stretch>
        </p:blipFill>
        <p:spPr bwMode="auto">
          <a:xfrm>
            <a:off x="7772400" y="76200"/>
            <a:ext cx="1412875" cy="1828800"/>
          </a:xfrm>
          <a:prstGeom prst="rect">
            <a:avLst/>
          </a:prstGeom>
          <a:noFill/>
        </p:spPr>
      </p:pic>
    </p:spTree>
  </p:cSld>
  <p:clrMapOvr>
    <a:masterClrMapping/>
  </p:clrMapOvr>
  <p:transition>
    <p:sndAc>
      <p:stSnd>
        <p:snd r:embed="rId2" name="click.wav"/>
      </p:stSnd>
    </p:sndAc>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body" idx="1"/>
          </p:nvPr>
        </p:nvSpPr>
        <p:spPr>
          <a:xfrm>
            <a:off x="76200" y="1447800"/>
            <a:ext cx="8229600" cy="5486400"/>
          </a:xfrm>
        </p:spPr>
        <p:txBody>
          <a:bodyPr/>
          <a:lstStyle/>
          <a:p>
            <a:r>
              <a:rPr lang="en-US"/>
              <a:t>TypeAbility 3.0</a:t>
            </a:r>
          </a:p>
          <a:p>
            <a:pPr lvl="1"/>
            <a:r>
              <a:rPr lang="en-US"/>
              <a:t>For youths &amp; adults</a:t>
            </a:r>
          </a:p>
          <a:p>
            <a:pPr lvl="1"/>
            <a:r>
              <a:rPr lang="en-US"/>
              <a:t>Uses JFW for speech (JAWS demo)</a:t>
            </a:r>
          </a:p>
          <a:p>
            <a:pPr lvl="1"/>
            <a:r>
              <a:rPr lang="en-US"/>
              <a:t>Magic for magnification</a:t>
            </a:r>
          </a:p>
          <a:p>
            <a:pPr lvl="1"/>
            <a:r>
              <a:rPr lang="en-US"/>
              <a:t>$99</a:t>
            </a:r>
          </a:p>
          <a:p>
            <a:pPr lvl="1"/>
            <a:r>
              <a:rPr lang="en-US"/>
              <a:t>www.yesaccessible.com</a:t>
            </a:r>
          </a:p>
        </p:txBody>
      </p:sp>
      <p:sp>
        <p:nvSpPr>
          <p:cNvPr id="282627" name="Rectangle 3"/>
          <p:cNvSpPr>
            <a:spLocks noGrp="1" noChangeArrowheads="1"/>
          </p:cNvSpPr>
          <p:nvPr>
            <p:ph type="title"/>
          </p:nvPr>
        </p:nvSpPr>
        <p:spPr>
          <a:xfrm>
            <a:off x="457200" y="304800"/>
            <a:ext cx="8229600" cy="1139825"/>
          </a:xfrm>
        </p:spPr>
        <p:txBody>
          <a:bodyPr/>
          <a:lstStyle/>
          <a:p>
            <a:r>
              <a:rPr lang="en-US"/>
              <a:t>Keyboarding</a:t>
            </a:r>
          </a:p>
        </p:txBody>
      </p:sp>
      <p:pic>
        <p:nvPicPr>
          <p:cNvPr id="282629" name="Picture 5" descr="Clipart of hands typing on a computer keyboard"/>
          <p:cNvPicPr>
            <a:picLocks noChangeAspect="1" noChangeArrowheads="1"/>
          </p:cNvPicPr>
          <p:nvPr/>
        </p:nvPicPr>
        <p:blipFill>
          <a:blip r:embed="rId4"/>
          <a:srcRect/>
          <a:stretch>
            <a:fillRect/>
          </a:stretch>
        </p:blipFill>
        <p:spPr bwMode="auto">
          <a:xfrm>
            <a:off x="1600200" y="4987925"/>
            <a:ext cx="2209800" cy="1717675"/>
          </a:xfrm>
          <a:prstGeom prst="rect">
            <a:avLst/>
          </a:prstGeom>
          <a:noFill/>
        </p:spPr>
      </p:pic>
      <p:pic>
        <p:nvPicPr>
          <p:cNvPr id="282631" name="Picture 7" descr="Clipart of a woman in a wheelchair typing on a computer keyboard"/>
          <p:cNvPicPr>
            <a:picLocks noChangeAspect="1" noChangeArrowheads="1"/>
          </p:cNvPicPr>
          <p:nvPr/>
        </p:nvPicPr>
        <p:blipFill>
          <a:blip r:embed="rId5"/>
          <a:srcRect/>
          <a:stretch>
            <a:fillRect/>
          </a:stretch>
        </p:blipFill>
        <p:spPr bwMode="auto">
          <a:xfrm>
            <a:off x="6494463" y="3581400"/>
            <a:ext cx="2649537" cy="2974975"/>
          </a:xfrm>
          <a:prstGeom prst="rect">
            <a:avLst/>
          </a:prstGeom>
          <a:noFill/>
        </p:spPr>
      </p:pic>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82626">
                                            <p:txEl>
                                              <p:pRg st="0" end="0"/>
                                            </p:txEl>
                                          </p:spTgt>
                                        </p:tgtEl>
                                        <p:attrNameLst>
                                          <p:attrName>style.visibility</p:attrName>
                                        </p:attrNameLst>
                                      </p:cBhvr>
                                      <p:to>
                                        <p:strVal val="visible"/>
                                      </p:to>
                                    </p:set>
                                    <p:anim calcmode="lin" valueType="num">
                                      <p:cBhvr>
                                        <p:cTn id="7" dur="1000" fill="hold"/>
                                        <p:tgtEl>
                                          <p:spTgt spid="28262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262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2626">
                                            <p:txEl>
                                              <p:pRg st="0" end="0"/>
                                            </p:txEl>
                                          </p:spTgt>
                                        </p:tgtEl>
                                      </p:cBhvr>
                                    </p:animEffect>
                                  </p:childTnLst>
                                </p:cTn>
                              </p:par>
                              <p:par>
                                <p:cTn id="10" presetID="30" presetClass="entr" presetSubtype="0" fill="hold" nodeType="withEffect">
                                  <p:stCondLst>
                                    <p:cond delay="0"/>
                                  </p:stCondLst>
                                  <p:childTnLst>
                                    <p:set>
                                      <p:cBhvr>
                                        <p:cTn id="11" dur="1" fill="hold">
                                          <p:stCondLst>
                                            <p:cond delay="0"/>
                                          </p:stCondLst>
                                        </p:cTn>
                                        <p:tgtEl>
                                          <p:spTgt spid="282629"/>
                                        </p:tgtEl>
                                        <p:attrNameLst>
                                          <p:attrName>style.visibility</p:attrName>
                                        </p:attrNameLst>
                                      </p:cBhvr>
                                      <p:to>
                                        <p:strVal val="visible"/>
                                      </p:to>
                                    </p:set>
                                    <p:animEffect transition="in" filter="fade">
                                      <p:cBhvr>
                                        <p:cTn id="12" dur="800" decel="100000"/>
                                        <p:tgtEl>
                                          <p:spTgt spid="282629"/>
                                        </p:tgtEl>
                                      </p:cBhvr>
                                    </p:animEffect>
                                    <p:anim calcmode="lin" valueType="num">
                                      <p:cBhvr>
                                        <p:cTn id="13" dur="800" decel="100000" fill="hold"/>
                                        <p:tgtEl>
                                          <p:spTgt spid="282629"/>
                                        </p:tgtEl>
                                        <p:attrNameLst>
                                          <p:attrName>style.rotation</p:attrName>
                                        </p:attrNameLst>
                                      </p:cBhvr>
                                      <p:tavLst>
                                        <p:tav tm="0">
                                          <p:val>
                                            <p:fltVal val="-90"/>
                                          </p:val>
                                        </p:tav>
                                        <p:tav tm="100000">
                                          <p:val>
                                            <p:fltVal val="0"/>
                                          </p:val>
                                        </p:tav>
                                      </p:tavLst>
                                    </p:anim>
                                    <p:anim calcmode="lin" valueType="num">
                                      <p:cBhvr>
                                        <p:cTn id="14" dur="800" decel="100000" fill="hold"/>
                                        <p:tgtEl>
                                          <p:spTgt spid="282629"/>
                                        </p:tgtEl>
                                        <p:attrNameLst>
                                          <p:attrName>ppt_x</p:attrName>
                                        </p:attrNameLst>
                                      </p:cBhvr>
                                      <p:tavLst>
                                        <p:tav tm="0">
                                          <p:val>
                                            <p:strVal val="#ppt_x+0.4"/>
                                          </p:val>
                                        </p:tav>
                                        <p:tav tm="100000">
                                          <p:val>
                                            <p:strVal val="#ppt_x-0.05"/>
                                          </p:val>
                                        </p:tav>
                                      </p:tavLst>
                                    </p:anim>
                                    <p:anim calcmode="lin" valueType="num">
                                      <p:cBhvr>
                                        <p:cTn id="15" dur="800" decel="100000" fill="hold"/>
                                        <p:tgtEl>
                                          <p:spTgt spid="28262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8262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82629"/>
                                        </p:tgtEl>
                                        <p:attrNameLst>
                                          <p:attrName>ppt_y</p:attrName>
                                        </p:attrNameLst>
                                      </p:cBhvr>
                                      <p:tavLst>
                                        <p:tav tm="0">
                                          <p:val>
                                            <p:strVal val="#ppt_y+0.1"/>
                                          </p:val>
                                        </p:tav>
                                        <p:tav tm="100000">
                                          <p:val>
                                            <p:strVal val="#ppt_y"/>
                                          </p:val>
                                        </p:tav>
                                      </p:tavLst>
                                    </p:anim>
                                  </p:childTnLst>
                                </p:cTn>
                              </p:par>
                            </p:childTnLst>
                          </p:cTn>
                        </p:par>
                        <p:par>
                          <p:cTn id="18" fill="hold">
                            <p:stCondLst>
                              <p:cond delay="1000"/>
                            </p:stCondLst>
                            <p:childTnLst>
                              <p:par>
                                <p:cTn id="19" presetID="55" presetClass="entr" presetSubtype="0" fill="hold" grpId="0" nodeType="afterEffect">
                                  <p:stCondLst>
                                    <p:cond delay="0"/>
                                  </p:stCondLst>
                                  <p:childTnLst>
                                    <p:set>
                                      <p:cBhvr>
                                        <p:cTn id="20" dur="1" fill="hold">
                                          <p:stCondLst>
                                            <p:cond delay="0"/>
                                          </p:stCondLst>
                                        </p:cTn>
                                        <p:tgtEl>
                                          <p:spTgt spid="282626">
                                            <p:txEl>
                                              <p:pRg st="1" end="1"/>
                                            </p:txEl>
                                          </p:spTgt>
                                        </p:tgtEl>
                                        <p:attrNameLst>
                                          <p:attrName>style.visibility</p:attrName>
                                        </p:attrNameLst>
                                      </p:cBhvr>
                                      <p:to>
                                        <p:strVal val="visible"/>
                                      </p:to>
                                    </p:set>
                                    <p:anim calcmode="lin" valueType="num">
                                      <p:cBhvr>
                                        <p:cTn id="21" dur="1000" fill="hold"/>
                                        <p:tgtEl>
                                          <p:spTgt spid="282626">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82626">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82626">
                                            <p:txEl>
                                              <p:pRg st="1" end="1"/>
                                            </p:txEl>
                                          </p:spTgt>
                                        </p:tgtEl>
                                      </p:cBhvr>
                                    </p:animEffect>
                                  </p:childTnLst>
                                </p:cTn>
                              </p:par>
                            </p:childTnLst>
                          </p:cTn>
                        </p:par>
                        <p:par>
                          <p:cTn id="24" fill="hold">
                            <p:stCondLst>
                              <p:cond delay="2000"/>
                            </p:stCondLst>
                            <p:childTnLst>
                              <p:par>
                                <p:cTn id="25" presetID="55" presetClass="entr" presetSubtype="0" fill="hold" grpId="0" nodeType="afterEffect">
                                  <p:stCondLst>
                                    <p:cond delay="0"/>
                                  </p:stCondLst>
                                  <p:childTnLst>
                                    <p:set>
                                      <p:cBhvr>
                                        <p:cTn id="26" dur="1" fill="hold">
                                          <p:stCondLst>
                                            <p:cond delay="0"/>
                                          </p:stCondLst>
                                        </p:cTn>
                                        <p:tgtEl>
                                          <p:spTgt spid="282626">
                                            <p:txEl>
                                              <p:pRg st="2" end="2"/>
                                            </p:txEl>
                                          </p:spTgt>
                                        </p:tgtEl>
                                        <p:attrNameLst>
                                          <p:attrName>style.visibility</p:attrName>
                                        </p:attrNameLst>
                                      </p:cBhvr>
                                      <p:to>
                                        <p:strVal val="visible"/>
                                      </p:to>
                                    </p:set>
                                    <p:anim calcmode="lin" valueType="num">
                                      <p:cBhvr>
                                        <p:cTn id="27" dur="1000" fill="hold"/>
                                        <p:tgtEl>
                                          <p:spTgt spid="282626">
                                            <p:txEl>
                                              <p:pRg st="2" end="2"/>
                                            </p:txEl>
                                          </p:spTgt>
                                        </p:tgtEl>
                                        <p:attrNameLst>
                                          <p:attrName>ppt_w</p:attrName>
                                        </p:attrNameLst>
                                      </p:cBhvr>
                                      <p:tavLst>
                                        <p:tav tm="0">
                                          <p:val>
                                            <p:strVal val="#ppt_w*0.70"/>
                                          </p:val>
                                        </p:tav>
                                        <p:tav tm="100000">
                                          <p:val>
                                            <p:strVal val="#ppt_w"/>
                                          </p:val>
                                        </p:tav>
                                      </p:tavLst>
                                    </p:anim>
                                    <p:anim calcmode="lin" valueType="num">
                                      <p:cBhvr>
                                        <p:cTn id="28" dur="1000" fill="hold"/>
                                        <p:tgtEl>
                                          <p:spTgt spid="282626">
                                            <p:txEl>
                                              <p:pRg st="2" end="2"/>
                                            </p:txEl>
                                          </p:spTgt>
                                        </p:tgtEl>
                                        <p:attrNameLst>
                                          <p:attrName>ppt_h</p:attrName>
                                        </p:attrNameLst>
                                      </p:cBhvr>
                                      <p:tavLst>
                                        <p:tav tm="0">
                                          <p:val>
                                            <p:strVal val="#ppt_h"/>
                                          </p:val>
                                        </p:tav>
                                        <p:tav tm="100000">
                                          <p:val>
                                            <p:strVal val="#ppt_h"/>
                                          </p:val>
                                        </p:tav>
                                      </p:tavLst>
                                    </p:anim>
                                    <p:animEffect transition="in" filter="fade">
                                      <p:cBhvr>
                                        <p:cTn id="29" dur="1000"/>
                                        <p:tgtEl>
                                          <p:spTgt spid="282626">
                                            <p:txEl>
                                              <p:pRg st="2" end="2"/>
                                            </p:txEl>
                                          </p:spTgt>
                                        </p:tgtEl>
                                      </p:cBhvr>
                                    </p:animEffect>
                                  </p:childTnLst>
                                </p:cTn>
                              </p:par>
                            </p:childTnLst>
                          </p:cTn>
                        </p:par>
                        <p:par>
                          <p:cTn id="30" fill="hold">
                            <p:stCondLst>
                              <p:cond delay="3000"/>
                            </p:stCondLst>
                            <p:childTnLst>
                              <p:par>
                                <p:cTn id="31" presetID="55" presetClass="entr" presetSubtype="0" fill="hold" grpId="0" nodeType="afterEffect">
                                  <p:stCondLst>
                                    <p:cond delay="0"/>
                                  </p:stCondLst>
                                  <p:childTnLst>
                                    <p:set>
                                      <p:cBhvr>
                                        <p:cTn id="32" dur="1" fill="hold">
                                          <p:stCondLst>
                                            <p:cond delay="0"/>
                                          </p:stCondLst>
                                        </p:cTn>
                                        <p:tgtEl>
                                          <p:spTgt spid="282626">
                                            <p:txEl>
                                              <p:pRg st="3" end="3"/>
                                            </p:txEl>
                                          </p:spTgt>
                                        </p:tgtEl>
                                        <p:attrNameLst>
                                          <p:attrName>style.visibility</p:attrName>
                                        </p:attrNameLst>
                                      </p:cBhvr>
                                      <p:to>
                                        <p:strVal val="visible"/>
                                      </p:to>
                                    </p:set>
                                    <p:anim calcmode="lin" valueType="num">
                                      <p:cBhvr>
                                        <p:cTn id="33" dur="1000" fill="hold"/>
                                        <p:tgtEl>
                                          <p:spTgt spid="282626">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282626">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282626">
                                            <p:txEl>
                                              <p:pRg st="3" end="3"/>
                                            </p:txEl>
                                          </p:spTgt>
                                        </p:tgtEl>
                                      </p:cBhvr>
                                    </p:animEffect>
                                  </p:childTnLst>
                                </p:cTn>
                              </p:par>
                              <p:par>
                                <p:cTn id="36" presetID="8" presetClass="entr" presetSubtype="32" fill="hold" nodeType="withEffect">
                                  <p:stCondLst>
                                    <p:cond delay="0"/>
                                  </p:stCondLst>
                                  <p:childTnLst>
                                    <p:set>
                                      <p:cBhvr>
                                        <p:cTn id="37" dur="1" fill="hold">
                                          <p:stCondLst>
                                            <p:cond delay="0"/>
                                          </p:stCondLst>
                                        </p:cTn>
                                        <p:tgtEl>
                                          <p:spTgt spid="282631"/>
                                        </p:tgtEl>
                                        <p:attrNameLst>
                                          <p:attrName>style.visibility</p:attrName>
                                        </p:attrNameLst>
                                      </p:cBhvr>
                                      <p:to>
                                        <p:strVal val="visible"/>
                                      </p:to>
                                    </p:set>
                                    <p:animEffect transition="in" filter="diamond(out)">
                                      <p:cBhvr>
                                        <p:cTn id="38" dur="2000"/>
                                        <p:tgtEl>
                                          <p:spTgt spid="282631"/>
                                        </p:tgtEl>
                                      </p:cBhvr>
                                    </p:animEffect>
                                  </p:childTnLst>
                                </p:cTn>
                              </p:par>
                            </p:childTnLst>
                          </p:cTn>
                        </p:par>
                        <p:par>
                          <p:cTn id="39" fill="hold">
                            <p:stCondLst>
                              <p:cond delay="5000"/>
                            </p:stCondLst>
                            <p:childTnLst>
                              <p:par>
                                <p:cTn id="40" presetID="55" presetClass="entr" presetSubtype="0" fill="hold" grpId="0" nodeType="afterEffect">
                                  <p:stCondLst>
                                    <p:cond delay="0"/>
                                  </p:stCondLst>
                                  <p:childTnLst>
                                    <p:set>
                                      <p:cBhvr>
                                        <p:cTn id="41" dur="1" fill="hold">
                                          <p:stCondLst>
                                            <p:cond delay="0"/>
                                          </p:stCondLst>
                                        </p:cTn>
                                        <p:tgtEl>
                                          <p:spTgt spid="282626">
                                            <p:txEl>
                                              <p:pRg st="4" end="4"/>
                                            </p:txEl>
                                          </p:spTgt>
                                        </p:tgtEl>
                                        <p:attrNameLst>
                                          <p:attrName>style.visibility</p:attrName>
                                        </p:attrNameLst>
                                      </p:cBhvr>
                                      <p:to>
                                        <p:strVal val="visible"/>
                                      </p:to>
                                    </p:set>
                                    <p:anim calcmode="lin" valueType="num">
                                      <p:cBhvr>
                                        <p:cTn id="42" dur="1000" fill="hold"/>
                                        <p:tgtEl>
                                          <p:spTgt spid="282626">
                                            <p:txEl>
                                              <p:pRg st="4" end="4"/>
                                            </p:txEl>
                                          </p:spTgt>
                                        </p:tgtEl>
                                        <p:attrNameLst>
                                          <p:attrName>ppt_w</p:attrName>
                                        </p:attrNameLst>
                                      </p:cBhvr>
                                      <p:tavLst>
                                        <p:tav tm="0">
                                          <p:val>
                                            <p:strVal val="#ppt_w*0.70"/>
                                          </p:val>
                                        </p:tav>
                                        <p:tav tm="100000">
                                          <p:val>
                                            <p:strVal val="#ppt_w"/>
                                          </p:val>
                                        </p:tav>
                                      </p:tavLst>
                                    </p:anim>
                                    <p:anim calcmode="lin" valueType="num">
                                      <p:cBhvr>
                                        <p:cTn id="43" dur="1000" fill="hold"/>
                                        <p:tgtEl>
                                          <p:spTgt spid="282626">
                                            <p:txEl>
                                              <p:pRg st="4" end="4"/>
                                            </p:txEl>
                                          </p:spTgt>
                                        </p:tgtEl>
                                        <p:attrNameLst>
                                          <p:attrName>ppt_h</p:attrName>
                                        </p:attrNameLst>
                                      </p:cBhvr>
                                      <p:tavLst>
                                        <p:tav tm="0">
                                          <p:val>
                                            <p:strVal val="#ppt_h"/>
                                          </p:val>
                                        </p:tav>
                                        <p:tav tm="100000">
                                          <p:val>
                                            <p:strVal val="#ppt_h"/>
                                          </p:val>
                                        </p:tav>
                                      </p:tavLst>
                                    </p:anim>
                                    <p:animEffect transition="in" filter="fade">
                                      <p:cBhvr>
                                        <p:cTn id="44" dur="1000"/>
                                        <p:tgtEl>
                                          <p:spTgt spid="282626">
                                            <p:txEl>
                                              <p:pRg st="4" end="4"/>
                                            </p:txEl>
                                          </p:spTgt>
                                        </p:tgtEl>
                                      </p:cBhvr>
                                    </p:animEffect>
                                  </p:childTnLst>
                                </p:cTn>
                              </p:par>
                            </p:childTnLst>
                          </p:cTn>
                        </p:par>
                        <p:par>
                          <p:cTn id="45" fill="hold">
                            <p:stCondLst>
                              <p:cond delay="6000"/>
                            </p:stCondLst>
                            <p:childTnLst>
                              <p:par>
                                <p:cTn id="46" presetID="55" presetClass="entr" presetSubtype="0" fill="hold" grpId="0" nodeType="afterEffect">
                                  <p:stCondLst>
                                    <p:cond delay="0"/>
                                  </p:stCondLst>
                                  <p:childTnLst>
                                    <p:set>
                                      <p:cBhvr>
                                        <p:cTn id="47" dur="1" fill="hold">
                                          <p:stCondLst>
                                            <p:cond delay="0"/>
                                          </p:stCondLst>
                                        </p:cTn>
                                        <p:tgtEl>
                                          <p:spTgt spid="282626">
                                            <p:txEl>
                                              <p:pRg st="5" end="5"/>
                                            </p:txEl>
                                          </p:spTgt>
                                        </p:tgtEl>
                                        <p:attrNameLst>
                                          <p:attrName>style.visibility</p:attrName>
                                        </p:attrNameLst>
                                      </p:cBhvr>
                                      <p:to>
                                        <p:strVal val="visible"/>
                                      </p:to>
                                    </p:set>
                                    <p:anim calcmode="lin" valueType="num">
                                      <p:cBhvr>
                                        <p:cTn id="48" dur="1000" fill="hold"/>
                                        <p:tgtEl>
                                          <p:spTgt spid="282626">
                                            <p:txEl>
                                              <p:pRg st="5" end="5"/>
                                            </p:txEl>
                                          </p:spTgt>
                                        </p:tgtEl>
                                        <p:attrNameLst>
                                          <p:attrName>ppt_w</p:attrName>
                                        </p:attrNameLst>
                                      </p:cBhvr>
                                      <p:tavLst>
                                        <p:tav tm="0">
                                          <p:val>
                                            <p:strVal val="#ppt_w*0.70"/>
                                          </p:val>
                                        </p:tav>
                                        <p:tav tm="100000">
                                          <p:val>
                                            <p:strVal val="#ppt_w"/>
                                          </p:val>
                                        </p:tav>
                                      </p:tavLst>
                                    </p:anim>
                                    <p:anim calcmode="lin" valueType="num">
                                      <p:cBhvr>
                                        <p:cTn id="49" dur="1000" fill="hold"/>
                                        <p:tgtEl>
                                          <p:spTgt spid="282626">
                                            <p:txEl>
                                              <p:pRg st="5" end="5"/>
                                            </p:txEl>
                                          </p:spTgt>
                                        </p:tgtEl>
                                        <p:attrNameLst>
                                          <p:attrName>ppt_h</p:attrName>
                                        </p:attrNameLst>
                                      </p:cBhvr>
                                      <p:tavLst>
                                        <p:tav tm="0">
                                          <p:val>
                                            <p:strVal val="#ppt_h"/>
                                          </p:val>
                                        </p:tav>
                                        <p:tav tm="100000">
                                          <p:val>
                                            <p:strVal val="#ppt_h"/>
                                          </p:val>
                                        </p:tav>
                                      </p:tavLst>
                                    </p:anim>
                                    <p:animEffect transition="in" filter="fade">
                                      <p:cBhvr>
                                        <p:cTn id="50" dur="1000"/>
                                        <p:tgtEl>
                                          <p:spTgt spid="2826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uiExpand="1" build="p"/>
    </p:bldLst>
  </p:timing>
</p:sld>
</file>

<file path=ppt/theme/theme1.xml><?xml version="1.0" encoding="utf-8"?>
<a:theme xmlns:a="http://schemas.openxmlformats.org/drawingml/2006/main" name="1_Orbit">
  <a:themeElements>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1_Orbi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75000"/>
          <a:buFont typeface="Wingdings" pitchFamily="2" charset="2"/>
          <a:buChar char="l"/>
          <a:tabLst/>
          <a:defRPr kumimoji="0" lang="en-US" sz="1800" b="0" i="1"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Pct val="75000"/>
          <a:buFont typeface="Wingdings" pitchFamily="2" charset="2"/>
          <a:buChar char="l"/>
          <a:tabLst/>
          <a:defRPr kumimoji="0" lang="en-US" sz="1800" b="0" i="1" u="none" strike="noStrike" cap="none" normalizeH="0" baseline="0" smtClean="0">
            <a:ln>
              <a:noFill/>
            </a:ln>
            <a:solidFill>
              <a:srgbClr val="FFFF00"/>
            </a:solidFill>
            <a:effectLst/>
            <a:latin typeface="Arial" charset="0"/>
          </a:defRPr>
        </a:defPPr>
      </a:lstStyle>
    </a:lnDef>
  </a:objectDefaults>
  <a:extraClrSchemeLst>
    <a:extraClrScheme>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1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1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1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1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1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1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10389</TotalTime>
  <Words>10131</Words>
  <Application>Microsoft Office PowerPoint</Application>
  <PresentationFormat>On-screen Show (4:3)</PresentationFormat>
  <Paragraphs>1066</Paragraphs>
  <Slides>133</Slides>
  <Notes>111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133</vt:i4>
      </vt:variant>
    </vt:vector>
  </HeadingPairs>
  <TitlesOfParts>
    <vt:vector size="143" baseType="lpstr">
      <vt:lpstr>2 SecureAmounts</vt:lpstr>
      <vt:lpstr>APHont</vt:lpstr>
      <vt:lpstr>Arial</vt:lpstr>
      <vt:lpstr>Arial Unicode MS</vt:lpstr>
      <vt:lpstr>Batang</vt:lpstr>
      <vt:lpstr>Tahoma</vt:lpstr>
      <vt:lpstr>Times New Roman</vt:lpstr>
      <vt:lpstr>Verdana</vt:lpstr>
      <vt:lpstr>Wingdings</vt:lpstr>
      <vt:lpstr>1_Orbit</vt:lpstr>
      <vt:lpstr>Overview of Low Vision Technology </vt:lpstr>
      <vt:lpstr>Topics to cover</vt:lpstr>
      <vt:lpstr>Objectives</vt:lpstr>
      <vt:lpstr>What can  technology do?</vt:lpstr>
      <vt:lpstr>Factors to Consider:</vt:lpstr>
      <vt:lpstr>Factors to Consider:</vt:lpstr>
      <vt:lpstr>Factors to Consider:</vt:lpstr>
      <vt:lpstr>Factors to Consider Support staff</vt:lpstr>
      <vt:lpstr>Factors to Consider Student ability</vt:lpstr>
      <vt:lpstr>Factors to Consider:  Environment</vt:lpstr>
      <vt:lpstr>Factors to Consider:  Money</vt:lpstr>
      <vt:lpstr>ASSESSMENT</vt:lpstr>
      <vt:lpstr>Collaboration</vt:lpstr>
      <vt:lpstr>What kind of tools?</vt:lpstr>
      <vt:lpstr>Large Print Publications </vt:lpstr>
      <vt:lpstr>Large Print Publications </vt:lpstr>
      <vt:lpstr>Enlarging Photo-copying Machines</vt:lpstr>
      <vt:lpstr>Non-optical Devices</vt:lpstr>
      <vt:lpstr>Non-optical Devices Lighting</vt:lpstr>
      <vt:lpstr>Natural Lighting</vt:lpstr>
      <vt:lpstr>Natural Lighting</vt:lpstr>
      <vt:lpstr>Artificial Lighting</vt:lpstr>
      <vt:lpstr>Artificial Lighting</vt:lpstr>
      <vt:lpstr>Task Lighting</vt:lpstr>
      <vt:lpstr>Task Lighting</vt:lpstr>
      <vt:lpstr>Task Lighting</vt:lpstr>
      <vt:lpstr>Task Lighting</vt:lpstr>
      <vt:lpstr>Task Lighting</vt:lpstr>
      <vt:lpstr>Task Lighting</vt:lpstr>
      <vt:lpstr>Task Lighting</vt:lpstr>
      <vt:lpstr>Other Lighting</vt:lpstr>
      <vt:lpstr>Non-optical Devices</vt:lpstr>
      <vt:lpstr>Non-optical Devices</vt:lpstr>
      <vt:lpstr>Non-optical Devices Copy Holders</vt:lpstr>
      <vt:lpstr>Optical Devices</vt:lpstr>
      <vt:lpstr>Optical Devices</vt:lpstr>
      <vt:lpstr>Optical Devices</vt:lpstr>
      <vt:lpstr>Optical Devices</vt:lpstr>
      <vt:lpstr>Optical Devices</vt:lpstr>
      <vt:lpstr>Optical Devices</vt:lpstr>
      <vt:lpstr>Video Magnifiers</vt:lpstr>
      <vt:lpstr>Types of Video Magnifiers</vt:lpstr>
      <vt:lpstr>Video Magnifiers Desktop models</vt:lpstr>
      <vt:lpstr>Video Magnifiers Desktop models</vt:lpstr>
      <vt:lpstr>Video Magnifiers Desktop / Flex-arm camera models</vt:lpstr>
      <vt:lpstr>Video Magnifiers Desktop / Flex-arm camera models</vt:lpstr>
      <vt:lpstr>Video Magnifiers Flex-arm camera models</vt:lpstr>
      <vt:lpstr>Video Magnifiers Flex-arm camera models</vt:lpstr>
      <vt:lpstr>Video Magnifiers Flex-arm camera models</vt:lpstr>
      <vt:lpstr>Video Magnifiers Flex-arm camera models</vt:lpstr>
      <vt:lpstr>Video Magnifiers Portable models with hand held cameras</vt:lpstr>
      <vt:lpstr>Video Magnifiers Portable models with hand held cameras</vt:lpstr>
      <vt:lpstr>Video Magnifiers Portable models with hand held cameras</vt:lpstr>
      <vt:lpstr>Video Magnifiers Portable models with hand held cameras</vt:lpstr>
      <vt:lpstr>Video Magnifiers Portable models with hand held cameras</vt:lpstr>
      <vt:lpstr>Video Magnifiers Electronic pocket models</vt:lpstr>
      <vt:lpstr>Video Magnifiers Electronic pocket models</vt:lpstr>
      <vt:lpstr>Video Magnifiers Electronic pocket models</vt:lpstr>
      <vt:lpstr>Video Magnifiers Electronic pocket models</vt:lpstr>
      <vt:lpstr>Video Magnifiers Electronic pocket models</vt:lpstr>
      <vt:lpstr>Video Magnifiers Electronic pocket models</vt:lpstr>
      <vt:lpstr>Video Magnifiers Electronic pocket models</vt:lpstr>
      <vt:lpstr>Video Magnifiers Electronic pocket models</vt:lpstr>
      <vt:lpstr>Video Magnifiers Electronic pocket models</vt:lpstr>
      <vt:lpstr>Video Magnifiers Electronic pocket models</vt:lpstr>
      <vt:lpstr>Video Magnifiers Electronic pocket models</vt:lpstr>
      <vt:lpstr>Video Magnifiers Electronic pocket models</vt:lpstr>
      <vt:lpstr>Video Magnifiers Electronic pcket models</vt:lpstr>
      <vt:lpstr>Video Magnifiers Electronic pocket models</vt:lpstr>
      <vt:lpstr>Video Magnifiers Head mounted display models</vt:lpstr>
      <vt:lpstr>Video Magnifiers Digital imaging systems</vt:lpstr>
      <vt:lpstr>Video Magnifiers Digital imaging systems</vt:lpstr>
      <vt:lpstr>Video Magnifiers Digital imaging systems</vt:lpstr>
      <vt:lpstr>Video Magnifiers Digital imaging systems</vt:lpstr>
      <vt:lpstr>Video Magnifiers Digital imaging systems</vt:lpstr>
      <vt:lpstr>Video Magnifiers Digital imaging systems</vt:lpstr>
      <vt:lpstr>Video Magnifiers Digital imaging systems</vt:lpstr>
      <vt:lpstr>Video Magnifiers Digital imaging systems</vt:lpstr>
      <vt:lpstr>Tools for Accessing Print/Electronic Information Visually – E-book Readers</vt:lpstr>
      <vt:lpstr>Tools for Accessing Print/Electronic Information Visually – E-book Reader</vt:lpstr>
      <vt:lpstr>Tools for Accessing Print/Electronic Information Visually – E-book Readers</vt:lpstr>
      <vt:lpstr>Tools for Accessing Print/Electronic Information Visually – E-book Readers</vt:lpstr>
      <vt:lpstr>Tools for Accessing Print/Electronic Information Visually – E-book Readers</vt:lpstr>
      <vt:lpstr>Tools for Accessing Print/Electronic Information Visually – E-book Readers</vt:lpstr>
      <vt:lpstr>Tools for Accessing Print/Electronic Information Visually – E-book Readers</vt:lpstr>
      <vt:lpstr>Tools for Accessing Print/Electronic Information Visually – E-book Readers</vt:lpstr>
      <vt:lpstr>Tools for Accessing Print/Electronic Information Visually – E-book Readers</vt:lpstr>
      <vt:lpstr>Tools for Accessing Print/Electronic Information Visually – E-book Readers</vt:lpstr>
      <vt:lpstr>Tools for Accessing Print/Electronic Information Visually – E-book Readers</vt:lpstr>
      <vt:lpstr>Screen Magnification Technology</vt:lpstr>
      <vt:lpstr>Screen Magnification Technology</vt:lpstr>
      <vt:lpstr>Screen Magnification Technology</vt:lpstr>
      <vt:lpstr>Screen Magnification Technology</vt:lpstr>
      <vt:lpstr>Screen Magnification Technology – Software Options</vt:lpstr>
      <vt:lpstr>Screen Magnification Technology – Software Options</vt:lpstr>
      <vt:lpstr>Screen Magnification Technology – Software Options</vt:lpstr>
      <vt:lpstr>Keyboarding</vt:lpstr>
      <vt:lpstr>Keyboarding</vt:lpstr>
      <vt:lpstr>Keyboarding</vt:lpstr>
      <vt:lpstr>Keyboarding</vt:lpstr>
      <vt:lpstr>Keyboarding</vt:lpstr>
      <vt:lpstr>Keyboarding</vt:lpstr>
      <vt:lpstr>Screen Magnification Technology</vt:lpstr>
      <vt:lpstr>Screen Magnification Technology</vt:lpstr>
      <vt:lpstr>Screen Magnification Technology</vt:lpstr>
      <vt:lpstr>Screen Magnification Technology</vt:lpstr>
      <vt:lpstr>Screen Magnification Technology</vt:lpstr>
      <vt:lpstr>Screen Magnification Technology</vt:lpstr>
      <vt:lpstr>Assistive Technology Demonstration Videos </vt:lpstr>
      <vt:lpstr>Auditory Tools</vt:lpstr>
      <vt:lpstr>Auditory Tools</vt:lpstr>
      <vt:lpstr>Auditory Tools</vt:lpstr>
      <vt:lpstr>Auditory Tools</vt:lpstr>
      <vt:lpstr>Auditory / Visual Tools</vt:lpstr>
      <vt:lpstr>Auditory / Visual Tools</vt:lpstr>
      <vt:lpstr>Auditory / Visual Tools</vt:lpstr>
      <vt:lpstr>Auditory Tools</vt:lpstr>
      <vt:lpstr>Multipurpose Auditory / Visual Tools</vt:lpstr>
      <vt:lpstr>Multipurpose Auditory / Visual Tools</vt:lpstr>
      <vt:lpstr>Multipurpose Auditory / Visual Tools</vt:lpstr>
      <vt:lpstr>Multipurpose Auditory / Visual Tools</vt:lpstr>
      <vt:lpstr>Multipurpose Auditory / Visual Tools</vt:lpstr>
      <vt:lpstr>Multipurpose Auditory / Visual Tools</vt:lpstr>
      <vt:lpstr>Auditory Tools</vt:lpstr>
      <vt:lpstr>Auditory / Visual Tools</vt:lpstr>
      <vt:lpstr>Auditory Tools</vt:lpstr>
      <vt:lpstr>Auditory Tools</vt:lpstr>
      <vt:lpstr>Writing Tools</vt:lpstr>
      <vt:lpstr>Writing Tools</vt:lpstr>
      <vt:lpstr>Accessible Cell Phones</vt:lpstr>
      <vt:lpstr>Cell Phones</vt:lpstr>
      <vt:lpstr>GPS Systems</vt:lpstr>
      <vt:lpstr>Training Resources on Low Vision Technology</vt:lpstr>
    </vt:vector>
  </TitlesOfParts>
  <Company>AFB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Magnifiers</dc:title>
  <dc:creator>presley</dc:creator>
  <cp:lastModifiedBy>William Powell</cp:lastModifiedBy>
  <cp:revision>981</cp:revision>
  <dcterms:created xsi:type="dcterms:W3CDTF">2007-03-07T19:33:54Z</dcterms:created>
  <dcterms:modified xsi:type="dcterms:W3CDTF">2017-04-09T16:19:06Z</dcterms:modified>
</cp:coreProperties>
</file>